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e Perkins" userId="45cc8c54-6001-457c-b623-287ea620a771" providerId="ADAL" clId="{9D47C588-BC4E-403B-BB2C-DC7891A430F9}"/>
    <pc:docChg chg="custSel modSld">
      <pc:chgData name="Louise Perkins" userId="45cc8c54-6001-457c-b623-287ea620a771" providerId="ADAL" clId="{9D47C588-BC4E-403B-BB2C-DC7891A430F9}" dt="2023-02-10T14:21:06.107" v="1334" actId="207"/>
      <pc:docMkLst>
        <pc:docMk/>
      </pc:docMkLst>
      <pc:sldChg chg="modSp">
        <pc:chgData name="Louise Perkins" userId="45cc8c54-6001-457c-b623-287ea620a771" providerId="ADAL" clId="{9D47C588-BC4E-403B-BB2C-DC7891A430F9}" dt="2023-02-10T14:21:06.107" v="1334" actId="207"/>
        <pc:sldMkLst>
          <pc:docMk/>
          <pc:sldMk cId="3993612591" sldId="257"/>
        </pc:sldMkLst>
        <pc:graphicFrameChg chg="modGraphic">
          <ac:chgData name="Louise Perkins" userId="45cc8c54-6001-457c-b623-287ea620a771" providerId="ADAL" clId="{9D47C588-BC4E-403B-BB2C-DC7891A430F9}" dt="2023-02-10T14:21:06.107" v="1334" actId="207"/>
          <ac:graphicFrameMkLst>
            <pc:docMk/>
            <pc:sldMk cId="3993612591" sldId="257"/>
            <ac:graphicFrameMk id="4" creationId="{49B6DED1-744A-4FB6-A547-33D553BBC2C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83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54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36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98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21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936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47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8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39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47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50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2C19A-F525-4C5E-906E-3B993B4372A8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0FEBC-2F23-41F2-AE9D-941153AF7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8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B6DED1-744A-4FB6-A547-33D553BBC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677061"/>
              </p:ext>
            </p:extLst>
          </p:nvPr>
        </p:nvGraphicFramePr>
        <p:xfrm>
          <a:off x="0" y="3"/>
          <a:ext cx="9906002" cy="6033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0274">
                  <a:extLst>
                    <a:ext uri="{9D8B030D-6E8A-4147-A177-3AD203B41FA5}">
                      <a16:colId xmlns:a16="http://schemas.microsoft.com/office/drawing/2014/main" val="2644207985"/>
                    </a:ext>
                  </a:extLst>
                </a:gridCol>
                <a:gridCol w="3026853">
                  <a:extLst>
                    <a:ext uri="{9D8B030D-6E8A-4147-A177-3AD203B41FA5}">
                      <a16:colId xmlns:a16="http://schemas.microsoft.com/office/drawing/2014/main" val="2921583362"/>
                    </a:ext>
                  </a:extLst>
                </a:gridCol>
                <a:gridCol w="2424546">
                  <a:extLst>
                    <a:ext uri="{9D8B030D-6E8A-4147-A177-3AD203B41FA5}">
                      <a16:colId xmlns:a16="http://schemas.microsoft.com/office/drawing/2014/main" val="2462554951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3436565760"/>
                    </a:ext>
                  </a:extLst>
                </a:gridCol>
                <a:gridCol w="1482438">
                  <a:extLst>
                    <a:ext uri="{9D8B030D-6E8A-4147-A177-3AD203B41FA5}">
                      <a16:colId xmlns:a16="http://schemas.microsoft.com/office/drawing/2014/main" val="3404843670"/>
                    </a:ext>
                  </a:extLst>
                </a:gridCol>
              </a:tblGrid>
              <a:tr h="246064">
                <a:tc gridSpan="5">
                  <a:txBody>
                    <a:bodyPr/>
                    <a:lstStyle/>
                    <a:p>
                      <a:r>
                        <a:rPr lang="en-GB" sz="1200" b="1" dirty="0"/>
                        <a:t>Branston Junior Academy: Recover Premium/ School led Tutoring Grant spending plan- 2022-2023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125579"/>
                  </a:ext>
                </a:extLst>
              </a:tr>
              <a:tr h="572392">
                <a:tc gridSpan="4">
                  <a:txBody>
                    <a:bodyPr/>
                    <a:lstStyle/>
                    <a:p>
                      <a:r>
                        <a:rPr lang="en-GB" sz="1000" dirty="0"/>
                        <a:t>Tutoring Grant: 39x162=£6318 (60% funded+ 40% PP) </a:t>
                      </a:r>
                    </a:p>
                    <a:p>
                      <a:r>
                        <a:rPr lang="en-GB" sz="1000" dirty="0"/>
                        <a:t>Recovery Premium: 39x145= £5510</a:t>
                      </a:r>
                    </a:p>
                    <a:p>
                      <a:r>
                        <a:rPr lang="en-GB" sz="1000" b="1" dirty="0"/>
                        <a:t>TOTAL: £11,828 </a:t>
                      </a:r>
                      <a:endParaRPr lang="en-GB" sz="1000" b="1" dirty="0">
                        <a:highlight>
                          <a:srgbClr val="FF0000"/>
                        </a:highligh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Compiled by Louise Perkins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768296"/>
                  </a:ext>
                </a:extLst>
              </a:tr>
              <a:tr h="355425">
                <a:tc>
                  <a:txBody>
                    <a:bodyPr/>
                    <a:lstStyle/>
                    <a:p>
                      <a:r>
                        <a:rPr lang="en-GB" sz="1000" dirty="0"/>
                        <a:t>Desired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Chosen 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Priority 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Children impacted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73219"/>
                  </a:ext>
                </a:extLst>
              </a:tr>
              <a:tr h="902233">
                <a:tc>
                  <a:txBody>
                    <a:bodyPr/>
                    <a:lstStyle/>
                    <a:p>
                      <a:r>
                        <a:rPr lang="en-GB" sz="1000" dirty="0"/>
                        <a:t>To improve the attainment and progress data of pupils in Maths, Writing  and Reading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In-school tutoring, led by Mr Pyburn. </a:t>
                      </a:r>
                    </a:p>
                    <a:p>
                      <a:r>
                        <a:rPr lang="en-GB" sz="1000" dirty="0"/>
                        <a:t>Groups will predominantly be 1-3. </a:t>
                      </a:r>
                      <a:br>
                        <a:rPr lang="en-GB" sz="1000" dirty="0"/>
                      </a:br>
                      <a:r>
                        <a:rPr lang="en-GB" sz="1000" dirty="0"/>
                        <a:t>The groups with children with most significant needs will run over a intensive 3week period daily. </a:t>
                      </a:r>
                    </a:p>
                    <a:p>
                      <a:r>
                        <a:rPr lang="en-GB" sz="1000" dirty="0"/>
                        <a:t>The remaining groups will have an hour of tutoring once a week over a 15 week period.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£8768 (£5260 Tutoring Grant £3507.20 PP)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16x year 3</a:t>
                      </a:r>
                    </a:p>
                    <a:p>
                      <a:r>
                        <a:rPr lang="en-GB" sz="1000" dirty="0"/>
                        <a:t>23x year 4</a:t>
                      </a:r>
                    </a:p>
                    <a:p>
                      <a:r>
                        <a:rPr lang="en-GB" sz="1000" dirty="0"/>
                        <a:t>9x year 5</a:t>
                      </a:r>
                    </a:p>
                    <a:p>
                      <a:r>
                        <a:rPr lang="en-GB" sz="1000" dirty="0"/>
                        <a:t>27x year6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72158"/>
                  </a:ext>
                </a:extLst>
              </a:tr>
              <a:tr h="902233">
                <a:tc>
                  <a:txBody>
                    <a:bodyPr/>
                    <a:lstStyle/>
                    <a:p>
                      <a:r>
                        <a:rPr lang="en-GB" sz="1000" dirty="0"/>
                        <a:t>To improve the implementation of Talk4Writing across the whole school  (LP to book)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5 remaining staff who have not received training to attend training x 1 day+ class cover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£1925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All pupils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93661"/>
                  </a:ext>
                </a:extLst>
              </a:tr>
              <a:tr h="492127">
                <a:tc>
                  <a:txBody>
                    <a:bodyPr/>
                    <a:lstStyle/>
                    <a:p>
                      <a:r>
                        <a:rPr lang="en-GB" sz="1000" dirty="0"/>
                        <a:t>AET Anxiety training through WTT </a:t>
                      </a:r>
                    </a:p>
                    <a:p>
                      <a:r>
                        <a:rPr lang="en-GB" sz="1000" dirty="0"/>
                        <a:t>Supporting a profile of demand avoidance through WTT </a:t>
                      </a:r>
                    </a:p>
                    <a:p>
                      <a:r>
                        <a:rPr lang="en-GB" sz="1000" dirty="0"/>
                        <a:t>Supporting Sensory Difference through WTT  (AS to book)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Use of WTT training with key members of staff- create training to disseminate to rest of the school (AS)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£800 (to cover class)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All pupils- particularly those with Social, Emotional and mental health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62356"/>
                  </a:ext>
                </a:extLst>
              </a:tr>
              <a:tr h="1175638">
                <a:tc>
                  <a:txBody>
                    <a:bodyPr/>
                    <a:lstStyle/>
                    <a:p>
                      <a:r>
                        <a:rPr lang="en-GB" sz="1000" dirty="0"/>
                        <a:t>Emotional Coaching training – Lincolnshire </a:t>
                      </a:r>
                      <a:r>
                        <a:rPr lang="en-GB" sz="1000" dirty="0" err="1"/>
                        <a:t>Psycology</a:t>
                      </a:r>
                      <a:r>
                        <a:rPr lang="en-GB" sz="1000" dirty="0"/>
                        <a:t> Service (AS to book)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DHT and </a:t>
                      </a:r>
                      <a:r>
                        <a:rPr lang="en-GB" sz="1000" dirty="0" err="1"/>
                        <a:t>SENCo</a:t>
                      </a:r>
                      <a:r>
                        <a:rPr lang="en-GB" sz="1000" dirty="0"/>
                        <a:t> to attend training and disseminate to staff (particularly Tas)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All pupils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40714"/>
                  </a:ext>
                </a:extLst>
              </a:tr>
              <a:tr h="765531">
                <a:tc>
                  <a:txBody>
                    <a:bodyPr/>
                    <a:lstStyle/>
                    <a:p>
                      <a:r>
                        <a:rPr lang="en-GB" sz="1000" dirty="0"/>
                        <a:t>RWI training x3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Ruth </a:t>
                      </a:r>
                      <a:r>
                        <a:rPr lang="en-GB" sz="1000" dirty="0" err="1"/>
                        <a:t>Miskin</a:t>
                      </a:r>
                      <a:r>
                        <a:rPr lang="en-GB" sz="1000" dirty="0"/>
                        <a:t> Read, Write, Inc training +cover costs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£1500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Relevant pupils still working on phonic programme (approx. 10 pupils each academic year)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24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612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6C939FE0DFC46AA9BC918048E90D9" ma:contentTypeVersion="15" ma:contentTypeDescription="Create a new document." ma:contentTypeScope="" ma:versionID="8237425a967dfa3bcb04a383aa7ffc23">
  <xsd:schema xmlns:xsd="http://www.w3.org/2001/XMLSchema" xmlns:xs="http://www.w3.org/2001/XMLSchema" xmlns:p="http://schemas.microsoft.com/office/2006/metadata/properties" xmlns:ns3="f3a0ff0f-6fe6-4c78-9b6d-10b8bb3d1d45" xmlns:ns4="3f94ec90-5b3c-4be4-9561-60b8c95d15c9" targetNamespace="http://schemas.microsoft.com/office/2006/metadata/properties" ma:root="true" ma:fieldsID="e126116f47d4305aac92c4b9e513dfb0" ns3:_="" ns4:_="">
    <xsd:import namespace="f3a0ff0f-6fe6-4c78-9b6d-10b8bb3d1d45"/>
    <xsd:import namespace="3f94ec90-5b3c-4be4-9561-60b8c95d15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0ff0f-6fe6-4c78-9b6d-10b8bb3d1d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94ec90-5b3c-4be4-9561-60b8c95d15c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a0ff0f-6fe6-4c78-9b6d-10b8bb3d1d45" xsi:nil="true"/>
  </documentManagement>
</p:properties>
</file>

<file path=customXml/itemProps1.xml><?xml version="1.0" encoding="utf-8"?>
<ds:datastoreItem xmlns:ds="http://schemas.openxmlformats.org/officeDocument/2006/customXml" ds:itemID="{9FB969E8-D947-4D4D-BF3B-7EF56AF80D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a0ff0f-6fe6-4c78-9b6d-10b8bb3d1d45"/>
    <ds:schemaRef ds:uri="3f94ec90-5b3c-4be4-9561-60b8c95d1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1F6A37-8323-4129-9FA0-49F6E9868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9D43D8-6F53-443F-8EC1-9D8AF5B3F44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3a0ff0f-6fe6-4c78-9b6d-10b8bb3d1d45"/>
    <ds:schemaRef ds:uri="http://purl.org/dc/terms/"/>
    <ds:schemaRef ds:uri="http://schemas.openxmlformats.org/package/2006/metadata/core-properties"/>
    <ds:schemaRef ds:uri="3f94ec90-5b3c-4be4-9561-60b8c95d15c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299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Perkins</dc:creator>
  <cp:lastModifiedBy>Louise Perkins</cp:lastModifiedBy>
  <cp:revision>8</cp:revision>
  <dcterms:created xsi:type="dcterms:W3CDTF">2023-01-13T14:22:27Z</dcterms:created>
  <dcterms:modified xsi:type="dcterms:W3CDTF">2023-02-10T14:21:09Z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0x010100E8D6C939FE0DFC46AA9BC918048E90D9</vt:lpwstr>
  </property>
</Properties>
</file>