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91"/>
  </p:notesMasterIdLst>
  <p:sldIdLst>
    <p:sldId id="257" r:id="rId6"/>
    <p:sldId id="346" r:id="rId7"/>
    <p:sldId id="343" r:id="rId8"/>
    <p:sldId id="261" r:id="rId9"/>
    <p:sldId id="260" r:id="rId10"/>
    <p:sldId id="344" r:id="rId11"/>
    <p:sldId id="258" r:id="rId12"/>
    <p:sldId id="256" r:id="rId13"/>
    <p:sldId id="262" r:id="rId14"/>
    <p:sldId id="263" r:id="rId15"/>
    <p:sldId id="331" r:id="rId16"/>
    <p:sldId id="264" r:id="rId17"/>
    <p:sldId id="265" r:id="rId18"/>
    <p:sldId id="266" r:id="rId19"/>
    <p:sldId id="268" r:id="rId20"/>
    <p:sldId id="332" r:id="rId21"/>
    <p:sldId id="267" r:id="rId22"/>
    <p:sldId id="269" r:id="rId23"/>
    <p:sldId id="270" r:id="rId24"/>
    <p:sldId id="271" r:id="rId25"/>
    <p:sldId id="272" r:id="rId26"/>
    <p:sldId id="333" r:id="rId27"/>
    <p:sldId id="273" r:id="rId28"/>
    <p:sldId id="274" r:id="rId29"/>
    <p:sldId id="275" r:id="rId30"/>
    <p:sldId id="276" r:id="rId31"/>
    <p:sldId id="278" r:id="rId32"/>
    <p:sldId id="334" r:id="rId33"/>
    <p:sldId id="277" r:id="rId34"/>
    <p:sldId id="279" r:id="rId35"/>
    <p:sldId id="281" r:id="rId36"/>
    <p:sldId id="345" r:id="rId37"/>
    <p:sldId id="280" r:id="rId38"/>
    <p:sldId id="290" r:id="rId39"/>
    <p:sldId id="283" r:id="rId40"/>
    <p:sldId id="336" r:id="rId41"/>
    <p:sldId id="282" r:id="rId42"/>
    <p:sldId id="285" r:id="rId43"/>
    <p:sldId id="291" r:id="rId44"/>
    <p:sldId id="287" r:id="rId45"/>
    <p:sldId id="337" r:id="rId46"/>
    <p:sldId id="288" r:id="rId47"/>
    <p:sldId id="289" r:id="rId48"/>
    <p:sldId id="292" r:id="rId49"/>
    <p:sldId id="293" r:id="rId50"/>
    <p:sldId id="295" r:id="rId51"/>
    <p:sldId id="338" r:id="rId52"/>
    <p:sldId id="296" r:id="rId53"/>
    <p:sldId id="297" r:id="rId54"/>
    <p:sldId id="298" r:id="rId55"/>
    <p:sldId id="339" r:id="rId56"/>
    <p:sldId id="299" r:id="rId57"/>
    <p:sldId id="305" r:id="rId58"/>
    <p:sldId id="300" r:id="rId59"/>
    <p:sldId id="306" r:id="rId60"/>
    <p:sldId id="301" r:id="rId61"/>
    <p:sldId id="304" r:id="rId62"/>
    <p:sldId id="340" r:id="rId63"/>
    <p:sldId id="302" r:id="rId64"/>
    <p:sldId id="307" r:id="rId65"/>
    <p:sldId id="303" r:id="rId66"/>
    <p:sldId id="341" r:id="rId67"/>
    <p:sldId id="308" r:id="rId68"/>
    <p:sldId id="309" r:id="rId69"/>
    <p:sldId id="310" r:id="rId70"/>
    <p:sldId id="314" r:id="rId71"/>
    <p:sldId id="311" r:id="rId72"/>
    <p:sldId id="342" r:id="rId73"/>
    <p:sldId id="312" r:id="rId74"/>
    <p:sldId id="313" r:id="rId75"/>
    <p:sldId id="315" r:id="rId76"/>
    <p:sldId id="319" r:id="rId77"/>
    <p:sldId id="320" r:id="rId78"/>
    <p:sldId id="316" r:id="rId79"/>
    <p:sldId id="321" r:id="rId80"/>
    <p:sldId id="322" r:id="rId81"/>
    <p:sldId id="317" r:id="rId82"/>
    <p:sldId id="324" r:id="rId83"/>
    <p:sldId id="323" r:id="rId84"/>
    <p:sldId id="325" r:id="rId85"/>
    <p:sldId id="326" r:id="rId86"/>
    <p:sldId id="318" r:id="rId87"/>
    <p:sldId id="329" r:id="rId88"/>
    <p:sldId id="327" r:id="rId89"/>
    <p:sldId id="328" r:id="rId90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59" autoAdjust="0"/>
    <p:restoredTop sz="94291" autoAdjust="0"/>
  </p:normalViewPr>
  <p:slideViewPr>
    <p:cSldViewPr>
      <p:cViewPr varScale="1">
        <p:scale>
          <a:sx n="69" d="100"/>
          <a:sy n="69" d="100"/>
        </p:scale>
        <p:origin x="139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slide" Target="slides/slide82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90" Type="http://schemas.openxmlformats.org/officeDocument/2006/relationships/slide" Target="slides/slide85.xml"/><Relationship Id="rId95" Type="http://schemas.openxmlformats.org/officeDocument/2006/relationships/tableStyles" Target="tableStyle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notesMaster" Target="notesMasters/notesMaster1.xml"/><Relationship Id="rId9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uise Perkins" userId="45cc8c54-6001-457c-b623-287ea620a771" providerId="ADAL" clId="{4436BECB-9ABD-4BB5-B796-0409FA1522CF}"/>
    <pc:docChg chg="custSel addSld delSld modSld">
      <pc:chgData name="Louise Perkins" userId="45cc8c54-6001-457c-b623-287ea620a771" providerId="ADAL" clId="{4436BECB-9ABD-4BB5-B796-0409FA1522CF}" dt="2023-03-19T19:18:35.454" v="50" actId="1076"/>
      <pc:docMkLst>
        <pc:docMk/>
      </pc:docMkLst>
      <pc:sldChg chg="addSp modSp">
        <pc:chgData name="Louise Perkins" userId="45cc8c54-6001-457c-b623-287ea620a771" providerId="ADAL" clId="{4436BECB-9ABD-4BB5-B796-0409FA1522CF}" dt="2023-03-19T19:18:35.454" v="50" actId="1076"/>
        <pc:sldMkLst>
          <pc:docMk/>
          <pc:sldMk cId="2149907449" sldId="346"/>
        </pc:sldMkLst>
        <pc:spChg chg="add mod">
          <ac:chgData name="Louise Perkins" userId="45cc8c54-6001-457c-b623-287ea620a771" providerId="ADAL" clId="{4436BECB-9ABD-4BB5-B796-0409FA1522CF}" dt="2023-03-19T19:18:35.454" v="50" actId="1076"/>
          <ac:spMkLst>
            <pc:docMk/>
            <pc:sldMk cId="2149907449" sldId="346"/>
            <ac:spMk id="2" creationId="{880B24F3-5C3F-40DB-89EB-9AED9FCCEB6D}"/>
          </ac:spMkLst>
        </pc:spChg>
      </pc:sldChg>
      <pc:sldChg chg="addSp delSp add del">
        <pc:chgData name="Louise Perkins" userId="45cc8c54-6001-457c-b623-287ea620a771" providerId="ADAL" clId="{4436BECB-9ABD-4BB5-B796-0409FA1522CF}" dt="2023-03-19T19:18:14.585" v="3" actId="2696"/>
        <pc:sldMkLst>
          <pc:docMk/>
          <pc:sldMk cId="2813159512" sldId="346"/>
        </pc:sldMkLst>
        <pc:picChg chg="add del">
          <ac:chgData name="Louise Perkins" userId="45cc8c54-6001-457c-b623-287ea620a771" providerId="ADAL" clId="{4436BECB-9ABD-4BB5-B796-0409FA1522CF}" dt="2023-03-19T19:18:13.203" v="2" actId="478"/>
          <ac:picMkLst>
            <pc:docMk/>
            <pc:sldMk cId="2813159512" sldId="346"/>
            <ac:picMk id="2" creationId="{6FFEB5C9-F670-4BF0-B850-FD78992BE0C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3B1DBF-5E80-4EE1-BD81-B1F41C729D9F}" type="datetimeFigureOut">
              <a:rPr lang="en-GB" smtClean="0"/>
              <a:t>19/03/2023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92218F-7D71-4EBD-B0B9-FCC94FF4A4C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1177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2218F-7D71-4EBD-B0B9-FCC94FF4A4CD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85531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2218F-7D71-4EBD-B0B9-FCC94FF4A4CD}" type="slidenum">
              <a:rPr lang="en-GB" smtClean="0"/>
              <a:t>66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5531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2218F-7D71-4EBD-B0B9-FCC94FF4A4CD}" type="slidenum">
              <a:rPr lang="en-GB" smtClean="0"/>
              <a:t>67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5531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2218F-7D71-4EBD-B0B9-FCC94FF4A4CD}" type="slidenum">
              <a:rPr lang="en-GB" smtClean="0"/>
              <a:t>69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5531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2218F-7D71-4EBD-B0B9-FCC94FF4A4CD}" type="slidenum">
              <a:rPr lang="en-GB" smtClean="0"/>
              <a:t>70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553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2218F-7D71-4EBD-B0B9-FCC94FF4A4CD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8553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2218F-7D71-4EBD-B0B9-FCC94FF4A4CD}" type="slidenum">
              <a:rPr lang="en-GB" smtClean="0"/>
              <a:t>57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553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2218F-7D71-4EBD-B0B9-FCC94FF4A4CD}" type="slidenum">
              <a:rPr lang="en-GB" smtClean="0"/>
              <a:t>59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5531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2218F-7D71-4EBD-B0B9-FCC94FF4A4CD}" type="slidenum">
              <a:rPr lang="en-GB" smtClean="0"/>
              <a:t>60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5531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2218F-7D71-4EBD-B0B9-FCC94FF4A4CD}" type="slidenum">
              <a:rPr lang="en-GB" smtClean="0"/>
              <a:t>61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5531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2218F-7D71-4EBD-B0B9-FCC94FF4A4CD}" type="slidenum">
              <a:rPr lang="en-GB" smtClean="0"/>
              <a:t>63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5531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2218F-7D71-4EBD-B0B9-FCC94FF4A4CD}" type="slidenum">
              <a:rPr lang="en-GB" smtClean="0"/>
              <a:t>64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5531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2218F-7D71-4EBD-B0B9-FCC94FF4A4CD}" type="slidenum">
              <a:rPr lang="en-GB" smtClean="0"/>
              <a:t>65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553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0C352-CF51-4435-97C7-638BC7C6226E}" type="datetimeFigureOut">
              <a:rPr lang="en-GB" smtClean="0"/>
              <a:t>19/03/2023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C9763-CF8B-4FDA-8F17-B1C1AC76552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1519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0C352-CF51-4435-97C7-638BC7C6226E}" type="datetimeFigureOut">
              <a:rPr lang="en-GB" smtClean="0"/>
              <a:t>19/03/2023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C9763-CF8B-4FDA-8F17-B1C1AC76552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3988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0C352-CF51-4435-97C7-638BC7C6226E}" type="datetimeFigureOut">
              <a:rPr lang="en-GB" smtClean="0"/>
              <a:t>19/03/2023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C9763-CF8B-4FDA-8F17-B1C1AC76552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4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553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215"/>
            </a:lvl1pPr>
            <a:lvl2pPr marL="422041" indent="0" algn="ctr">
              <a:buNone/>
              <a:defRPr sz="1846"/>
            </a:lvl2pPr>
            <a:lvl3pPr marL="844083" indent="0" algn="ctr">
              <a:buNone/>
              <a:defRPr sz="1662"/>
            </a:lvl3pPr>
            <a:lvl4pPr marL="1266124" indent="0" algn="ctr">
              <a:buNone/>
              <a:defRPr sz="1477"/>
            </a:lvl4pPr>
            <a:lvl5pPr marL="1688165" indent="0" algn="ctr">
              <a:buNone/>
              <a:defRPr sz="1477"/>
            </a:lvl5pPr>
            <a:lvl6pPr marL="2110207" indent="0" algn="ctr">
              <a:buNone/>
              <a:defRPr sz="1477"/>
            </a:lvl6pPr>
            <a:lvl7pPr marL="2532248" indent="0" algn="ctr">
              <a:buNone/>
              <a:defRPr sz="1477"/>
            </a:lvl7pPr>
            <a:lvl8pPr marL="2954289" indent="0" algn="ctr">
              <a:buNone/>
              <a:defRPr sz="1477"/>
            </a:lvl8pPr>
            <a:lvl9pPr marL="3376331" indent="0" algn="ctr">
              <a:buNone/>
              <a:defRPr sz="147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72E59-307F-44B4-9ED4-E5A123301D45}" type="datetimeFigureOut">
              <a:rPr lang="en-GB" smtClean="0"/>
              <a:t>19/03/2023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6663B-2B46-459D-9657-2A855A1D93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2211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72E59-307F-44B4-9ED4-E5A123301D45}" type="datetimeFigureOut">
              <a:rPr lang="en-GB" smtClean="0"/>
              <a:t>19/03/2023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6663B-2B46-459D-9657-2A855A1D93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91952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1"/>
            <a:ext cx="7886700" cy="2852737"/>
          </a:xfrm>
        </p:spPr>
        <p:txBody>
          <a:bodyPr anchor="b"/>
          <a:lstStyle>
            <a:lvl1pPr>
              <a:defRPr sz="553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7"/>
          </a:xfrm>
        </p:spPr>
        <p:txBody>
          <a:bodyPr/>
          <a:lstStyle>
            <a:lvl1pPr marL="0" indent="0">
              <a:buNone/>
              <a:defRPr sz="2215">
                <a:solidFill>
                  <a:schemeClr val="tx1"/>
                </a:solidFill>
              </a:defRPr>
            </a:lvl1pPr>
            <a:lvl2pPr marL="422041" indent="0">
              <a:buNone/>
              <a:defRPr sz="1846">
                <a:solidFill>
                  <a:schemeClr val="tx1">
                    <a:tint val="75000"/>
                  </a:schemeClr>
                </a:solidFill>
              </a:defRPr>
            </a:lvl2pPr>
            <a:lvl3pPr marL="844083" indent="0">
              <a:buNone/>
              <a:defRPr sz="1662">
                <a:solidFill>
                  <a:schemeClr val="tx1">
                    <a:tint val="75000"/>
                  </a:schemeClr>
                </a:solidFill>
              </a:defRPr>
            </a:lvl3pPr>
            <a:lvl4pPr marL="1266124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4pPr>
            <a:lvl5pPr marL="1688165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5pPr>
            <a:lvl6pPr marL="2110207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6pPr>
            <a:lvl7pPr marL="2532248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7pPr>
            <a:lvl8pPr marL="2954289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8pPr>
            <a:lvl9pPr marL="337633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72E59-307F-44B4-9ED4-E5A123301D45}" type="datetimeFigureOut">
              <a:rPr lang="en-GB" smtClean="0"/>
              <a:t>19/03/2023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6663B-2B46-459D-9657-2A855A1D93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35144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72E59-307F-44B4-9ED4-E5A123301D45}" type="datetimeFigureOut">
              <a:rPr lang="en-GB" smtClean="0"/>
              <a:t>19/03/2023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6663B-2B46-459D-9657-2A855A1D93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20897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72E59-307F-44B4-9ED4-E5A123301D45}" type="datetimeFigureOut">
              <a:rPr lang="en-GB" smtClean="0"/>
              <a:t>19/03/2023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6663B-2B46-459D-9657-2A855A1D93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26595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72E59-307F-44B4-9ED4-E5A123301D45}" type="datetimeFigureOut">
              <a:rPr lang="en-GB" smtClean="0"/>
              <a:t>19/03/2023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6663B-2B46-459D-9657-2A855A1D93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59766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72E59-307F-44B4-9ED4-E5A123301D45}" type="datetimeFigureOut">
              <a:rPr lang="en-GB" smtClean="0"/>
              <a:t>19/03/2023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6663B-2B46-459D-9657-2A855A1D93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15762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295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477"/>
            </a:lvl1pPr>
            <a:lvl2pPr marL="422041" indent="0">
              <a:buNone/>
              <a:defRPr sz="1292"/>
            </a:lvl2pPr>
            <a:lvl3pPr marL="844083" indent="0">
              <a:buNone/>
              <a:defRPr sz="1108"/>
            </a:lvl3pPr>
            <a:lvl4pPr marL="1266124" indent="0">
              <a:buNone/>
              <a:defRPr sz="923"/>
            </a:lvl4pPr>
            <a:lvl5pPr marL="1688165" indent="0">
              <a:buNone/>
              <a:defRPr sz="923"/>
            </a:lvl5pPr>
            <a:lvl6pPr marL="2110207" indent="0">
              <a:buNone/>
              <a:defRPr sz="923"/>
            </a:lvl6pPr>
            <a:lvl7pPr marL="2532248" indent="0">
              <a:buNone/>
              <a:defRPr sz="923"/>
            </a:lvl7pPr>
            <a:lvl8pPr marL="2954289" indent="0">
              <a:buNone/>
              <a:defRPr sz="923"/>
            </a:lvl8pPr>
            <a:lvl9pPr marL="3376331" indent="0">
              <a:buNone/>
              <a:defRPr sz="92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72E59-307F-44B4-9ED4-E5A123301D45}" type="datetimeFigureOut">
              <a:rPr lang="en-GB" smtClean="0"/>
              <a:t>19/03/2023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6663B-2B46-459D-9657-2A855A1D93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29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0C352-CF51-4435-97C7-638BC7C6226E}" type="datetimeFigureOut">
              <a:rPr lang="en-GB" smtClean="0"/>
              <a:t>19/03/2023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C9763-CF8B-4FDA-8F17-B1C1AC76552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3657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295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477"/>
            </a:lvl1pPr>
            <a:lvl2pPr marL="422041" indent="0">
              <a:buNone/>
              <a:defRPr sz="1292"/>
            </a:lvl2pPr>
            <a:lvl3pPr marL="844083" indent="0">
              <a:buNone/>
              <a:defRPr sz="1108"/>
            </a:lvl3pPr>
            <a:lvl4pPr marL="1266124" indent="0">
              <a:buNone/>
              <a:defRPr sz="923"/>
            </a:lvl4pPr>
            <a:lvl5pPr marL="1688165" indent="0">
              <a:buNone/>
              <a:defRPr sz="923"/>
            </a:lvl5pPr>
            <a:lvl6pPr marL="2110207" indent="0">
              <a:buNone/>
              <a:defRPr sz="923"/>
            </a:lvl6pPr>
            <a:lvl7pPr marL="2532248" indent="0">
              <a:buNone/>
              <a:defRPr sz="923"/>
            </a:lvl7pPr>
            <a:lvl8pPr marL="2954289" indent="0">
              <a:buNone/>
              <a:defRPr sz="923"/>
            </a:lvl8pPr>
            <a:lvl9pPr marL="3376331" indent="0">
              <a:buNone/>
              <a:defRPr sz="92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72E59-307F-44B4-9ED4-E5A123301D45}" type="datetimeFigureOut">
              <a:rPr lang="en-GB" smtClean="0"/>
              <a:t>19/03/2023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6663B-2B46-459D-9657-2A855A1D93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49058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72E59-307F-44B4-9ED4-E5A123301D45}" type="datetimeFigureOut">
              <a:rPr lang="en-GB" smtClean="0"/>
              <a:t>19/03/2023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6663B-2B46-459D-9657-2A855A1D93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81863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72E59-307F-44B4-9ED4-E5A123301D45}" type="datetimeFigureOut">
              <a:rPr lang="en-GB" smtClean="0"/>
              <a:t>19/03/2023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6663B-2B46-459D-9657-2A855A1D93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321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0C352-CF51-4435-97C7-638BC7C6226E}" type="datetimeFigureOut">
              <a:rPr lang="en-GB" smtClean="0"/>
              <a:t>19/03/2023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C9763-CF8B-4FDA-8F17-B1C1AC76552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3172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0C352-CF51-4435-97C7-638BC7C6226E}" type="datetimeFigureOut">
              <a:rPr lang="en-GB" smtClean="0"/>
              <a:t>19/03/2023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C9763-CF8B-4FDA-8F17-B1C1AC76552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3338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0C352-CF51-4435-97C7-638BC7C6226E}" type="datetimeFigureOut">
              <a:rPr lang="en-GB" smtClean="0"/>
              <a:t>19/03/2023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C9763-CF8B-4FDA-8F17-B1C1AC76552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7655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0C352-CF51-4435-97C7-638BC7C6226E}" type="datetimeFigureOut">
              <a:rPr lang="en-GB" smtClean="0"/>
              <a:t>19/03/2023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C9763-CF8B-4FDA-8F17-B1C1AC76552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4213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0C352-CF51-4435-97C7-638BC7C6226E}" type="datetimeFigureOut">
              <a:rPr lang="en-GB" smtClean="0"/>
              <a:t>19/03/2023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C9763-CF8B-4FDA-8F17-B1C1AC76552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6533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0C352-CF51-4435-97C7-638BC7C6226E}" type="datetimeFigureOut">
              <a:rPr lang="en-GB" smtClean="0"/>
              <a:t>19/03/2023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C9763-CF8B-4FDA-8F17-B1C1AC76552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4402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0C352-CF51-4435-97C7-638BC7C6226E}" type="datetimeFigureOut">
              <a:rPr lang="en-GB" smtClean="0"/>
              <a:t>19/03/2023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C9763-CF8B-4FDA-8F17-B1C1AC76552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9110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00C352-CF51-4435-97C7-638BC7C6226E}" type="datetimeFigureOut">
              <a:rPr lang="en-GB" smtClean="0"/>
              <a:t>19/03/2023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C9763-CF8B-4FDA-8F17-B1C1AC76552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7727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A72E59-307F-44B4-9ED4-E5A123301D45}" type="datetimeFigureOut">
              <a:rPr lang="en-GB" smtClean="0"/>
              <a:t>19/03/2023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6663B-2B46-459D-9657-2A855A1D93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7418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844083" rtl="0" eaLnBrk="1" latinLnBrk="0" hangingPunct="1">
        <a:lnSpc>
          <a:spcPct val="90000"/>
        </a:lnSpc>
        <a:spcBef>
          <a:spcPct val="0"/>
        </a:spcBef>
        <a:buNone/>
        <a:defRPr sz="406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1021" indent="-211021" algn="l" defTabSz="844083" rtl="0" eaLnBrk="1" latinLnBrk="0" hangingPunct="1">
        <a:lnSpc>
          <a:spcPct val="90000"/>
        </a:lnSpc>
        <a:spcBef>
          <a:spcPts val="923"/>
        </a:spcBef>
        <a:buFont typeface="Arial" panose="020B0604020202020204" pitchFamily="34" charset="0"/>
        <a:buChar char="•"/>
        <a:defRPr sz="2585" kern="1200">
          <a:solidFill>
            <a:schemeClr val="tx1"/>
          </a:solidFill>
          <a:latin typeface="+mn-lt"/>
          <a:ea typeface="+mn-ea"/>
          <a:cs typeface="+mn-cs"/>
        </a:defRPr>
      </a:lvl1pPr>
      <a:lvl2pPr marL="633062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055103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3pPr>
      <a:lvl4pPr marL="1477145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899186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slide" Target="slide4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10" Type="http://schemas.openxmlformats.org/officeDocument/2006/relationships/image" Target="../media/image10.jpeg"/><Relationship Id="rId4" Type="http://schemas.openxmlformats.org/officeDocument/2006/relationships/image" Target="../media/image13.png"/><Relationship Id="rId9" Type="http://schemas.openxmlformats.org/officeDocument/2006/relationships/slide" Target="slide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12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slide" Target="slide3.xml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10.jpeg"/><Relationship Id="rId4" Type="http://schemas.openxmlformats.org/officeDocument/2006/relationships/image" Target="../media/image26.png"/><Relationship Id="rId9" Type="http://schemas.openxmlformats.org/officeDocument/2006/relationships/slide" Target="slide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21.png"/><Relationship Id="rId7" Type="http://schemas.openxmlformats.org/officeDocument/2006/relationships/slide" Target="slide5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9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9.png"/><Relationship Id="rId7" Type="http://schemas.openxmlformats.org/officeDocument/2006/relationships/image" Target="../media/image23.png"/><Relationship Id="rId2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28.png"/><Relationship Id="rId9" Type="http://schemas.openxmlformats.org/officeDocument/2006/relationships/slide" Target="slid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0.jpeg"/><Relationship Id="rId2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7.png"/><Relationship Id="rId4" Type="http://schemas.openxmlformats.org/officeDocument/2006/relationships/image" Target="../media/image34.png"/><Relationship Id="rId9" Type="http://schemas.openxmlformats.org/officeDocument/2006/relationships/slide" Target="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0.png"/><Relationship Id="rId7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8.png"/><Relationship Id="rId10" Type="http://schemas.openxmlformats.org/officeDocument/2006/relationships/image" Target="../media/image10.jpeg"/><Relationship Id="rId4" Type="http://schemas.openxmlformats.org/officeDocument/2006/relationships/image" Target="../media/image37.png"/><Relationship Id="rId9" Type="http://schemas.openxmlformats.org/officeDocument/2006/relationships/slide" Target="slid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10.jpeg"/><Relationship Id="rId4" Type="http://schemas.openxmlformats.org/officeDocument/2006/relationships/image" Target="../media/image45.png"/><Relationship Id="rId9" Type="http://schemas.openxmlformats.org/officeDocument/2006/relationships/slide" Target="slide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0.png"/><Relationship Id="rId7" Type="http://schemas.openxmlformats.org/officeDocument/2006/relationships/image" Target="../media/image10.jpeg"/><Relationship Id="rId2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5" Type="http://schemas.openxmlformats.org/officeDocument/2006/relationships/image" Target="../media/image48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slide" Target="slide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slide" Target="slide4.xml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3.png"/><Relationship Id="rId9" Type="http://schemas.openxmlformats.org/officeDocument/2006/relationships/image" Target="../media/image1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3.png"/><Relationship Id="rId7" Type="http://schemas.openxmlformats.org/officeDocument/2006/relationships/image" Target="../media/image59.png"/><Relationship Id="rId2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10.jpeg"/><Relationship Id="rId5" Type="http://schemas.openxmlformats.org/officeDocument/2006/relationships/image" Target="../media/image58.png"/><Relationship Id="rId10" Type="http://schemas.openxmlformats.org/officeDocument/2006/relationships/slide" Target="slide7.xml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13" Type="http://schemas.openxmlformats.org/officeDocument/2006/relationships/slide" Target="slide71.xml"/><Relationship Id="rId3" Type="http://schemas.openxmlformats.org/officeDocument/2006/relationships/slide" Target="slide13.xml"/><Relationship Id="rId7" Type="http://schemas.openxmlformats.org/officeDocument/2006/relationships/slide" Target="slide47.xml"/><Relationship Id="rId12" Type="http://schemas.openxmlformats.org/officeDocument/2006/relationships/slide" Target="slide33.xml"/><Relationship Id="rId2" Type="http://schemas.openxmlformats.org/officeDocument/2006/relationships/slide" Target="slide9.xml"/><Relationship Id="rId16" Type="http://schemas.openxmlformats.org/officeDocument/2006/relationships/slide" Target="slide8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5.xml"/><Relationship Id="rId11" Type="http://schemas.openxmlformats.org/officeDocument/2006/relationships/slide" Target="slide39.xml"/><Relationship Id="rId5" Type="http://schemas.openxmlformats.org/officeDocument/2006/relationships/slide" Target="slide52.xml"/><Relationship Id="rId15" Type="http://schemas.openxmlformats.org/officeDocument/2006/relationships/slide" Target="slide77.xml"/><Relationship Id="rId10" Type="http://schemas.openxmlformats.org/officeDocument/2006/relationships/slide" Target="slide65.xml"/><Relationship Id="rId4" Type="http://schemas.openxmlformats.org/officeDocument/2006/relationships/slide" Target="slide19.xml"/><Relationship Id="rId9" Type="http://schemas.openxmlformats.org/officeDocument/2006/relationships/slide" Target="slide44.xml"/><Relationship Id="rId14" Type="http://schemas.openxmlformats.org/officeDocument/2006/relationships/slide" Target="slide7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63.png"/><Relationship Id="rId7" Type="http://schemas.openxmlformats.org/officeDocument/2006/relationships/image" Target="../media/image60.png"/><Relationship Id="rId2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10.jpeg"/><Relationship Id="rId5" Type="http://schemas.openxmlformats.org/officeDocument/2006/relationships/image" Target="../media/image64.png"/><Relationship Id="rId10" Type="http://schemas.openxmlformats.org/officeDocument/2006/relationships/slide" Target="slide8.xml"/><Relationship Id="rId4" Type="http://schemas.openxmlformats.org/officeDocument/2006/relationships/image" Target="../media/image53.png"/><Relationship Id="rId9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10.jpeg"/><Relationship Id="rId2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" Target="slide8.xml"/><Relationship Id="rId7" Type="http://schemas.openxmlformats.org/officeDocument/2006/relationships/image" Target="../media/image70.png"/><Relationship Id="rId2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1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.png"/><Relationship Id="rId2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slide" Target="slide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slide" Target="slide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slide" Target="slide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slide" Target="slide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slide" Target="slide74.xml"/><Relationship Id="rId3" Type="http://schemas.openxmlformats.org/officeDocument/2006/relationships/slide" Target="slide14.xml"/><Relationship Id="rId7" Type="http://schemas.openxmlformats.org/officeDocument/2006/relationships/slide" Target="slide54.xml"/><Relationship Id="rId12" Type="http://schemas.openxmlformats.org/officeDocument/2006/relationships/slide" Target="slide71.xml"/><Relationship Id="rId2" Type="http://schemas.openxmlformats.org/officeDocument/2006/relationships/slide" Target="slide1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6.xml"/><Relationship Id="rId11" Type="http://schemas.openxmlformats.org/officeDocument/2006/relationships/slide" Target="slide55.xml"/><Relationship Id="rId5" Type="http://schemas.openxmlformats.org/officeDocument/2006/relationships/slide" Target="slide49.xml"/><Relationship Id="rId15" Type="http://schemas.openxmlformats.org/officeDocument/2006/relationships/slide" Target="slide82.xml"/><Relationship Id="rId10" Type="http://schemas.openxmlformats.org/officeDocument/2006/relationships/slide" Target="slide34.xml"/><Relationship Id="rId4" Type="http://schemas.openxmlformats.org/officeDocument/2006/relationships/slide" Target="slide20.xml"/><Relationship Id="rId9" Type="http://schemas.openxmlformats.org/officeDocument/2006/relationships/slide" Target="slide45.xml"/><Relationship Id="rId14" Type="http://schemas.openxmlformats.org/officeDocument/2006/relationships/slide" Target="slide7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78.png"/><Relationship Id="rId7" Type="http://schemas.openxmlformats.org/officeDocument/2006/relationships/slide" Target="slide3.xml"/><Relationship Id="rId2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slide" Target="slide4.xml"/><Relationship Id="rId4" Type="http://schemas.openxmlformats.org/officeDocument/2006/relationships/image" Target="../media/image8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slide" Target="slide5.xml"/><Relationship Id="rId4" Type="http://schemas.openxmlformats.org/officeDocument/2006/relationships/image" Target="../media/image8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84.png"/><Relationship Id="rId7" Type="http://schemas.openxmlformats.org/officeDocument/2006/relationships/slide" Target="slide3.xml"/><Relationship Id="rId2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50.xml"/><Relationship Id="rId13" Type="http://schemas.openxmlformats.org/officeDocument/2006/relationships/slide" Target="slide71.xml"/><Relationship Id="rId3" Type="http://schemas.openxmlformats.org/officeDocument/2006/relationships/slide" Target="slide15.xml"/><Relationship Id="rId7" Type="http://schemas.openxmlformats.org/officeDocument/2006/relationships/slide" Target="slide27.xml"/><Relationship Id="rId12" Type="http://schemas.openxmlformats.org/officeDocument/2006/relationships/slide" Target="slide40.xml"/><Relationship Id="rId2" Type="http://schemas.openxmlformats.org/officeDocument/2006/relationships/slide" Target="slide10.xml"/><Relationship Id="rId16" Type="http://schemas.openxmlformats.org/officeDocument/2006/relationships/slide" Target="slide8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6.xml"/><Relationship Id="rId11" Type="http://schemas.openxmlformats.org/officeDocument/2006/relationships/slide" Target="slide35.xml"/><Relationship Id="rId5" Type="http://schemas.openxmlformats.org/officeDocument/2006/relationships/slide" Target="slide21.xml"/><Relationship Id="rId15" Type="http://schemas.openxmlformats.org/officeDocument/2006/relationships/slide" Target="slide77.xml"/><Relationship Id="rId10" Type="http://schemas.openxmlformats.org/officeDocument/2006/relationships/slide" Target="slide46.xml"/><Relationship Id="rId4" Type="http://schemas.openxmlformats.org/officeDocument/2006/relationships/slide" Target="slide57.xml"/><Relationship Id="rId9" Type="http://schemas.openxmlformats.org/officeDocument/2006/relationships/slide" Target="slide67.xml"/><Relationship Id="rId14" Type="http://schemas.openxmlformats.org/officeDocument/2006/relationships/slide" Target="slide7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slide" Target="slide5.xml"/><Relationship Id="rId4" Type="http://schemas.openxmlformats.org/officeDocument/2006/relationships/image" Target="../media/image8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7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Relationship Id="rId9" Type="http://schemas.openxmlformats.org/officeDocument/2006/relationships/image" Target="../media/image7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7" Type="http://schemas.openxmlformats.org/officeDocument/2006/relationships/slide" Target="slide4.xm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89.png"/><Relationship Id="rId4" Type="http://schemas.openxmlformats.org/officeDocument/2006/relationships/image" Target="../media/image99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101.png"/><Relationship Id="rId7" Type="http://schemas.openxmlformats.org/officeDocument/2006/relationships/slide" Target="slide4.xml"/><Relationship Id="rId2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97.png"/><Relationship Id="rId4" Type="http://schemas.openxmlformats.org/officeDocument/2006/relationships/image" Target="../media/image9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5" Type="http://schemas.openxmlformats.org/officeDocument/2006/relationships/image" Target="../media/image104.jpeg"/><Relationship Id="rId4" Type="http://schemas.openxmlformats.org/officeDocument/2006/relationships/image" Target="../media/image10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slide" Target="slide68.xml"/><Relationship Id="rId18" Type="http://schemas.openxmlformats.org/officeDocument/2006/relationships/slide" Target="slide77.xml"/><Relationship Id="rId3" Type="http://schemas.openxmlformats.org/officeDocument/2006/relationships/slide" Target="slide12.xml"/><Relationship Id="rId7" Type="http://schemas.openxmlformats.org/officeDocument/2006/relationships/slide" Target="slide62.xml"/><Relationship Id="rId12" Type="http://schemas.openxmlformats.org/officeDocument/2006/relationships/slide" Target="slide58.xml"/><Relationship Id="rId17" Type="http://schemas.openxmlformats.org/officeDocument/2006/relationships/slide" Target="slide74.xml"/><Relationship Id="rId2" Type="http://schemas.openxmlformats.org/officeDocument/2006/relationships/slide" Target="slide11.xml"/><Relationship Id="rId16" Type="http://schemas.openxmlformats.org/officeDocument/2006/relationships/slide" Target="slide7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8.xml"/><Relationship Id="rId11" Type="http://schemas.openxmlformats.org/officeDocument/2006/relationships/slide" Target="slide51.xml"/><Relationship Id="rId5" Type="http://schemas.openxmlformats.org/officeDocument/2006/relationships/slide" Target="slide22.xml"/><Relationship Id="rId15" Type="http://schemas.openxmlformats.org/officeDocument/2006/relationships/slide" Target="slide41.xml"/><Relationship Id="rId10" Type="http://schemas.openxmlformats.org/officeDocument/2006/relationships/slide" Target="slide47.xml"/><Relationship Id="rId19" Type="http://schemas.openxmlformats.org/officeDocument/2006/relationships/slide" Target="slide82.xml"/><Relationship Id="rId4" Type="http://schemas.openxmlformats.org/officeDocument/2006/relationships/slide" Target="slide16.xml"/><Relationship Id="rId9" Type="http://schemas.openxmlformats.org/officeDocument/2006/relationships/slide" Target="slide32.xml"/><Relationship Id="rId14" Type="http://schemas.openxmlformats.org/officeDocument/2006/relationships/slide" Target="slide3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slide" Target="slide7.xml"/><Relationship Id="rId4" Type="http://schemas.openxmlformats.org/officeDocument/2006/relationships/image" Target="../media/image10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slide" Target="slide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Relationship Id="rId9" Type="http://schemas.openxmlformats.org/officeDocument/2006/relationships/image" Target="../media/image10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slide" Target="slide8.xml"/><Relationship Id="rId4" Type="http://schemas.openxmlformats.org/officeDocument/2006/relationships/image" Target="../media/image11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slide" Target="slide3.xml"/><Relationship Id="rId4" Type="http://schemas.openxmlformats.org/officeDocument/2006/relationships/image" Target="../media/image11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slide" Target="slide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slide" Target="slide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13" Type="http://schemas.openxmlformats.org/officeDocument/2006/relationships/slide" Target="slide74.xml"/><Relationship Id="rId3" Type="http://schemas.openxmlformats.org/officeDocument/2006/relationships/slide" Target="slide17.xml"/><Relationship Id="rId7" Type="http://schemas.openxmlformats.org/officeDocument/2006/relationships/slide" Target="slide29.xml"/><Relationship Id="rId12" Type="http://schemas.openxmlformats.org/officeDocument/2006/relationships/slide" Target="slide71.xml"/><Relationship Id="rId2" Type="http://schemas.openxmlformats.org/officeDocument/2006/relationships/slide" Target="slide1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9.xml"/><Relationship Id="rId11" Type="http://schemas.openxmlformats.org/officeDocument/2006/relationships/slide" Target="slide60.xml"/><Relationship Id="rId5" Type="http://schemas.openxmlformats.org/officeDocument/2006/relationships/slide" Target="slide23.xml"/><Relationship Id="rId15" Type="http://schemas.openxmlformats.org/officeDocument/2006/relationships/slide" Target="slide82.xml"/><Relationship Id="rId10" Type="http://schemas.openxmlformats.org/officeDocument/2006/relationships/slide" Target="slide63.xml"/><Relationship Id="rId4" Type="http://schemas.openxmlformats.org/officeDocument/2006/relationships/slide" Target="slide69.xml"/><Relationship Id="rId9" Type="http://schemas.openxmlformats.org/officeDocument/2006/relationships/slide" Target="slide42.xml"/><Relationship Id="rId14" Type="http://schemas.openxmlformats.org/officeDocument/2006/relationships/slide" Target="slide7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url?sa=i&amp;url=https://www.homeschoolmath.net/teaching/pv/images/?C%3DS;O%3DD&amp;psig=AOvVaw3FOAF4Z5Cl7oLrhSO064PE&amp;ust=1572966953209000&amp;source=images&amp;cd=vfe&amp;ved=0CAIQjRxqFwoTCMj0udjs0OUCFQAAAAAdAAAAABAJ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slide" Target="slide8.xml"/><Relationship Id="rId4" Type="http://schemas.openxmlformats.org/officeDocument/2006/relationships/image" Target="../media/image113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64.xml"/><Relationship Id="rId13" Type="http://schemas.openxmlformats.org/officeDocument/2006/relationships/slide" Target="slide71.xml"/><Relationship Id="rId3" Type="http://schemas.openxmlformats.org/officeDocument/2006/relationships/slide" Target="slide18.xml"/><Relationship Id="rId7" Type="http://schemas.openxmlformats.org/officeDocument/2006/relationships/slide" Target="slide32.xml"/><Relationship Id="rId12" Type="http://schemas.openxmlformats.org/officeDocument/2006/relationships/slide" Target="slide70.xml"/><Relationship Id="rId2" Type="http://schemas.openxmlformats.org/officeDocument/2006/relationships/slide" Target="slide12.xml"/><Relationship Id="rId16" Type="http://schemas.openxmlformats.org/officeDocument/2006/relationships/slide" Target="slide8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3.xml"/><Relationship Id="rId11" Type="http://schemas.openxmlformats.org/officeDocument/2006/relationships/slide" Target="slide38.xml"/><Relationship Id="rId5" Type="http://schemas.openxmlformats.org/officeDocument/2006/relationships/slide" Target="slide30.xml"/><Relationship Id="rId15" Type="http://schemas.openxmlformats.org/officeDocument/2006/relationships/slide" Target="slide77.xml"/><Relationship Id="rId10" Type="http://schemas.openxmlformats.org/officeDocument/2006/relationships/slide" Target="slide31.xml"/><Relationship Id="rId4" Type="http://schemas.openxmlformats.org/officeDocument/2006/relationships/slide" Target="slide24.xml"/><Relationship Id="rId9" Type="http://schemas.openxmlformats.org/officeDocument/2006/relationships/slide" Target="slide61.xml"/><Relationship Id="rId14" Type="http://schemas.openxmlformats.org/officeDocument/2006/relationships/slide" Target="slide7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slide" Target="slide3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2060848"/>
          </a:xfrm>
          <a:prstGeom prst="rect">
            <a:avLst/>
          </a:prstGeom>
          <a:solidFill>
            <a:srgbClr val="11026A"/>
          </a:solidFill>
          <a:ln w="1174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76082" y="188640"/>
            <a:ext cx="7346883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Sans" panose="020B0602030504020204" pitchFamily="34" charset="0"/>
              </a:rPr>
              <a:t>Branston Junior Academy</a:t>
            </a:r>
          </a:p>
          <a:p>
            <a:pPr algn="ctr"/>
            <a:r>
              <a:rPr lang="en-US" sz="28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Sans" panose="020B0602030504020204" pitchFamily="34" charset="0"/>
              </a:rPr>
              <a:t>Curriculum </a:t>
            </a:r>
            <a:r>
              <a:rPr lang="en-US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Sans" panose="020B0602030504020204" pitchFamily="34" charset="0"/>
              </a:rPr>
              <a:t>Overview, Progression </a:t>
            </a:r>
          </a:p>
          <a:p>
            <a:pPr algn="ctr"/>
            <a:r>
              <a:rPr lang="en-US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Sans" panose="020B0602030504020204" pitchFamily="34" charset="0"/>
              </a:rPr>
              <a:t>Document and Calculation Approaches</a:t>
            </a:r>
          </a:p>
        </p:txBody>
      </p:sp>
      <p:pic>
        <p:nvPicPr>
          <p:cNvPr id="1027" name="Picture 3" descr="Academy logo 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235" y="2420887"/>
            <a:ext cx="5040560" cy="398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80757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1596107"/>
              </p:ext>
            </p:extLst>
          </p:nvPr>
        </p:nvGraphicFramePr>
        <p:xfrm>
          <a:off x="191689" y="47216"/>
          <a:ext cx="8856983" cy="582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1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45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56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142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418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Number: Place</a:t>
                      </a:r>
                      <a:r>
                        <a:rPr lang="en-GB" b="1" baseline="0" dirty="0"/>
                        <a:t> Value: Yr3/4</a:t>
                      </a:r>
                      <a:endParaRPr lang="en-GB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320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3853939"/>
                  </a:ext>
                </a:extLst>
              </a:tr>
              <a:tr h="1055092">
                <a:tc>
                  <a:txBody>
                    <a:bodyPr/>
                    <a:lstStyle/>
                    <a:p>
                      <a:r>
                        <a:rPr lang="en-GB" sz="1200" dirty="0"/>
                        <a:t>Year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count from 0 in multiples of 4, 8, 50 and 100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find 10 or 100 more or less than a given number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recognise the place value of each digit in a three-digit number (hundreds, tens, ones)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compare and order numbers up to 1000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identify, represent and estimate numbers using different representations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read and write numbers up to 1000 in numerals and in words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number problems and practical problems involving these ideas.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Hundreds</a:t>
                      </a:r>
                    </a:p>
                    <a:p>
                      <a:r>
                        <a:rPr lang="en-GB" sz="1200" dirty="0"/>
                        <a:t>Tens</a:t>
                      </a:r>
                    </a:p>
                    <a:p>
                      <a:r>
                        <a:rPr lang="en-GB" sz="1200" dirty="0"/>
                        <a:t>Ones</a:t>
                      </a:r>
                    </a:p>
                    <a:p>
                      <a:r>
                        <a:rPr lang="en-GB" sz="1200" dirty="0"/>
                        <a:t>Place value</a:t>
                      </a:r>
                    </a:p>
                    <a:p>
                      <a:r>
                        <a:rPr lang="en-GB" sz="1200" dirty="0"/>
                        <a:t>More</a:t>
                      </a:r>
                    </a:p>
                    <a:p>
                      <a:r>
                        <a:rPr lang="en-GB" sz="1200" dirty="0"/>
                        <a:t>Less</a:t>
                      </a:r>
                    </a:p>
                    <a:p>
                      <a:r>
                        <a:rPr lang="en-GB" sz="1200" dirty="0"/>
                        <a:t>Greater than (&gt;) </a:t>
                      </a:r>
                    </a:p>
                    <a:p>
                      <a:r>
                        <a:rPr lang="en-GB" sz="1200" dirty="0"/>
                        <a:t>Less than (&lt;)</a:t>
                      </a:r>
                      <a:br>
                        <a:rPr lang="en-GB" sz="1200" dirty="0"/>
                      </a:br>
                      <a:r>
                        <a:rPr lang="en-GB" sz="1200" dirty="0"/>
                        <a:t>equal to</a:t>
                      </a:r>
                    </a:p>
                    <a:p>
                      <a:r>
                        <a:rPr lang="en-GB" sz="1200" dirty="0"/>
                        <a:t>Compare</a:t>
                      </a:r>
                    </a:p>
                    <a:p>
                      <a:r>
                        <a:rPr lang="en-GB" sz="1200" dirty="0"/>
                        <a:t>Estimate</a:t>
                      </a:r>
                    </a:p>
                    <a:p>
                      <a:r>
                        <a:rPr lang="en-GB" sz="1200" dirty="0"/>
                        <a:t>Exchange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Dienes blocks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Place Value counters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Arrow</a:t>
                      </a:r>
                      <a:r>
                        <a:rPr lang="en-GB" sz="1400" baseline="0" dirty="0"/>
                        <a:t> cards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Real-life representations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76614">
                <a:tc>
                  <a:txBody>
                    <a:bodyPr/>
                    <a:lstStyle/>
                    <a:p>
                      <a:r>
                        <a:rPr lang="en-GB" sz="1200" dirty="0"/>
                        <a:t>Year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count in multiples of 6, 7, 9, 25 and 1000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find 1000 more or less than a given number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count backwards through zero to include negative numbers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recognise the place value of each digit in a four-digit number (thousands, hundreds, tens, and ones)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order and compare numbers beyond 1000</a:t>
                      </a:r>
                      <a:r>
                        <a:rPr lang="en-GB" sz="1200" dirty="0"/>
                        <a:t> </a:t>
                      </a: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§ identify, represent and estimate numbers using different representations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8080"/>
                          </a:highlight>
                        </a:rPr>
                        <a:t>round any number to the nearest 10, 100 or 1000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number and practical problems that involve all of the above and with increasingly large positive numbers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read Roman numerals to 100 (I to C) and know that over time, the numeral system changed to include the concept of zero and place value.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Tens </a:t>
                      </a:r>
                    </a:p>
                    <a:p>
                      <a:r>
                        <a:rPr lang="en-GB" sz="1200" dirty="0"/>
                        <a:t>Hundreds</a:t>
                      </a:r>
                    </a:p>
                    <a:p>
                      <a:r>
                        <a:rPr lang="en-GB" sz="1200" dirty="0"/>
                        <a:t>Thousands</a:t>
                      </a:r>
                    </a:p>
                    <a:p>
                      <a:r>
                        <a:rPr lang="en-GB" sz="1200" dirty="0"/>
                        <a:t>Rounding</a:t>
                      </a:r>
                    </a:p>
                    <a:p>
                      <a:r>
                        <a:rPr lang="en-GB" sz="1200" dirty="0"/>
                        <a:t>Order</a:t>
                      </a:r>
                    </a:p>
                    <a:p>
                      <a:r>
                        <a:rPr lang="en-GB" sz="1200" dirty="0"/>
                        <a:t>More than (&gt;)</a:t>
                      </a:r>
                    </a:p>
                    <a:p>
                      <a:r>
                        <a:rPr lang="en-GB" sz="1200" dirty="0"/>
                        <a:t>Less</a:t>
                      </a:r>
                      <a:r>
                        <a:rPr lang="en-GB" sz="1200" baseline="0" dirty="0"/>
                        <a:t> that (&lt;)</a:t>
                      </a:r>
                      <a:br>
                        <a:rPr lang="en-GB" sz="1200" baseline="0" dirty="0"/>
                      </a:br>
                      <a:r>
                        <a:rPr lang="en-GB" sz="1200" baseline="0" dirty="0"/>
                        <a:t>partition</a:t>
                      </a:r>
                    </a:p>
                    <a:p>
                      <a:r>
                        <a:rPr lang="en-GB" sz="1200" baseline="0" dirty="0"/>
                        <a:t>Numerals</a:t>
                      </a:r>
                    </a:p>
                    <a:p>
                      <a:r>
                        <a:rPr lang="en-GB" sz="1200" baseline="0" dirty="0"/>
                        <a:t>Nearest</a:t>
                      </a:r>
                    </a:p>
                    <a:p>
                      <a:r>
                        <a:rPr lang="en-GB" sz="1200" baseline="0" dirty="0"/>
                        <a:t>Distance 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Dienes</a:t>
                      </a:r>
                      <a:r>
                        <a:rPr lang="en-GB" sz="1400" baseline="0" dirty="0"/>
                        <a:t> Blocks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Place Value counters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Arrow Cards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Digit cards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Real life representations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74" r="67555"/>
          <a:stretch/>
        </p:blipFill>
        <p:spPr bwMode="auto">
          <a:xfrm>
            <a:off x="6910502" y="1516123"/>
            <a:ext cx="864096" cy="855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434" y="2389326"/>
            <a:ext cx="2088232" cy="205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697785"/>
              </p:ext>
            </p:extLst>
          </p:nvPr>
        </p:nvGraphicFramePr>
        <p:xfrm>
          <a:off x="7773640" y="1715297"/>
          <a:ext cx="1152129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0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40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3887">
                <a:tc>
                  <a:txBody>
                    <a:bodyPr/>
                    <a:lstStyle/>
                    <a:p>
                      <a:pPr algn="ctr"/>
                      <a:r>
                        <a:rPr lang="en-GB" sz="900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dirty="0"/>
                        <a:t>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887"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56" y="5231792"/>
            <a:ext cx="2088232" cy="205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6019491"/>
              </p:ext>
            </p:extLst>
          </p:nvPr>
        </p:nvGraphicFramePr>
        <p:xfrm>
          <a:off x="7819462" y="4557763"/>
          <a:ext cx="1152129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0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40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3887">
                <a:tc>
                  <a:txBody>
                    <a:bodyPr/>
                    <a:lstStyle/>
                    <a:p>
                      <a:pPr algn="ctr"/>
                      <a:r>
                        <a:rPr lang="en-GB" sz="900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dirty="0"/>
                        <a:t>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887"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434" y="4007656"/>
            <a:ext cx="886164" cy="707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Back Arrow Blue Circle Royalty-Free Stock Image - Storyblocks">
            <a:hlinkClick r:id="rId5" action="ppaction://hlinksldjump"/>
            <a:extLst>
              <a:ext uri="{FF2B5EF4-FFF2-40B4-BE49-F238E27FC236}">
                <a16:creationId xmlns:a16="http://schemas.microsoft.com/office/drawing/2014/main" id="{2AD28C80-B967-4A67-90ED-739CAF20C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89" y="5755049"/>
            <a:ext cx="720081" cy="62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B7470948-FBF3-49DF-9B19-D4B1126F6C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6408957"/>
              </p:ext>
            </p:extLst>
          </p:nvPr>
        </p:nvGraphicFramePr>
        <p:xfrm>
          <a:off x="1536176" y="5919663"/>
          <a:ext cx="7512496" cy="828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78124">
                  <a:extLst>
                    <a:ext uri="{9D8B030D-6E8A-4147-A177-3AD203B41FA5}">
                      <a16:colId xmlns:a16="http://schemas.microsoft.com/office/drawing/2014/main" val="3908995323"/>
                    </a:ext>
                  </a:extLst>
                </a:gridCol>
                <a:gridCol w="1878124">
                  <a:extLst>
                    <a:ext uri="{9D8B030D-6E8A-4147-A177-3AD203B41FA5}">
                      <a16:colId xmlns:a16="http://schemas.microsoft.com/office/drawing/2014/main" val="3203865659"/>
                    </a:ext>
                  </a:extLst>
                </a:gridCol>
                <a:gridCol w="1878124">
                  <a:extLst>
                    <a:ext uri="{9D8B030D-6E8A-4147-A177-3AD203B41FA5}">
                      <a16:colId xmlns:a16="http://schemas.microsoft.com/office/drawing/2014/main" val="1967721520"/>
                    </a:ext>
                  </a:extLst>
                </a:gridCol>
                <a:gridCol w="1878124">
                  <a:extLst>
                    <a:ext uri="{9D8B030D-6E8A-4147-A177-3AD203B41FA5}">
                      <a16:colId xmlns:a16="http://schemas.microsoft.com/office/drawing/2014/main" val="4289976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Counting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Comparing numbers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Identifying, representing and estimating numbers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Reading and writing numbers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4926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Understanding place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8080"/>
                          </a:highlight>
                        </a:rPr>
                        <a:t>Rounding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Problem Solving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94279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1694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5082900"/>
              </p:ext>
            </p:extLst>
          </p:nvPr>
        </p:nvGraphicFramePr>
        <p:xfrm>
          <a:off x="107503" y="83190"/>
          <a:ext cx="8810473" cy="30797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271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833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9445">
                <a:tc gridSpan="2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Number: Place Value: Year 5/6 Additional Support group  (Revise these KPIs before moving on to year 5/6 content) </a:t>
                      </a:r>
                      <a:r>
                        <a:rPr lang="en-GB" b="0" i="1" dirty="0"/>
                        <a:t>See previous year groups for models/ images and vocab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466">
                <a:tc>
                  <a:txBody>
                    <a:bodyPr/>
                    <a:lstStyle/>
                    <a:p>
                      <a:r>
                        <a:rPr lang="en-GB" sz="1400" b="0" dirty="0"/>
                        <a:t>Year group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400" b="0" dirty="0"/>
                        <a:t>LOs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7264299"/>
                  </a:ext>
                </a:extLst>
              </a:tr>
              <a:tr h="2110184">
                <a:tc>
                  <a:txBody>
                    <a:bodyPr/>
                    <a:lstStyle/>
                    <a:p>
                      <a:r>
                        <a:rPr lang="en-GB" sz="1200" dirty="0"/>
                        <a:t>Year 3 KPIs</a:t>
                      </a:r>
                    </a:p>
                    <a:p>
                      <a:r>
                        <a:rPr lang="en-GB" sz="1200" b="1" dirty="0"/>
                        <a:t>Year 4 KPIs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count from 0 in multiples of 4, 8, 50 and 100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recognise the place value of each digit in a three-digit number (hundreds, tens, ones)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number problems and practical problems involving these ideas.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="1" dirty="0">
                          <a:highlight>
                            <a:srgbClr val="FFFF00"/>
                          </a:highlight>
                        </a:rPr>
                        <a:t>count in multiples of 6, 7, 9, 25 and 1000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="1" dirty="0">
                          <a:highlight>
                            <a:srgbClr val="FFFF00"/>
                          </a:highlight>
                        </a:rPr>
                        <a:t>count backwards through zero to include negative numbers</a:t>
                      </a:r>
                      <a:endParaRPr lang="en-GB" sz="1200" b="1" dirty="0">
                        <a:highlight>
                          <a:srgbClr val="FF00FF"/>
                        </a:highlight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="1" dirty="0">
                          <a:highlight>
                            <a:srgbClr val="C0C0C0"/>
                          </a:highlight>
                        </a:rPr>
                        <a:t>order and compare numbers beyond 1000</a:t>
                      </a:r>
                      <a:endParaRPr lang="en-GB" sz="1200" b="1" dirty="0">
                        <a:highlight>
                          <a:srgbClr val="00FF00"/>
                        </a:highlight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="1" dirty="0">
                          <a:highlight>
                            <a:srgbClr val="008080"/>
                          </a:highlight>
                        </a:rPr>
                        <a:t>round any number to the nearest 10, 100 or 1000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9" name="Picture 8">
            <a:hlinkClick r:id="rId2" action="ppaction://hlinksldjump"/>
            <a:extLst>
              <a:ext uri="{FF2B5EF4-FFF2-40B4-BE49-F238E27FC236}">
                <a16:creationId xmlns:a16="http://schemas.microsoft.com/office/drawing/2014/main" id="{59A50841-421D-4E7B-A91F-E7D55354A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57" y="5877272"/>
            <a:ext cx="720080" cy="62887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BAFB989-EEAC-4F41-B31A-B8A17BA386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5888285"/>
              </p:ext>
            </p:extLst>
          </p:nvPr>
        </p:nvGraphicFramePr>
        <p:xfrm>
          <a:off x="1405481" y="5862484"/>
          <a:ext cx="7512496" cy="828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78124">
                  <a:extLst>
                    <a:ext uri="{9D8B030D-6E8A-4147-A177-3AD203B41FA5}">
                      <a16:colId xmlns:a16="http://schemas.microsoft.com/office/drawing/2014/main" val="3908995323"/>
                    </a:ext>
                  </a:extLst>
                </a:gridCol>
                <a:gridCol w="1878124">
                  <a:extLst>
                    <a:ext uri="{9D8B030D-6E8A-4147-A177-3AD203B41FA5}">
                      <a16:colId xmlns:a16="http://schemas.microsoft.com/office/drawing/2014/main" val="3203865659"/>
                    </a:ext>
                  </a:extLst>
                </a:gridCol>
                <a:gridCol w="1878124">
                  <a:extLst>
                    <a:ext uri="{9D8B030D-6E8A-4147-A177-3AD203B41FA5}">
                      <a16:colId xmlns:a16="http://schemas.microsoft.com/office/drawing/2014/main" val="1967721520"/>
                    </a:ext>
                  </a:extLst>
                </a:gridCol>
                <a:gridCol w="1878124">
                  <a:extLst>
                    <a:ext uri="{9D8B030D-6E8A-4147-A177-3AD203B41FA5}">
                      <a16:colId xmlns:a16="http://schemas.microsoft.com/office/drawing/2014/main" val="4289976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Counting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Comparing numbers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Identifying, representing and estimating numbers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Reading and writing numbers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4926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Understanding place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8080"/>
                          </a:highlight>
                        </a:rPr>
                        <a:t>Rounding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Problem Solving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94279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7673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027423"/>
              </p:ext>
            </p:extLst>
          </p:nvPr>
        </p:nvGraphicFramePr>
        <p:xfrm>
          <a:off x="107504" y="116633"/>
          <a:ext cx="8928992" cy="66749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4715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Number:</a:t>
                      </a:r>
                      <a:r>
                        <a:rPr lang="en-GB" b="1" baseline="0" dirty="0"/>
                        <a:t> </a:t>
                      </a:r>
                      <a:r>
                        <a:rPr lang="en-GB" b="1" dirty="0"/>
                        <a:t>Place Value:</a:t>
                      </a:r>
                      <a:r>
                        <a:rPr lang="en-GB" b="1" baseline="0" dirty="0"/>
                        <a:t> Yr5/6</a:t>
                      </a:r>
                      <a:endParaRPr lang="en-GB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9264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8381596"/>
                  </a:ext>
                </a:extLst>
              </a:tr>
              <a:tr h="2731269">
                <a:tc>
                  <a:txBody>
                    <a:bodyPr/>
                    <a:lstStyle/>
                    <a:p>
                      <a:r>
                        <a:rPr lang="en-GB" sz="1200" dirty="0"/>
                        <a:t>Year 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read, write, order and compare numbers to at least 1 000 000 and determine the value of each digit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count forwards or backwards in steps of powers of 10 for any given number up to 1 000 000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interpret negative numbers in context, count forwards and backwards with positive and negative whole numbers, including through zero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8080"/>
                          </a:highlight>
                        </a:rPr>
                        <a:t>round any number up to 1 000 000 to the nearest 10, 100, 1000, 10 000 and 100 000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number problems and practical problems that involve all of the above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read Roman numerals to 1000 (M) and recognise years written in Roman numerals.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Ones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Tens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Hundreds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Thousands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Ten thousands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Place Value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Partition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Estimate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Round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Compare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Order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Equivalent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Greater than (&gt;)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Less than (&lt;)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Convert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Part </a:t>
                      </a:r>
                      <a:r>
                        <a:rPr lang="en-GB" sz="1400" dirty="0" err="1"/>
                        <a:t>part</a:t>
                      </a:r>
                      <a:r>
                        <a:rPr lang="en-GB" sz="1400" dirty="0"/>
                        <a:t> whole model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Number lines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Place value grids- counters, number cards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Dienes blocks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Real-life representations</a:t>
                      </a:r>
                      <a:r>
                        <a:rPr lang="en-GB" sz="1400" baseline="0" dirty="0"/>
                        <a:t> of number (crate, boxes, packs) </a:t>
                      </a:r>
                      <a:endParaRPr lang="en-GB" sz="14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07480">
                <a:tc>
                  <a:txBody>
                    <a:bodyPr/>
                    <a:lstStyle/>
                    <a:p>
                      <a:r>
                        <a:rPr lang="en-GB" sz="1200" dirty="0"/>
                        <a:t>Year</a:t>
                      </a:r>
                      <a:r>
                        <a:rPr lang="en-GB" sz="1200" baseline="0" dirty="0"/>
                        <a:t> 6 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read, write, order and compare numbers up to 10 000 000 and determine the value of each digit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8080"/>
                          </a:highlight>
                        </a:rPr>
                        <a:t>round any whole number to a required degree of accuracy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use negative numbers in context, and calculate intervals across zero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number and practical problems that involve all of the above.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Ten thousands</a:t>
                      </a:r>
                    </a:p>
                    <a:p>
                      <a:r>
                        <a:rPr lang="en-GB" sz="1200" dirty="0"/>
                        <a:t>Hundred thousands </a:t>
                      </a:r>
                    </a:p>
                    <a:p>
                      <a:r>
                        <a:rPr lang="en-GB" sz="1200" dirty="0"/>
                        <a:t>Millions</a:t>
                      </a:r>
                    </a:p>
                    <a:p>
                      <a:r>
                        <a:rPr lang="en-GB" sz="1200" dirty="0"/>
                        <a:t>Ten million</a:t>
                      </a:r>
                    </a:p>
                    <a:p>
                      <a:r>
                        <a:rPr lang="en-GB" sz="1200" dirty="0"/>
                        <a:t>Place value </a:t>
                      </a:r>
                    </a:p>
                    <a:p>
                      <a:r>
                        <a:rPr lang="en-GB" sz="1200" dirty="0"/>
                        <a:t>Partition</a:t>
                      </a:r>
                    </a:p>
                    <a:p>
                      <a:r>
                        <a:rPr lang="en-GB" sz="1200" dirty="0"/>
                        <a:t>Order </a:t>
                      </a:r>
                    </a:p>
                    <a:p>
                      <a:r>
                        <a:rPr lang="en-GB" sz="1200" dirty="0"/>
                        <a:t>Rounding</a:t>
                      </a:r>
                    </a:p>
                    <a:p>
                      <a:r>
                        <a:rPr lang="en-GB" sz="1200" dirty="0"/>
                        <a:t>Negative</a:t>
                      </a:r>
                    </a:p>
                    <a:p>
                      <a:r>
                        <a:rPr lang="en-GB" sz="1200" dirty="0"/>
                        <a:t>Positive</a:t>
                      </a:r>
                      <a:r>
                        <a:rPr lang="en-GB" sz="1200" baseline="0" dirty="0"/>
                        <a:t> </a:t>
                      </a:r>
                    </a:p>
                    <a:p>
                      <a:endParaRPr lang="en-GB" sz="1200" baseline="0" dirty="0"/>
                    </a:p>
                    <a:p>
                      <a:endParaRPr lang="en-GB" sz="1200" baseline="0" dirty="0"/>
                    </a:p>
                    <a:p>
                      <a:endParaRPr lang="en-GB" sz="1200" baseline="0" dirty="0"/>
                    </a:p>
                    <a:p>
                      <a:endParaRPr lang="en-GB" sz="1200" baseline="0" dirty="0"/>
                    </a:p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Place value</a:t>
                      </a:r>
                      <a:r>
                        <a:rPr lang="en-GB" sz="1400" baseline="0" dirty="0"/>
                        <a:t> grids- counters, number cards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Positive numbers and positive/ negative number lines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Part </a:t>
                      </a:r>
                      <a:r>
                        <a:rPr lang="en-GB" sz="1400" baseline="0" dirty="0" err="1"/>
                        <a:t>Part</a:t>
                      </a:r>
                      <a:r>
                        <a:rPr lang="en-GB" sz="1400" baseline="0" dirty="0"/>
                        <a:t> whole model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Dienes blocks (as decimals)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36"/>
          <a:stretch/>
        </p:blipFill>
        <p:spPr bwMode="auto">
          <a:xfrm>
            <a:off x="6915754" y="5790761"/>
            <a:ext cx="1429962" cy="724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7" t="52601" r="3607" b="36700"/>
          <a:stretch/>
        </p:blipFill>
        <p:spPr bwMode="auto">
          <a:xfrm>
            <a:off x="6881427" y="5598163"/>
            <a:ext cx="2022315" cy="180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36"/>
          <a:stretch/>
        </p:blipFill>
        <p:spPr bwMode="auto">
          <a:xfrm>
            <a:off x="7028656" y="3186588"/>
            <a:ext cx="999728" cy="5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5" descr="Image result for thousands number line&quot;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931" y="2895874"/>
            <a:ext cx="1403648" cy="145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7" t="52601" r="3607" b="36700"/>
          <a:stretch/>
        </p:blipFill>
        <p:spPr bwMode="auto">
          <a:xfrm>
            <a:off x="6876257" y="3058850"/>
            <a:ext cx="1429962" cy="12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2" r="45586"/>
          <a:stretch/>
        </p:blipFill>
        <p:spPr bwMode="auto">
          <a:xfrm>
            <a:off x="8466536" y="2667015"/>
            <a:ext cx="294919" cy="90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Back Arrow Blue Circle Royalty-Free Stock Image - Storyblocks">
            <a:hlinkClick r:id="rId9" action="ppaction://hlinksldjump"/>
            <a:extLst>
              <a:ext uri="{FF2B5EF4-FFF2-40B4-BE49-F238E27FC236}">
                <a16:creationId xmlns:a16="http://schemas.microsoft.com/office/drawing/2014/main" id="{177B1286-037B-4D24-8A4B-1B7EDBA36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768794"/>
            <a:ext cx="720082" cy="62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BF2BE142-61E3-4BE9-BE9A-5CFD899B4C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6910415"/>
              </p:ext>
            </p:extLst>
          </p:nvPr>
        </p:nvGraphicFramePr>
        <p:xfrm>
          <a:off x="1115616" y="5037274"/>
          <a:ext cx="4176464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52128">
                  <a:extLst>
                    <a:ext uri="{9D8B030D-6E8A-4147-A177-3AD203B41FA5}">
                      <a16:colId xmlns:a16="http://schemas.microsoft.com/office/drawing/2014/main" val="3908995323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3203865659"/>
                    </a:ext>
                  </a:extLst>
                </a:gridCol>
                <a:gridCol w="1044116">
                  <a:extLst>
                    <a:ext uri="{9D8B030D-6E8A-4147-A177-3AD203B41FA5}">
                      <a16:colId xmlns:a16="http://schemas.microsoft.com/office/drawing/2014/main" val="1967721520"/>
                    </a:ext>
                  </a:extLst>
                </a:gridCol>
                <a:gridCol w="1044116">
                  <a:extLst>
                    <a:ext uri="{9D8B030D-6E8A-4147-A177-3AD203B41FA5}">
                      <a16:colId xmlns:a16="http://schemas.microsoft.com/office/drawing/2014/main" val="4289976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Counting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Comparing numbers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Identifying, representing and estimating numbers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Reading and writing numbers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4926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Understanding place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8080"/>
                          </a:highlight>
                        </a:rPr>
                        <a:t>Rounding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Problem Solving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94279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65401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9868106"/>
              </p:ext>
            </p:extLst>
          </p:nvPr>
        </p:nvGraphicFramePr>
        <p:xfrm>
          <a:off x="107504" y="83190"/>
          <a:ext cx="8928992" cy="658272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9445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Number: Addition and Subtraction: Year 3/4 Additional Support group  (Revise these KPIs before moving on to year 3/4 content)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681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5092">
                <a:tc>
                  <a:txBody>
                    <a:bodyPr/>
                    <a:lstStyle/>
                    <a:p>
                      <a:r>
                        <a:rPr lang="en-GB" sz="1200" dirty="0"/>
                        <a:t>Year 1 KPIs</a:t>
                      </a:r>
                    </a:p>
                    <a:p>
                      <a:r>
                        <a:rPr lang="en-GB" sz="1200" b="1" dirty="0"/>
                        <a:t>Year 2 KPIs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represent and use number bonds and related subtraction facts within 20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highlight>
                          <a:srgbClr val="FFFF00"/>
                        </a:highlight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="1" dirty="0">
                          <a:highlight>
                            <a:srgbClr val="FF0000"/>
                          </a:highlight>
                        </a:rPr>
                        <a:t>solve problems with addition and subtraction:</a:t>
                      </a: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GB" sz="1200" b="1" dirty="0">
                          <a:highlight>
                            <a:srgbClr val="FF0000"/>
                          </a:highlight>
                        </a:rPr>
                        <a:t>using concrete objects and pictorial representations, including those involving numbers, quantities and measures</a:t>
                      </a: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GB" sz="1200" b="1" dirty="0">
                          <a:highlight>
                            <a:srgbClr val="FF0000"/>
                          </a:highlight>
                        </a:rPr>
                        <a:t>applying their increasing knowledge of mental and written methods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="1" dirty="0">
                          <a:highlight>
                            <a:srgbClr val="FFFF00"/>
                          </a:highlight>
                        </a:rPr>
                        <a:t>recall and use addition and subtraction facts to 20 fluently, and derive and use related facts up to 100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="1" dirty="0">
                        <a:highlight>
                          <a:srgbClr val="00FFFF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Altogether</a:t>
                      </a:r>
                    </a:p>
                    <a:p>
                      <a:r>
                        <a:rPr lang="en-GB" sz="1200" dirty="0"/>
                        <a:t>In total </a:t>
                      </a:r>
                    </a:p>
                    <a:p>
                      <a:r>
                        <a:rPr lang="en-GB" sz="1200" dirty="0"/>
                        <a:t>Plus</a:t>
                      </a:r>
                    </a:p>
                    <a:p>
                      <a:r>
                        <a:rPr lang="en-GB" sz="1200" dirty="0"/>
                        <a:t>Add</a:t>
                      </a:r>
                    </a:p>
                    <a:p>
                      <a:r>
                        <a:rPr lang="en-GB" sz="1200" dirty="0"/>
                        <a:t>Fact family</a:t>
                      </a:r>
                    </a:p>
                    <a:p>
                      <a:r>
                        <a:rPr lang="en-GB" sz="1200" dirty="0"/>
                        <a:t>Number sentence</a:t>
                      </a:r>
                    </a:p>
                    <a:p>
                      <a:r>
                        <a:rPr lang="en-GB" sz="1200" dirty="0"/>
                        <a:t>Number bonds</a:t>
                      </a:r>
                    </a:p>
                    <a:p>
                      <a:r>
                        <a:rPr lang="en-GB" sz="1200" dirty="0"/>
                        <a:t>Column</a:t>
                      </a:r>
                    </a:p>
                    <a:p>
                      <a:r>
                        <a:rPr lang="en-GB" sz="1200" dirty="0"/>
                        <a:t>10 more</a:t>
                      </a:r>
                    </a:p>
                    <a:p>
                      <a:r>
                        <a:rPr lang="en-GB" sz="1200" dirty="0"/>
                        <a:t>10 less</a:t>
                      </a:r>
                    </a:p>
                    <a:p>
                      <a:r>
                        <a:rPr lang="en-GB" sz="1200" dirty="0"/>
                        <a:t>Total</a:t>
                      </a:r>
                    </a:p>
                    <a:p>
                      <a:r>
                        <a:rPr lang="en-GB" sz="1200" dirty="0"/>
                        <a:t>Tens</a:t>
                      </a:r>
                    </a:p>
                    <a:p>
                      <a:r>
                        <a:rPr lang="en-GB" sz="1200" dirty="0"/>
                        <a:t>Ones</a:t>
                      </a:r>
                    </a:p>
                    <a:p>
                      <a:r>
                        <a:rPr lang="en-GB" sz="1200" dirty="0"/>
                        <a:t>Subtract</a:t>
                      </a:r>
                    </a:p>
                    <a:p>
                      <a:r>
                        <a:rPr lang="en-GB" sz="1200" dirty="0"/>
                        <a:t>Difference</a:t>
                      </a:r>
                    </a:p>
                    <a:p>
                      <a:r>
                        <a:rPr lang="en-GB" sz="1200" dirty="0"/>
                        <a:t>Bar model</a:t>
                      </a:r>
                    </a:p>
                    <a:p>
                      <a:r>
                        <a:rPr lang="en-GB" sz="1200" dirty="0"/>
                        <a:t>represent</a:t>
                      </a:r>
                    </a:p>
                    <a:p>
                      <a:r>
                        <a:rPr lang="en-GB" sz="1200" dirty="0"/>
                        <a:t>How many are left? </a:t>
                      </a:r>
                    </a:p>
                    <a:p>
                      <a:r>
                        <a:rPr lang="en-GB" sz="1200" dirty="0"/>
                        <a:t>Take away</a:t>
                      </a:r>
                    </a:p>
                    <a:p>
                      <a:r>
                        <a:rPr lang="en-GB" sz="1200" dirty="0"/>
                        <a:t>Subtract</a:t>
                      </a:r>
                    </a:p>
                    <a:p>
                      <a:r>
                        <a:rPr lang="en-GB" sz="1200" dirty="0"/>
                        <a:t>Count backwards</a:t>
                      </a:r>
                    </a:p>
                    <a:p>
                      <a:r>
                        <a:rPr lang="en-GB" sz="1200" dirty="0"/>
                        <a:t>How many more</a:t>
                      </a:r>
                    </a:p>
                    <a:p>
                      <a:r>
                        <a:rPr lang="en-GB" sz="1200" dirty="0"/>
                        <a:t>How many fewer</a:t>
                      </a:r>
                    </a:p>
                    <a:p>
                      <a:r>
                        <a:rPr lang="en-GB" sz="1200" dirty="0"/>
                        <a:t>Difference</a:t>
                      </a:r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Numberline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Part </a:t>
                      </a:r>
                      <a:r>
                        <a:rPr lang="en-GB" sz="1200" dirty="0" err="1"/>
                        <a:t>part</a:t>
                      </a:r>
                      <a:r>
                        <a:rPr lang="en-GB" sz="1200" dirty="0"/>
                        <a:t> whole model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Combining counters and items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Tens frame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Bead strings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Dienes blocks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Hundred square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Column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Column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Bar models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9" t="67996" r="52546" b="23814"/>
          <a:stretch/>
        </p:blipFill>
        <p:spPr bwMode="auto">
          <a:xfrm>
            <a:off x="6919254" y="4023833"/>
            <a:ext cx="1833571" cy="250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699" y="4455881"/>
            <a:ext cx="858837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255" y="5309957"/>
            <a:ext cx="906790" cy="42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382" y="3436878"/>
            <a:ext cx="820154" cy="472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378" y="4248150"/>
            <a:ext cx="542751" cy="948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014" y="5741134"/>
            <a:ext cx="2016224" cy="479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039" y="5268958"/>
            <a:ext cx="962719" cy="504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254" y="6275522"/>
            <a:ext cx="1998984" cy="465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468" y="3056592"/>
            <a:ext cx="588569" cy="985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>
            <a:hlinkClick r:id="rId11" action="ppaction://hlinksldjump"/>
            <a:extLst>
              <a:ext uri="{FF2B5EF4-FFF2-40B4-BE49-F238E27FC236}">
                <a16:creationId xmlns:a16="http://schemas.microsoft.com/office/drawing/2014/main" id="{1477D311-AED5-449C-9AF4-9B630CBB89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5762" y="5766008"/>
            <a:ext cx="720080" cy="62887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F7F6B7A-3CEE-448D-8365-EE3045FF28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5516544"/>
              </p:ext>
            </p:extLst>
          </p:nvPr>
        </p:nvGraphicFramePr>
        <p:xfrm>
          <a:off x="107504" y="1785611"/>
          <a:ext cx="936104" cy="2834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42800401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Number bonds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511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Mental Calculation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6908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Written Methods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9322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Inverse operations, estimating and check answers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7201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Problem Solving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03722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60983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8277653"/>
              </p:ext>
            </p:extLst>
          </p:nvPr>
        </p:nvGraphicFramePr>
        <p:xfrm>
          <a:off x="143508" y="167640"/>
          <a:ext cx="8856983" cy="6522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1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45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56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142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418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Number: Addition and Subtraction</a:t>
                      </a:r>
                      <a:r>
                        <a:rPr lang="en-GB" b="1" baseline="0" dirty="0"/>
                        <a:t>: Yr3</a:t>
                      </a:r>
                      <a:endParaRPr lang="en-GB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320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5789350"/>
                  </a:ext>
                </a:extLst>
              </a:tr>
              <a:tr h="1055092">
                <a:tc>
                  <a:txBody>
                    <a:bodyPr/>
                    <a:lstStyle/>
                    <a:p>
                      <a:r>
                        <a:rPr lang="en-GB" sz="1200" dirty="0"/>
                        <a:t>Year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add and subtract numbers mentally, including:</a:t>
                      </a: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a three-digit number and ones</a:t>
                      </a: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a three-digit number and tens</a:t>
                      </a: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a three-digit number and hundreds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add and subtract numbers with up to three digits, using formal written methods of columnar addition and subtraction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estimate the answer to a calculation and use inverse operations to check answers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problems, including missing number problems, using number facts, place value, and more complex addition and subtraction.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Addition</a:t>
                      </a:r>
                    </a:p>
                    <a:p>
                      <a:r>
                        <a:rPr lang="en-GB" sz="1200" dirty="0"/>
                        <a:t>Subtraction</a:t>
                      </a:r>
                    </a:p>
                    <a:p>
                      <a:r>
                        <a:rPr lang="en-GB" sz="1200" dirty="0"/>
                        <a:t>Mental method</a:t>
                      </a:r>
                    </a:p>
                    <a:p>
                      <a:r>
                        <a:rPr lang="en-GB" sz="1200" dirty="0"/>
                        <a:t>Column method</a:t>
                      </a:r>
                    </a:p>
                    <a:p>
                      <a:r>
                        <a:rPr lang="en-GB" sz="1200" dirty="0"/>
                        <a:t>Exchange</a:t>
                      </a:r>
                    </a:p>
                    <a:p>
                      <a:r>
                        <a:rPr lang="en-GB" sz="1200" dirty="0" err="1"/>
                        <a:t>Menal</a:t>
                      </a:r>
                      <a:r>
                        <a:rPr lang="en-GB" sz="1200" baseline="0" dirty="0"/>
                        <a:t> method</a:t>
                      </a:r>
                    </a:p>
                    <a:p>
                      <a:r>
                        <a:rPr lang="en-GB" sz="1200" baseline="0" dirty="0"/>
                        <a:t>Estimate</a:t>
                      </a:r>
                    </a:p>
                    <a:p>
                      <a:r>
                        <a:rPr lang="en-GB" sz="1200" baseline="0" dirty="0"/>
                        <a:t>Approximate</a:t>
                      </a:r>
                    </a:p>
                    <a:p>
                      <a:r>
                        <a:rPr lang="en-GB" sz="1200" baseline="0" dirty="0"/>
                        <a:t>Digits</a:t>
                      </a:r>
                    </a:p>
                    <a:p>
                      <a:r>
                        <a:rPr lang="en-GB" sz="1200" baseline="0" dirty="0"/>
                        <a:t>Multiple 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Diene blocks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Partitioning grids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Numberline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Part</a:t>
                      </a:r>
                      <a:r>
                        <a:rPr lang="en-GB" sz="1400" baseline="0" dirty="0"/>
                        <a:t> </a:t>
                      </a:r>
                      <a:r>
                        <a:rPr lang="en-GB" sz="1400" baseline="0" dirty="0" err="1"/>
                        <a:t>Part</a:t>
                      </a:r>
                      <a:r>
                        <a:rPr lang="en-GB" sz="1400" baseline="0" dirty="0"/>
                        <a:t> whole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Bead strings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Place value counters/ beads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Arrow cards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Function machines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Bar models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3679973"/>
              </p:ext>
            </p:extLst>
          </p:nvPr>
        </p:nvGraphicFramePr>
        <p:xfrm>
          <a:off x="7837808" y="3328183"/>
          <a:ext cx="959766" cy="609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99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99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99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ctr"/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6" t="53879" r="44262" b="32113"/>
          <a:stretch/>
        </p:blipFill>
        <p:spPr bwMode="auto">
          <a:xfrm>
            <a:off x="6901703" y="4139059"/>
            <a:ext cx="1593198" cy="309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344" y="3314324"/>
            <a:ext cx="858837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013" y="4448187"/>
            <a:ext cx="734466" cy="528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703" y="4462008"/>
            <a:ext cx="648072" cy="105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646" y="4583435"/>
            <a:ext cx="844510" cy="1041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453" y="5683347"/>
            <a:ext cx="2016224" cy="479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693" y="6282658"/>
            <a:ext cx="1998984" cy="465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Back Arrow Blue Circle Royalty-Free Stock Image - Storyblocks">
            <a:hlinkClick r:id="rId9" action="ppaction://hlinksldjump"/>
            <a:extLst>
              <a:ext uri="{FF2B5EF4-FFF2-40B4-BE49-F238E27FC236}">
                <a16:creationId xmlns:a16="http://schemas.microsoft.com/office/drawing/2014/main" id="{B57350EB-5A75-4A3F-BEFE-5E1B6BF03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83" y="5659449"/>
            <a:ext cx="720081" cy="62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94AAD4A1-4C52-4729-8F4F-4BC068CF83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156500"/>
              </p:ext>
            </p:extLst>
          </p:nvPr>
        </p:nvGraphicFramePr>
        <p:xfrm>
          <a:off x="154729" y="1691897"/>
          <a:ext cx="936104" cy="2834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42800401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Number bonds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511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Mental Calculation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6908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Written Methods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9322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Inverse operations, estimating and check answers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7201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Problem Solving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03722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41217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6338054"/>
              </p:ext>
            </p:extLst>
          </p:nvPr>
        </p:nvGraphicFramePr>
        <p:xfrm>
          <a:off x="179512" y="260648"/>
          <a:ext cx="8856983" cy="603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1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45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56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142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418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Number: Addition and Subtraction</a:t>
                      </a:r>
                      <a:r>
                        <a:rPr lang="en-GB" b="1" baseline="0" dirty="0"/>
                        <a:t>: Yr4</a:t>
                      </a:r>
                      <a:endParaRPr lang="en-GB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328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8134372"/>
                  </a:ext>
                </a:extLst>
              </a:tr>
              <a:tr h="1876614">
                <a:tc>
                  <a:txBody>
                    <a:bodyPr/>
                    <a:lstStyle/>
                    <a:p>
                      <a:r>
                        <a:rPr lang="en-GB" sz="1200" dirty="0"/>
                        <a:t>Year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add and subtract numbers with up to 4 digits using the formal written methods of columnar addition and subtraction where appropriate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estimate and use inverse operations to check answers to a calculation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addition and subtraction two-step problems in contexts, deciding which operations and methods to use and why.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Addition</a:t>
                      </a:r>
                    </a:p>
                    <a:p>
                      <a:r>
                        <a:rPr lang="en-GB" sz="1200" dirty="0"/>
                        <a:t>Total</a:t>
                      </a:r>
                    </a:p>
                    <a:p>
                      <a:r>
                        <a:rPr lang="en-GB" sz="1200" dirty="0"/>
                        <a:t>More than</a:t>
                      </a:r>
                    </a:p>
                    <a:p>
                      <a:r>
                        <a:rPr lang="en-GB" sz="1200" dirty="0"/>
                        <a:t>Subtraction</a:t>
                      </a:r>
                    </a:p>
                    <a:p>
                      <a:r>
                        <a:rPr lang="en-GB" sz="1200" dirty="0"/>
                        <a:t>Less than</a:t>
                      </a:r>
                    </a:p>
                    <a:p>
                      <a:r>
                        <a:rPr lang="en-GB" sz="1200" dirty="0"/>
                        <a:t>Column method</a:t>
                      </a:r>
                    </a:p>
                    <a:p>
                      <a:r>
                        <a:rPr lang="en-GB" sz="1200" dirty="0"/>
                        <a:t>Estimate</a:t>
                      </a:r>
                    </a:p>
                    <a:p>
                      <a:r>
                        <a:rPr lang="en-GB" sz="1200" dirty="0"/>
                        <a:t>How</a:t>
                      </a:r>
                      <a:r>
                        <a:rPr lang="en-GB" sz="1200" baseline="0" dirty="0"/>
                        <a:t> much</a:t>
                      </a:r>
                    </a:p>
                    <a:p>
                      <a:r>
                        <a:rPr lang="en-GB" sz="1200" baseline="0" dirty="0"/>
                        <a:t>Strategy</a:t>
                      </a:r>
                    </a:p>
                    <a:p>
                      <a:r>
                        <a:rPr lang="en-GB" sz="1200" baseline="0" dirty="0"/>
                        <a:t>Efficient</a:t>
                      </a:r>
                    </a:p>
                    <a:p>
                      <a:r>
                        <a:rPr lang="en-GB" sz="1200" baseline="0" dirty="0"/>
                        <a:t>Accurate</a:t>
                      </a:r>
                    </a:p>
                    <a:p>
                      <a:r>
                        <a:rPr lang="en-GB" sz="1200" baseline="0" dirty="0"/>
                        <a:t>Exact</a:t>
                      </a:r>
                    </a:p>
                    <a:p>
                      <a:r>
                        <a:rPr lang="en-GB" sz="1200" baseline="0" dirty="0"/>
                        <a:t>Fact</a:t>
                      </a:r>
                    </a:p>
                    <a:p>
                      <a:r>
                        <a:rPr lang="en-GB" sz="1200" baseline="0" dirty="0"/>
                        <a:t>Diagram</a:t>
                      </a:r>
                    </a:p>
                    <a:p>
                      <a:endParaRPr lang="en-GB" sz="12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Part </a:t>
                      </a:r>
                      <a:r>
                        <a:rPr lang="en-GB" sz="1400" dirty="0" err="1"/>
                        <a:t>Part</a:t>
                      </a:r>
                      <a:r>
                        <a:rPr lang="en-GB" sz="1400" dirty="0"/>
                        <a:t> Whole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Place value</a:t>
                      </a:r>
                      <a:r>
                        <a:rPr lang="en-GB" sz="1400" baseline="0" dirty="0"/>
                        <a:t> grid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Place Value counters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Bar models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Column Addition and Subtraction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Dienes blocks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4614401"/>
              </p:ext>
            </p:extLst>
          </p:nvPr>
        </p:nvGraphicFramePr>
        <p:xfrm>
          <a:off x="7883436" y="2996952"/>
          <a:ext cx="959766" cy="609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99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99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99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ctr"/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149" y="2780928"/>
            <a:ext cx="858837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081" y="5229200"/>
            <a:ext cx="2016224" cy="479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321" y="5763588"/>
            <a:ext cx="1998984" cy="465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084" y="3653077"/>
            <a:ext cx="810901" cy="132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760" y="3664331"/>
            <a:ext cx="844510" cy="1041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Back Arrow Blue Circle Royalty-Free Stock Image - Storyblocks">
            <a:hlinkClick r:id="rId7" action="ppaction://hlinksldjump"/>
            <a:extLst>
              <a:ext uri="{FF2B5EF4-FFF2-40B4-BE49-F238E27FC236}">
                <a16:creationId xmlns:a16="http://schemas.microsoft.com/office/drawing/2014/main" id="{73516149-7BDF-4FED-99A4-5FF8591BC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968481"/>
            <a:ext cx="720081" cy="62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B8C07C2B-6872-46A5-8EF0-5C22C19184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0369418"/>
              </p:ext>
            </p:extLst>
          </p:nvPr>
        </p:nvGraphicFramePr>
        <p:xfrm>
          <a:off x="190734" y="1752128"/>
          <a:ext cx="936104" cy="2834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42800401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Number bonds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511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Mental Calculation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6908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Written Methods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9322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Inverse operations, estimating and check answers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7201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Problem Solving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03722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6618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6261209"/>
              </p:ext>
            </p:extLst>
          </p:nvPr>
        </p:nvGraphicFramePr>
        <p:xfrm>
          <a:off x="107504" y="83190"/>
          <a:ext cx="8856984" cy="33293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39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177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9445">
                <a:tc gridSpan="2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Number: Addition and Subtraction: Year 5/6 Additional Support group  (Revise these KPIs before moving on to year 5/6 content) </a:t>
                      </a:r>
                      <a:r>
                        <a:rPr lang="en-GB" b="0" i="1" dirty="0"/>
                        <a:t>See previous year groups for models/ images and vocab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1170">
                <a:tc>
                  <a:txBody>
                    <a:bodyPr/>
                    <a:lstStyle/>
                    <a:p>
                      <a:r>
                        <a:rPr lang="en-GB" sz="1400" b="0" dirty="0"/>
                        <a:t>Year groups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LOs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291605"/>
                  </a:ext>
                </a:extLst>
              </a:tr>
              <a:tr h="2110184">
                <a:tc>
                  <a:txBody>
                    <a:bodyPr/>
                    <a:lstStyle/>
                    <a:p>
                      <a:r>
                        <a:rPr lang="en-GB" sz="1200" dirty="0"/>
                        <a:t>Year 3 KPIs</a:t>
                      </a:r>
                    </a:p>
                    <a:p>
                      <a:r>
                        <a:rPr lang="en-GB" sz="1200" b="1" dirty="0"/>
                        <a:t>Year 4 KPIs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C0C0C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add and subtract numbers mentally, including: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Char char="o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C0C0C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 three-digit number and ones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Char char="o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C0C0C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 three-digit number and tens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Char char="o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C0C0C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 three-digit number and hundreds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C0C0C0"/>
                        </a:highlight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solve addition and subtraction two-step problems in contexts, deciding which operations and methods to use and why.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9" name="Picture 8">
            <a:hlinkClick r:id="rId2" action="ppaction://hlinksldjump"/>
            <a:extLst>
              <a:ext uri="{FF2B5EF4-FFF2-40B4-BE49-F238E27FC236}">
                <a16:creationId xmlns:a16="http://schemas.microsoft.com/office/drawing/2014/main" id="{59A50841-421D-4E7B-A91F-E7D55354A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57" y="5877272"/>
            <a:ext cx="720080" cy="62887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BAFB989-EEAC-4F41-B31A-B8A17BA386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2783588"/>
              </p:ext>
            </p:extLst>
          </p:nvPr>
        </p:nvGraphicFramePr>
        <p:xfrm>
          <a:off x="1331640" y="5237192"/>
          <a:ext cx="4248471" cy="1097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6157">
                  <a:extLst>
                    <a:ext uri="{9D8B030D-6E8A-4147-A177-3AD203B41FA5}">
                      <a16:colId xmlns:a16="http://schemas.microsoft.com/office/drawing/2014/main" val="3908995323"/>
                    </a:ext>
                  </a:extLst>
                </a:gridCol>
                <a:gridCol w="1416157">
                  <a:extLst>
                    <a:ext uri="{9D8B030D-6E8A-4147-A177-3AD203B41FA5}">
                      <a16:colId xmlns:a16="http://schemas.microsoft.com/office/drawing/2014/main" val="3203865659"/>
                    </a:ext>
                  </a:extLst>
                </a:gridCol>
                <a:gridCol w="1416157">
                  <a:extLst>
                    <a:ext uri="{9D8B030D-6E8A-4147-A177-3AD203B41FA5}">
                      <a16:colId xmlns:a16="http://schemas.microsoft.com/office/drawing/2014/main" val="19677215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Number bonds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Written Methods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Problem Solving </a:t>
                      </a:r>
                    </a:p>
                    <a:p>
                      <a:endParaRPr lang="en-GB" sz="1200" dirty="0">
                        <a:highlight>
                          <a:srgbClr val="00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4926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Mental Calculation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Inverse operations, estimating and check answers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>
                        <a:highlight>
                          <a:srgbClr val="FF00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94279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48238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3263093"/>
              </p:ext>
            </p:extLst>
          </p:nvPr>
        </p:nvGraphicFramePr>
        <p:xfrm>
          <a:off x="107504" y="116632"/>
          <a:ext cx="8928992" cy="66250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Number:</a:t>
                      </a:r>
                      <a:r>
                        <a:rPr lang="en-GB" b="1" baseline="0" dirty="0"/>
                        <a:t> </a:t>
                      </a:r>
                      <a:r>
                        <a:rPr lang="en-GB" b="1" dirty="0"/>
                        <a:t>Addition and Subtraction:</a:t>
                      </a:r>
                      <a:r>
                        <a:rPr lang="en-GB" b="1" baseline="0" dirty="0"/>
                        <a:t> Yr5</a:t>
                      </a:r>
                      <a:endParaRPr lang="en-GB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044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2909895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add and subtract whole numbers with more than 4 digits, including using formal written methods (columnar addition and subtraction)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add and subtract numbers mentally with increasingly large numbers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use rounding to check answers to calculations and determine, in the context of a problem, levels of accuracy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addition and subtraction multi-step problems in contexts, deciding which operations and methods to use and why.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Add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Subtract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Ones (1s)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Tens (10s)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Hundreds (100s)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Thousands (1000s)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Ten thousands (10,000s)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Mentally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Inverse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Round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Estimate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Distance chart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Column addition and subtraction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Bar models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Place value grid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Place value counters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Part </a:t>
                      </a:r>
                      <a:r>
                        <a:rPr lang="en-GB" sz="1400" dirty="0" err="1"/>
                        <a:t>Part</a:t>
                      </a:r>
                      <a:r>
                        <a:rPr lang="en-GB" sz="1400" dirty="0"/>
                        <a:t> Whole</a:t>
                      </a:r>
                      <a:r>
                        <a:rPr lang="en-GB" sz="1400" baseline="0" dirty="0"/>
                        <a:t>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Numberline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8410622"/>
              </p:ext>
            </p:extLst>
          </p:nvPr>
        </p:nvGraphicFramePr>
        <p:xfrm>
          <a:off x="7938493" y="2721724"/>
          <a:ext cx="959766" cy="609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99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99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99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ctr"/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903" y="3608352"/>
            <a:ext cx="810901" cy="132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416" y="3526676"/>
            <a:ext cx="844510" cy="1041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140" y="2635383"/>
            <a:ext cx="858837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900" y="4928964"/>
            <a:ext cx="2016224" cy="479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140" y="5516430"/>
            <a:ext cx="1998984" cy="465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434" y="5889056"/>
            <a:ext cx="1485942" cy="77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Back Arrow Blue Circle Royalty-Free Stock Image - Storyblocks">
            <a:hlinkClick r:id="rId9" action="ppaction://hlinksldjump"/>
            <a:extLst>
              <a:ext uri="{FF2B5EF4-FFF2-40B4-BE49-F238E27FC236}">
                <a16:creationId xmlns:a16="http://schemas.microsoft.com/office/drawing/2014/main" id="{2140EC32-FCA8-466C-92E3-1026FF155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768794"/>
            <a:ext cx="720082" cy="62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2E3F3501-DE55-46B7-8ABC-CD529D2709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5216224"/>
              </p:ext>
            </p:extLst>
          </p:nvPr>
        </p:nvGraphicFramePr>
        <p:xfrm>
          <a:off x="107504" y="1785611"/>
          <a:ext cx="936104" cy="2834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42800401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Number bonds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511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Mental Calculation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6908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Written Methods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9322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Inverse operations, estimating and check answers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7201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Problem Solving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03722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6800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5495879"/>
              </p:ext>
            </p:extLst>
          </p:nvPr>
        </p:nvGraphicFramePr>
        <p:xfrm>
          <a:off x="107504" y="116632"/>
          <a:ext cx="8928992" cy="49181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Number:</a:t>
                      </a:r>
                      <a:r>
                        <a:rPr lang="en-GB" b="1" baseline="0" dirty="0"/>
                        <a:t> </a:t>
                      </a:r>
                      <a:r>
                        <a:rPr lang="en-GB" b="1" dirty="0"/>
                        <a:t>Addition and Subtraction:</a:t>
                      </a:r>
                      <a:r>
                        <a:rPr lang="en-GB" b="1" baseline="0" dirty="0"/>
                        <a:t> Yr6</a:t>
                      </a:r>
                      <a:endParaRPr lang="en-GB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036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9133721"/>
                  </a:ext>
                </a:extLst>
              </a:tr>
              <a:tr h="2457273">
                <a:tc>
                  <a:txBody>
                    <a:bodyPr/>
                    <a:lstStyle/>
                    <a:p>
                      <a:r>
                        <a:rPr lang="en-GB" sz="1200" dirty="0"/>
                        <a:t>Year</a:t>
                      </a:r>
                      <a:r>
                        <a:rPr lang="en-GB" sz="1200" baseline="0" dirty="0"/>
                        <a:t> 6 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perform mental calculations, including with mixed operations and large numbers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use their knowledge of the order of operations to carry out calculations involving the four operations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addition and subtraction multi-step problems in contexts, deciding which operations and methods to use and why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problems involving addition, subtraction, multiplication and division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use estimation to check answers to calculations and determine, in the context of a problem, an appropriate degree of accuracy.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Order of operations</a:t>
                      </a:r>
                    </a:p>
                    <a:p>
                      <a:r>
                        <a:rPr lang="en-GB" sz="1200" dirty="0"/>
                        <a:t>Column addition</a:t>
                      </a:r>
                    </a:p>
                    <a:p>
                      <a:r>
                        <a:rPr lang="en-GB" sz="1200" dirty="0"/>
                        <a:t>Column</a:t>
                      </a:r>
                      <a:r>
                        <a:rPr lang="en-GB" sz="1200" baseline="0" dirty="0"/>
                        <a:t> subtraction </a:t>
                      </a:r>
                    </a:p>
                    <a:p>
                      <a:r>
                        <a:rPr lang="en-GB" sz="1200" dirty="0"/>
                        <a:t>Estimate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Column addition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Column subtraction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Place value grid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Place value counters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Numberline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6390192"/>
              </p:ext>
            </p:extLst>
          </p:nvPr>
        </p:nvGraphicFramePr>
        <p:xfrm>
          <a:off x="7921450" y="2636912"/>
          <a:ext cx="959766" cy="609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99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99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99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ctr"/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904" y="2348880"/>
            <a:ext cx="810901" cy="132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311" y="3611368"/>
            <a:ext cx="844510" cy="1041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726" y="3394036"/>
            <a:ext cx="1208017" cy="628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Back Arrow Blue Circle Royalty-Free Stock Image - Storyblocks">
            <a:hlinkClick r:id="rId6" action="ppaction://hlinksldjump"/>
            <a:extLst>
              <a:ext uri="{FF2B5EF4-FFF2-40B4-BE49-F238E27FC236}">
                <a16:creationId xmlns:a16="http://schemas.microsoft.com/office/drawing/2014/main" id="{68E9614C-3E84-420A-8777-DEB087988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11" y="5661248"/>
            <a:ext cx="720082" cy="62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31BF200-8185-4DA6-BA31-9683B38669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1540680"/>
              </p:ext>
            </p:extLst>
          </p:nvPr>
        </p:nvGraphicFramePr>
        <p:xfrm>
          <a:off x="121884" y="1484784"/>
          <a:ext cx="936104" cy="2834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42800401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Number bonds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511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Mental Calculation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6908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Written Methods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9322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Inverse operations, estimating and check answers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7201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Problem Solving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03722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45130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4253661"/>
              </p:ext>
            </p:extLst>
          </p:nvPr>
        </p:nvGraphicFramePr>
        <p:xfrm>
          <a:off x="107504" y="83190"/>
          <a:ext cx="8928992" cy="658272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9445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Number: Multiplication and </a:t>
                      </a:r>
                      <a:r>
                        <a:rPr lang="en-GB" b="1" baseline="0" dirty="0"/>
                        <a:t> Division</a:t>
                      </a:r>
                      <a:r>
                        <a:rPr lang="en-GB" b="1" dirty="0"/>
                        <a:t>:</a:t>
                      </a:r>
                      <a:r>
                        <a:rPr lang="en-GB" b="1" baseline="0" dirty="0"/>
                        <a:t> </a:t>
                      </a:r>
                      <a:r>
                        <a:rPr lang="en-GB" b="1" dirty="0"/>
                        <a:t>Year 3/4 Additional Support group  (Revise these KPIs before moving on to year 3/4 content)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681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5092">
                <a:tc>
                  <a:txBody>
                    <a:bodyPr/>
                    <a:lstStyle/>
                    <a:p>
                      <a:r>
                        <a:rPr lang="en-GB" sz="1200" dirty="0"/>
                        <a:t>Year 1 KPIs</a:t>
                      </a:r>
                    </a:p>
                    <a:p>
                      <a:r>
                        <a:rPr lang="en-GB" sz="1200" b="1" dirty="0"/>
                        <a:t>Year 2 KPIs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NO YEAR 1 KPIs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="1" dirty="0">
                          <a:highlight>
                            <a:srgbClr val="FFFF00"/>
                          </a:highlight>
                        </a:rPr>
                        <a:t>recall and use multiplication and division facts for the 2, 5 and 10 multiplication tables, including recognising odd and even numbers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="1" dirty="0">
                          <a:highlight>
                            <a:srgbClr val="FF0000"/>
                          </a:highlight>
                        </a:rPr>
                        <a:t>solve problems involving multiplication and division, using materials, arrays, repeated addition, mental methods, and multiplication and division facts, including problems in contexts.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Equal groups</a:t>
                      </a:r>
                    </a:p>
                    <a:p>
                      <a:r>
                        <a:rPr lang="en-GB" sz="1200" dirty="0"/>
                        <a:t>Array</a:t>
                      </a:r>
                    </a:p>
                    <a:p>
                      <a:r>
                        <a:rPr lang="en-GB" sz="1200" dirty="0"/>
                        <a:t>Column</a:t>
                      </a:r>
                    </a:p>
                    <a:p>
                      <a:r>
                        <a:rPr lang="en-GB" sz="1200" dirty="0"/>
                        <a:t>Row</a:t>
                      </a:r>
                    </a:p>
                    <a:p>
                      <a:r>
                        <a:rPr lang="en-GB" sz="1200" dirty="0"/>
                        <a:t>Double</a:t>
                      </a:r>
                    </a:p>
                    <a:p>
                      <a:r>
                        <a:rPr lang="en-GB" sz="1200" dirty="0"/>
                        <a:t>Twice</a:t>
                      </a:r>
                    </a:p>
                    <a:p>
                      <a:r>
                        <a:rPr lang="en-GB" sz="1200" dirty="0"/>
                        <a:t>Multiplication</a:t>
                      </a:r>
                    </a:p>
                    <a:p>
                      <a:r>
                        <a:rPr lang="en-GB" sz="1200" dirty="0"/>
                        <a:t>Times-tables</a:t>
                      </a:r>
                    </a:p>
                    <a:p>
                      <a:r>
                        <a:rPr lang="en-GB" sz="1200" dirty="0"/>
                        <a:t>Times</a:t>
                      </a:r>
                    </a:p>
                    <a:p>
                      <a:r>
                        <a:rPr lang="en-GB" sz="1200" dirty="0"/>
                        <a:t>Divide</a:t>
                      </a:r>
                    </a:p>
                    <a:p>
                      <a:r>
                        <a:rPr lang="en-GB" sz="1200" dirty="0"/>
                        <a:t>Division</a:t>
                      </a:r>
                    </a:p>
                    <a:p>
                      <a:r>
                        <a:rPr lang="en-GB" sz="1200" dirty="0"/>
                        <a:t>Share</a:t>
                      </a:r>
                    </a:p>
                    <a:p>
                      <a:r>
                        <a:rPr lang="en-GB" sz="1200" dirty="0"/>
                        <a:t>Group</a:t>
                      </a:r>
                    </a:p>
                    <a:p>
                      <a:r>
                        <a:rPr lang="en-GB" sz="1200" dirty="0"/>
                        <a:t>Odd</a:t>
                      </a:r>
                    </a:p>
                    <a:p>
                      <a:r>
                        <a:rPr lang="en-GB" sz="1200" dirty="0"/>
                        <a:t>Even</a:t>
                      </a:r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Arrays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Number line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Circles with ‘lots of’ objects in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Real life examples-</a:t>
                      </a:r>
                      <a:r>
                        <a:rPr lang="en-GB" sz="1200" baseline="0" dirty="0"/>
                        <a:t> choc bars, tables round chairs, bowls of fruit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Singapore bars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Counters and grouping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Tens frame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Repeated groups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059" y="3209076"/>
            <a:ext cx="1866734" cy="451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6" t="9829" b="23118"/>
          <a:stretch/>
        </p:blipFill>
        <p:spPr bwMode="auto">
          <a:xfrm>
            <a:off x="7023507" y="3729903"/>
            <a:ext cx="704685" cy="391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194" y="4658389"/>
            <a:ext cx="2086347" cy="1153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584" y="3848673"/>
            <a:ext cx="1529209" cy="835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487" y="5304770"/>
            <a:ext cx="1355014" cy="712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" t="9407" r="29192" b="67247"/>
          <a:stretch/>
        </p:blipFill>
        <p:spPr bwMode="auto">
          <a:xfrm>
            <a:off x="6932059" y="6093296"/>
            <a:ext cx="1944442" cy="507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45" t="20096" r="7540" b="64604"/>
          <a:stretch/>
        </p:blipFill>
        <p:spPr bwMode="auto">
          <a:xfrm>
            <a:off x="8198994" y="3691966"/>
            <a:ext cx="756592" cy="4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3E135F6E-1007-4AAD-A886-141323C4BC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03107" y="5778861"/>
            <a:ext cx="720080" cy="628870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9D7B864-240C-4A2F-8176-4D1DB4BDD4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1881284"/>
              </p:ext>
            </p:extLst>
          </p:nvPr>
        </p:nvGraphicFramePr>
        <p:xfrm>
          <a:off x="103380" y="1958196"/>
          <a:ext cx="936104" cy="4297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42800401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Multiplication and Division Facts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511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Mental Calculation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6908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Written Calculation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9322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Properties of Numbers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7201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Order of operations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037226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8080"/>
                          </a:highlight>
                        </a:rPr>
                        <a:t>Inverse Operations, estimating and checking answers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380797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Problems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43650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7963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4E941D-7357-4E4A-96F8-0655D74115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r="78217" b="59661"/>
          <a:stretch/>
        </p:blipFill>
        <p:spPr>
          <a:xfrm>
            <a:off x="683568" y="298719"/>
            <a:ext cx="1248805" cy="788802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B606D89-209C-480D-89D5-0ED2079C407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37393" y="1325189"/>
          <a:ext cx="8669215" cy="26599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05291">
                  <a:extLst>
                    <a:ext uri="{9D8B030D-6E8A-4147-A177-3AD203B41FA5}">
                      <a16:colId xmlns:a16="http://schemas.microsoft.com/office/drawing/2014/main" val="1392330020"/>
                    </a:ext>
                  </a:extLst>
                </a:gridCol>
                <a:gridCol w="5140920">
                  <a:extLst>
                    <a:ext uri="{9D8B030D-6E8A-4147-A177-3AD203B41FA5}">
                      <a16:colId xmlns:a16="http://schemas.microsoft.com/office/drawing/2014/main" val="3383960236"/>
                    </a:ext>
                  </a:extLst>
                </a:gridCol>
                <a:gridCol w="1523004">
                  <a:extLst>
                    <a:ext uri="{9D8B030D-6E8A-4147-A177-3AD203B41FA5}">
                      <a16:colId xmlns:a16="http://schemas.microsoft.com/office/drawing/2014/main" val="1586520135"/>
                    </a:ext>
                  </a:extLst>
                </a:gridCol>
              </a:tblGrid>
              <a:tr h="2644726">
                <a:tc>
                  <a:txBody>
                    <a:bodyPr/>
                    <a:lstStyle/>
                    <a:p>
                      <a:r>
                        <a:rPr lang="en-GB" sz="1300" b="1" dirty="0"/>
                        <a:t>Week 1: </a:t>
                      </a:r>
                      <a:r>
                        <a:rPr lang="en-GB" sz="1300" dirty="0"/>
                        <a:t>Revise prior learning- previous year KPIs (WS-Year 1/2 AK- Year 3/4) </a:t>
                      </a: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r>
                        <a:rPr lang="en-GB" sz="1300" b="1" dirty="0"/>
                        <a:t>Several following weeks (Length of WRM unit- </a:t>
                      </a:r>
                      <a:r>
                        <a:rPr lang="en-GB" sz="1300" b="1" dirty="0" err="1"/>
                        <a:t>approx</a:t>
                      </a:r>
                      <a:r>
                        <a:rPr lang="en-GB" sz="1300" b="1" dirty="0"/>
                        <a:t>): </a:t>
                      </a:r>
                    </a:p>
                    <a:p>
                      <a:r>
                        <a:rPr lang="en-GB" sz="1300" dirty="0"/>
                        <a:t>Using mixed year group planning and the scheme of learning common content document.</a:t>
                      </a:r>
                    </a:p>
                    <a:p>
                      <a:endParaRPr lang="en-GB" sz="1300" dirty="0"/>
                    </a:p>
                    <a:p>
                      <a:r>
                        <a:rPr lang="en-GB" sz="1300" dirty="0"/>
                        <a:t>Teach lower year group content (3 or 5) </a:t>
                      </a:r>
                    </a:p>
                    <a:p>
                      <a:r>
                        <a:rPr lang="en-GB" sz="1300" dirty="0"/>
                        <a:t>All children go off- TA and teacher focus on lower year group/ SEN (Early question approx. 1-3) </a:t>
                      </a:r>
                    </a:p>
                    <a:p>
                      <a:endParaRPr lang="en-GB" sz="1300" dirty="0"/>
                    </a:p>
                    <a:p>
                      <a:r>
                        <a:rPr lang="en-GB" sz="1300" dirty="0"/>
                        <a:t>Mid-lesson teacher calls back higher year group children (4 or 6) direct teach linked steps- they go and complete early question approx. 1-3 of higher year group or separate activity (teacher planned) while lower year group continue to work with TAs on next set of their question approx. 4-6 or separate activity (teacher planned)  </a:t>
                      </a: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r>
                        <a:rPr lang="en-GB" sz="1300" b="1" dirty="0"/>
                        <a:t>Last Week: </a:t>
                      </a:r>
                    </a:p>
                    <a:p>
                      <a:r>
                        <a:rPr lang="en-GB" sz="1300" dirty="0"/>
                        <a:t>End of unit assessment- may be discussed and guided. Address misconceptions/ note for consolidation weeks </a:t>
                      </a:r>
                    </a:p>
                  </a:txBody>
                  <a:tcPr marL="84406" marR="84406" marT="42203" marB="42203"/>
                </a:tc>
                <a:extLst>
                  <a:ext uri="{0D108BD9-81ED-4DB2-BD59-A6C34878D82A}">
                    <a16:rowId xmlns:a16="http://schemas.microsoft.com/office/drawing/2014/main" val="2785335445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C8D45A43-2EAF-48EA-9D60-A67BEE8D0B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151" r="37070" b="4"/>
          <a:stretch/>
        </p:blipFill>
        <p:spPr>
          <a:xfrm>
            <a:off x="4007357" y="445701"/>
            <a:ext cx="1072662" cy="8440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1A71E7-719F-46D1-AD92-5C48175C37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248" b="-8328"/>
          <a:stretch/>
        </p:blipFill>
        <p:spPr>
          <a:xfrm>
            <a:off x="7570051" y="263769"/>
            <a:ext cx="956850" cy="9144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0B24F3-5C3F-40DB-89EB-9AED9FCCEB6D}"/>
              </a:ext>
            </a:extLst>
          </p:cNvPr>
          <p:cNvSpPr txBox="1"/>
          <p:nvPr/>
        </p:nvSpPr>
        <p:spPr>
          <a:xfrm>
            <a:off x="0" y="129090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Additional guidance for extra support set: </a:t>
            </a:r>
          </a:p>
        </p:txBody>
      </p:sp>
    </p:spTree>
    <p:extLst>
      <p:ext uri="{BB962C8B-B14F-4D97-AF65-F5344CB8AC3E}">
        <p14:creationId xmlns:p14="http://schemas.microsoft.com/office/powerpoint/2010/main" val="21499074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1451314"/>
              </p:ext>
            </p:extLst>
          </p:nvPr>
        </p:nvGraphicFramePr>
        <p:xfrm>
          <a:off x="179512" y="22056"/>
          <a:ext cx="8856983" cy="6736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1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45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56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142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418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Number: Multiplication</a:t>
                      </a:r>
                      <a:r>
                        <a:rPr lang="en-GB" b="1" baseline="0" dirty="0"/>
                        <a:t> and DivisionYr3</a:t>
                      </a:r>
                      <a:endParaRPr lang="en-GB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80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1634498"/>
                  </a:ext>
                </a:extLst>
              </a:tr>
              <a:tr h="1055092">
                <a:tc>
                  <a:txBody>
                    <a:bodyPr/>
                    <a:lstStyle/>
                    <a:p>
                      <a:r>
                        <a:rPr lang="en-GB" sz="1200" dirty="0"/>
                        <a:t>Year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recall and use multiplication and division facts for the 3, 4 and 8 multiplication tables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write and calculate mathematical statements for multiplication and division using the multiplication tables that they know, including for two-digit numbers times one-digit numbers, using mental and progressing to formal written methods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problems, including missing number problems, involving multiplication and division, including positive integer scaling problems and correspondence problems in which n objects are connected to m objects.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Equal </a:t>
                      </a:r>
                    </a:p>
                    <a:p>
                      <a:r>
                        <a:rPr lang="en-GB" sz="1200" dirty="0"/>
                        <a:t>Multiply</a:t>
                      </a:r>
                    </a:p>
                    <a:p>
                      <a:r>
                        <a:rPr lang="en-GB" sz="1200" dirty="0"/>
                        <a:t>Divide </a:t>
                      </a:r>
                    </a:p>
                    <a:p>
                      <a:r>
                        <a:rPr lang="en-GB" sz="1200" dirty="0"/>
                        <a:t>Times-tables</a:t>
                      </a:r>
                    </a:p>
                    <a:p>
                      <a:r>
                        <a:rPr lang="en-GB" sz="1200" dirty="0"/>
                        <a:t>Sharing</a:t>
                      </a:r>
                    </a:p>
                    <a:p>
                      <a:r>
                        <a:rPr lang="en-GB" sz="1200" dirty="0"/>
                        <a:t>Grouping</a:t>
                      </a:r>
                    </a:p>
                    <a:p>
                      <a:r>
                        <a:rPr lang="en-GB" sz="1200" dirty="0"/>
                        <a:t>Array</a:t>
                      </a:r>
                    </a:p>
                    <a:p>
                      <a:r>
                        <a:rPr lang="en-GB" sz="1200" dirty="0"/>
                        <a:t>Bar model</a:t>
                      </a:r>
                    </a:p>
                    <a:p>
                      <a:r>
                        <a:rPr lang="en-GB" sz="1200" dirty="0"/>
                        <a:t>Remainder</a:t>
                      </a:r>
                    </a:p>
                    <a:p>
                      <a:r>
                        <a:rPr lang="en-GB" sz="1200" dirty="0"/>
                        <a:t>Repeated addition</a:t>
                      </a:r>
                    </a:p>
                    <a:p>
                      <a:r>
                        <a:rPr lang="en-GB" sz="1200" dirty="0"/>
                        <a:t>Multiplication sentence</a:t>
                      </a:r>
                    </a:p>
                    <a:p>
                      <a:r>
                        <a:rPr lang="en-GB" sz="1200" dirty="0"/>
                        <a:t>Division</a:t>
                      </a:r>
                      <a:r>
                        <a:rPr lang="en-GB" sz="1200" baseline="0" dirty="0"/>
                        <a:t> statement</a:t>
                      </a:r>
                    </a:p>
                    <a:p>
                      <a:r>
                        <a:rPr lang="en-GB" sz="1200" baseline="0" dirty="0"/>
                        <a:t>Division fact</a:t>
                      </a:r>
                    </a:p>
                    <a:p>
                      <a:r>
                        <a:rPr lang="en-GB" sz="1200" baseline="0" dirty="0"/>
                        <a:t>Equal and unequal groups</a:t>
                      </a:r>
                      <a:endParaRPr lang="en-GB" sz="1200" dirty="0"/>
                    </a:p>
                    <a:p>
                      <a:r>
                        <a:rPr lang="en-GB" sz="1200" dirty="0"/>
                        <a:t>Multiplication</a:t>
                      </a:r>
                    </a:p>
                    <a:p>
                      <a:r>
                        <a:rPr lang="en-GB" sz="1200" dirty="0"/>
                        <a:t>Division</a:t>
                      </a:r>
                    </a:p>
                    <a:p>
                      <a:r>
                        <a:rPr lang="en-GB" sz="1200" dirty="0"/>
                        <a:t>Statement</a:t>
                      </a:r>
                    </a:p>
                    <a:p>
                      <a:r>
                        <a:rPr lang="en-GB" sz="1200" dirty="0"/>
                        <a:t>Number sentence</a:t>
                      </a:r>
                    </a:p>
                    <a:p>
                      <a:r>
                        <a:rPr lang="en-GB" sz="1200" dirty="0"/>
                        <a:t>Compare</a:t>
                      </a:r>
                    </a:p>
                    <a:p>
                      <a:r>
                        <a:rPr lang="en-GB" sz="1200" dirty="0"/>
                        <a:t>More than</a:t>
                      </a:r>
                    </a:p>
                    <a:p>
                      <a:r>
                        <a:rPr lang="en-GB" sz="1200" dirty="0"/>
                        <a:t>Less than (&lt;)</a:t>
                      </a:r>
                    </a:p>
                    <a:p>
                      <a:r>
                        <a:rPr lang="en-GB" sz="1200" dirty="0"/>
                        <a:t>Greater than  (&gt;)</a:t>
                      </a:r>
                    </a:p>
                    <a:p>
                      <a:r>
                        <a:rPr lang="en-GB" sz="1200" dirty="0"/>
                        <a:t>Equal</a:t>
                      </a:r>
                    </a:p>
                    <a:p>
                      <a:r>
                        <a:rPr lang="en-GB" sz="1200" dirty="0"/>
                        <a:t>Equally </a:t>
                      </a:r>
                    </a:p>
                    <a:p>
                      <a:r>
                        <a:rPr lang="en-GB" sz="1200" dirty="0"/>
                        <a:t>Least</a:t>
                      </a:r>
                    </a:p>
                    <a:p>
                      <a:r>
                        <a:rPr lang="en-GB" sz="1200" dirty="0"/>
                        <a:t>Most</a:t>
                      </a:r>
                    </a:p>
                    <a:p>
                      <a:r>
                        <a:rPr lang="en-GB" sz="1200" dirty="0"/>
                        <a:t>Partition</a:t>
                      </a:r>
                    </a:p>
                    <a:p>
                      <a:r>
                        <a:rPr lang="en-GB" sz="1200" dirty="0"/>
                        <a:t>Multi-step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Arrays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Numberlines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Sharing objects in circles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Repeated groups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Hundred squares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Cubes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Real</a:t>
                      </a:r>
                      <a:r>
                        <a:rPr lang="en-GB" sz="1400" baseline="0" dirty="0"/>
                        <a:t> life examples (spider for 8s, pack of pens, cats legs, pair of socks etc.)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Part </a:t>
                      </a:r>
                      <a:r>
                        <a:rPr lang="en-GB" sz="1400" baseline="0" dirty="0" err="1"/>
                        <a:t>Part</a:t>
                      </a:r>
                      <a:r>
                        <a:rPr lang="en-GB" sz="1400" baseline="0" dirty="0"/>
                        <a:t> Whole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Place value counters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Dienes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Bar models for problem solving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Short x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995" y="5823361"/>
            <a:ext cx="706437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276805"/>
            <a:ext cx="1296144" cy="3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" t="9407" r="29192" b="67247"/>
          <a:stretch/>
        </p:blipFill>
        <p:spPr bwMode="auto">
          <a:xfrm>
            <a:off x="6943771" y="4617777"/>
            <a:ext cx="1944442" cy="507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45" t="21108" r="7540" b="64604"/>
          <a:stretch/>
        </p:blipFill>
        <p:spPr bwMode="auto">
          <a:xfrm>
            <a:off x="8095338" y="4221088"/>
            <a:ext cx="788094" cy="404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246" y="5073148"/>
            <a:ext cx="592752" cy="589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220" y="5157192"/>
            <a:ext cx="871537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246" y="5662613"/>
            <a:ext cx="706437" cy="955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779912" y="5832805"/>
            <a:ext cx="16636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1" i="1" dirty="0">
                <a:solidFill>
                  <a:srgbClr val="FF0000"/>
                </a:solidFill>
              </a:rPr>
              <a:t>Please note: Power Maths introduce a two-step short division method not mentioned in the NC. Please avoid</a:t>
            </a:r>
            <a:r>
              <a:rPr lang="en-GB" sz="900" b="1" i="1" dirty="0">
                <a:solidFill>
                  <a:srgbClr val="FF0000"/>
                </a:solidFill>
              </a:rPr>
              <a:t>. </a:t>
            </a:r>
          </a:p>
        </p:txBody>
      </p:sp>
      <p:pic>
        <p:nvPicPr>
          <p:cNvPr id="11" name="Picture 2" descr="Back Arrow Blue Circle Royalty-Free Stock Image - Storyblocks">
            <a:hlinkClick r:id="rId9" action="ppaction://hlinksldjump"/>
            <a:extLst>
              <a:ext uri="{FF2B5EF4-FFF2-40B4-BE49-F238E27FC236}">
                <a16:creationId xmlns:a16="http://schemas.microsoft.com/office/drawing/2014/main" id="{8C944294-2641-4445-B6A2-C40110F61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68" y="5945869"/>
            <a:ext cx="720081" cy="62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188CF54-0836-4655-91E9-FBCBF5185D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5038156"/>
              </p:ext>
            </p:extLst>
          </p:nvPr>
        </p:nvGraphicFramePr>
        <p:xfrm>
          <a:off x="213677" y="1280160"/>
          <a:ext cx="936104" cy="4297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42800401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Multiplication and Division Facts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511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Mental Calculation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6908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Written Calculation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9322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Properties of Numbers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7201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Order of operations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037226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8080"/>
                          </a:highlight>
                        </a:rPr>
                        <a:t>Inverse Operations, estimating and checking answers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380797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Problems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80136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51763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5867836"/>
              </p:ext>
            </p:extLst>
          </p:nvPr>
        </p:nvGraphicFramePr>
        <p:xfrm>
          <a:off x="179512" y="260648"/>
          <a:ext cx="8856983" cy="6461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1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45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56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142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418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Number: Multiplication and Division</a:t>
                      </a:r>
                      <a:r>
                        <a:rPr lang="en-GB" b="1" baseline="0" dirty="0"/>
                        <a:t>: Yr4</a:t>
                      </a:r>
                      <a:endParaRPr lang="en-GB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312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6241704"/>
                  </a:ext>
                </a:extLst>
              </a:tr>
              <a:tr h="1876614">
                <a:tc>
                  <a:txBody>
                    <a:bodyPr/>
                    <a:lstStyle/>
                    <a:p>
                      <a:r>
                        <a:rPr lang="en-GB" sz="1200" dirty="0"/>
                        <a:t>Year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recall multiplication and division facts for multiplication tables up to 12 × 12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use place value, known and derived facts to multiply and divide mentally, including: multiplying by 0 and 1; dividing by 1; multiplying together three numbers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recognise and use factor pairs and commutativity in mental calculations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multiply two-digit and three-digit numbers by a one-digit number using formal written layout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problems involving multiplying and adding, including using the distributive law to multiply two digit numbers by one digit, integer scaling problems and harder correspondence problems such as n objects are connected to m objects.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aseline="0" dirty="0"/>
                        <a:t>Multiply</a:t>
                      </a:r>
                    </a:p>
                    <a:p>
                      <a:r>
                        <a:rPr lang="en-GB" sz="1200" baseline="0" dirty="0"/>
                        <a:t>Divide</a:t>
                      </a:r>
                    </a:p>
                    <a:p>
                      <a:r>
                        <a:rPr lang="en-GB" sz="1200" baseline="0" dirty="0"/>
                        <a:t>Multiplication fact</a:t>
                      </a:r>
                    </a:p>
                    <a:p>
                      <a:r>
                        <a:rPr lang="en-GB" sz="1200" baseline="0" dirty="0"/>
                        <a:t>Division fact</a:t>
                      </a:r>
                    </a:p>
                    <a:p>
                      <a:r>
                        <a:rPr lang="en-GB" sz="1200" baseline="0" dirty="0"/>
                        <a:t>Lots of</a:t>
                      </a:r>
                    </a:p>
                    <a:p>
                      <a:r>
                        <a:rPr lang="en-GB" sz="1200" baseline="0" dirty="0"/>
                        <a:t>Groups of</a:t>
                      </a:r>
                    </a:p>
                    <a:p>
                      <a:r>
                        <a:rPr lang="en-GB" sz="1200" baseline="0" dirty="0"/>
                        <a:t>Times-tables</a:t>
                      </a:r>
                    </a:p>
                    <a:p>
                      <a:r>
                        <a:rPr lang="en-GB" sz="1200" baseline="0" dirty="0"/>
                        <a:t>Array</a:t>
                      </a:r>
                    </a:p>
                    <a:p>
                      <a:r>
                        <a:rPr lang="en-GB" sz="1200" baseline="0" dirty="0"/>
                        <a:t>Partition</a:t>
                      </a:r>
                    </a:p>
                    <a:p>
                      <a:r>
                        <a:rPr lang="en-GB" sz="1200" baseline="0" dirty="0"/>
                        <a:t>Bar model</a:t>
                      </a:r>
                    </a:p>
                    <a:p>
                      <a:r>
                        <a:rPr lang="en-GB" sz="1200" baseline="0" dirty="0"/>
                        <a:t>Remainder</a:t>
                      </a:r>
                    </a:p>
                    <a:p>
                      <a:r>
                        <a:rPr lang="en-GB" sz="1200" baseline="0" dirty="0"/>
                        <a:t>Factor pair</a:t>
                      </a:r>
                    </a:p>
                    <a:p>
                      <a:r>
                        <a:rPr lang="en-GB" sz="1200" baseline="0" dirty="0"/>
                        <a:t>Factors</a:t>
                      </a:r>
                    </a:p>
                    <a:p>
                      <a:r>
                        <a:rPr lang="en-GB" sz="1200" baseline="0" dirty="0"/>
                        <a:t>Commutative</a:t>
                      </a:r>
                    </a:p>
                    <a:p>
                      <a:endParaRPr lang="en-GB" sz="1200" baseline="0" dirty="0"/>
                    </a:p>
                    <a:p>
                      <a:endParaRPr lang="en-GB" sz="12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Numberline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Array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Dienes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Place value grids and counters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Tens frames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Real life examples to demonstrate times tables (pair of socks, spiders, cats legs etc.)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Part </a:t>
                      </a:r>
                      <a:r>
                        <a:rPr lang="en-GB" sz="1200" baseline="0" dirty="0" err="1"/>
                        <a:t>part</a:t>
                      </a:r>
                      <a:r>
                        <a:rPr lang="en-GB" sz="1200" baseline="0" dirty="0"/>
                        <a:t> whole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Bar model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Singapore bar for problem solving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Short x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903365"/>
            <a:ext cx="2036763" cy="269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Back Arrow Blue Circle Royalty-Free Stock Image - Storyblocks">
            <a:hlinkClick r:id="rId3" action="ppaction://hlinksldjump"/>
            <a:extLst>
              <a:ext uri="{FF2B5EF4-FFF2-40B4-BE49-F238E27FC236}">
                <a16:creationId xmlns:a16="http://schemas.microsoft.com/office/drawing/2014/main" id="{69056184-2A78-4A6D-87EC-1E90EBC49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" y="5808551"/>
            <a:ext cx="720081" cy="62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EB23E93-C80E-4C8D-83DA-6E7587249E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1334607"/>
              </p:ext>
            </p:extLst>
          </p:nvPr>
        </p:nvGraphicFramePr>
        <p:xfrm>
          <a:off x="179512" y="1407644"/>
          <a:ext cx="936104" cy="4297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42800401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Multiplication and Division Facts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511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Mental Calculation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6908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Written Calculation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9322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Properties of Numbers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7201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Order of operations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037226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8080"/>
                          </a:highlight>
                        </a:rPr>
                        <a:t>Inverse Operations, estimating and checking answers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380797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Problems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66709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01785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8783391"/>
              </p:ext>
            </p:extLst>
          </p:nvPr>
        </p:nvGraphicFramePr>
        <p:xfrm>
          <a:off x="107504" y="83190"/>
          <a:ext cx="8712968" cy="34397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02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2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9445">
                <a:tc gridSpan="2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Number: Multiplication and Division: Year 5/6 Additional Support group  (Revise these KPIs before moving on to year 5/6 content) </a:t>
                      </a:r>
                      <a:r>
                        <a:rPr lang="en-GB" b="0" i="1" dirty="0"/>
                        <a:t>See previous year groups for models/ images and vocab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5186">
                <a:tc>
                  <a:txBody>
                    <a:bodyPr/>
                    <a:lstStyle/>
                    <a:p>
                      <a:r>
                        <a:rPr lang="en-GB" sz="1400" b="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4582532"/>
                  </a:ext>
                </a:extLst>
              </a:tr>
              <a:tr h="2110184">
                <a:tc>
                  <a:txBody>
                    <a:bodyPr/>
                    <a:lstStyle/>
                    <a:p>
                      <a:r>
                        <a:rPr lang="en-GB" sz="1200" dirty="0"/>
                        <a:t>Year 3 KPIs </a:t>
                      </a:r>
                    </a:p>
                    <a:p>
                      <a:r>
                        <a:rPr lang="en-GB" sz="1200" b="1" dirty="0"/>
                        <a:t>Year 4 KPIs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recall and use multiplication and division facts for the 3, 4 and 8 multiplication tables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C0C0C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write and calculate mathematical statements for multiplication and division using the multiplication tables that they know, including for two-digit numbers times one-digit numbers, using mental and progressing to formal written methods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C0C0C0"/>
                        </a:highlight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recall multiplication and division facts for multiplication tables up to 12 × 12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FF0000"/>
                        </a:highlight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9" name="Picture 8">
            <a:hlinkClick r:id="rId2" action="ppaction://hlinksldjump"/>
            <a:extLst>
              <a:ext uri="{FF2B5EF4-FFF2-40B4-BE49-F238E27FC236}">
                <a16:creationId xmlns:a16="http://schemas.microsoft.com/office/drawing/2014/main" id="{59A50841-421D-4E7B-A91F-E7D55354A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57" y="5877272"/>
            <a:ext cx="720080" cy="62887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BAFB989-EEAC-4F41-B31A-B8A17BA386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4927463"/>
              </p:ext>
            </p:extLst>
          </p:nvPr>
        </p:nvGraphicFramePr>
        <p:xfrm>
          <a:off x="1187624" y="5777687"/>
          <a:ext cx="7392780" cy="828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48195">
                  <a:extLst>
                    <a:ext uri="{9D8B030D-6E8A-4147-A177-3AD203B41FA5}">
                      <a16:colId xmlns:a16="http://schemas.microsoft.com/office/drawing/2014/main" val="3908995323"/>
                    </a:ext>
                  </a:extLst>
                </a:gridCol>
                <a:gridCol w="1848195">
                  <a:extLst>
                    <a:ext uri="{9D8B030D-6E8A-4147-A177-3AD203B41FA5}">
                      <a16:colId xmlns:a16="http://schemas.microsoft.com/office/drawing/2014/main" val="3203865659"/>
                    </a:ext>
                  </a:extLst>
                </a:gridCol>
                <a:gridCol w="1848195">
                  <a:extLst>
                    <a:ext uri="{9D8B030D-6E8A-4147-A177-3AD203B41FA5}">
                      <a16:colId xmlns:a16="http://schemas.microsoft.com/office/drawing/2014/main" val="1967721520"/>
                    </a:ext>
                  </a:extLst>
                </a:gridCol>
                <a:gridCol w="1848195">
                  <a:extLst>
                    <a:ext uri="{9D8B030D-6E8A-4147-A177-3AD203B41FA5}">
                      <a16:colId xmlns:a16="http://schemas.microsoft.com/office/drawing/2014/main" val="29825418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Multiplication and Division Facts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Written Calculation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Order of operations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Problem Solving</a:t>
                      </a:r>
                    </a:p>
                    <a:p>
                      <a:endParaRPr lang="en-GB" sz="1200" dirty="0">
                        <a:highlight>
                          <a:srgbClr val="00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4926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Mental Calculation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Properties of Numbers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8080"/>
                          </a:highlight>
                        </a:rPr>
                        <a:t>Inverse Operations, estimating and checking answers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94279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49067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940484"/>
              </p:ext>
            </p:extLst>
          </p:nvPr>
        </p:nvGraphicFramePr>
        <p:xfrm>
          <a:off x="107504" y="116632"/>
          <a:ext cx="8928992" cy="66250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Number:</a:t>
                      </a:r>
                      <a:r>
                        <a:rPr lang="en-GB" b="1" baseline="0" dirty="0"/>
                        <a:t> </a:t>
                      </a:r>
                      <a:r>
                        <a:rPr lang="en-GB" b="1" dirty="0"/>
                        <a:t>Multiplication and Division:</a:t>
                      </a:r>
                      <a:r>
                        <a:rPr lang="en-GB" b="1" baseline="0" dirty="0"/>
                        <a:t> Yr5</a:t>
                      </a:r>
                      <a:endParaRPr lang="en-GB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044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5256579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identify multiples and factors, including finding all factor pairs of a number, and common factors of two numbers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know and use the vocabulary of prime numbers, prime factors and composite (non-prime) numbers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establish whether a number up to 100 is prime and recall prime numbers up to 19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multiply numbers up to 4 digits by a one- or two-digit number using a formal written method, including long multiplication for two-digit numbers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multiply and divide numbers mentally drawing upon known facts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divide numbers up to 4 digits by a one-digit number using the formal written method of short division and interpret remainders appropriately for the context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multiply and divide whole numbers and those involving decimals by 10, 100 and 1000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recognise and use square numbers and cube numbers, and the notation for squared (2) and cubed (3)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problems involving multiplication and division including using their knowledge of factors and multiples, squares and cubes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problems involving addition, subtraction, multiplication and division and a combination of these, including understanding the meaning of the equals sign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problems involving multiplication and division, including scaling by simple fractions and problems involving simple rates.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Prime number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Composite number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Square number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Cube number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Square abbreviation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Cubed abbreviation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Inverse operation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Multiply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Divide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Multiple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Factor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Prime factor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Place value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Partition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Equal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Remainder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Times table</a:t>
                      </a:r>
                      <a:r>
                        <a:rPr lang="en-GB" sz="1400" baseline="0" dirty="0"/>
                        <a:t> square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Arrays to display remainders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Hundred square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Partition and recombine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Factor tree diagram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Dienes blocks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Place value grids and counters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Grid method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Long multiplication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Short division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Number line division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Singapore bars for problem solving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563" y="5057103"/>
            <a:ext cx="2137593" cy="578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605" y="4367045"/>
            <a:ext cx="906517" cy="742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700" y="5635644"/>
            <a:ext cx="2137284" cy="459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4" r="13573" b="28244"/>
          <a:stretch/>
        </p:blipFill>
        <p:spPr bwMode="auto">
          <a:xfrm>
            <a:off x="6428441" y="4432388"/>
            <a:ext cx="906517" cy="662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30" t="63420" r="46970" b="27744"/>
          <a:stretch/>
        </p:blipFill>
        <p:spPr bwMode="auto">
          <a:xfrm>
            <a:off x="7183615" y="5988557"/>
            <a:ext cx="1340069" cy="646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1" t="23241" r="40897" b="27655"/>
          <a:stretch/>
        </p:blipFill>
        <p:spPr bwMode="auto">
          <a:xfrm>
            <a:off x="8422462" y="4139488"/>
            <a:ext cx="542656" cy="862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Back Arrow Blue Circle Royalty-Free Stock Image - Storyblocks">
            <a:hlinkClick r:id="rId9" action="ppaction://hlinksldjump"/>
            <a:extLst>
              <a:ext uri="{FF2B5EF4-FFF2-40B4-BE49-F238E27FC236}">
                <a16:creationId xmlns:a16="http://schemas.microsoft.com/office/drawing/2014/main" id="{E7AE98BF-7531-4DAC-91C8-E7892D7C0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768794"/>
            <a:ext cx="720082" cy="62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4423CFB-5C08-4EBD-9181-8450BDDBAB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7516132"/>
              </p:ext>
            </p:extLst>
          </p:nvPr>
        </p:nvGraphicFramePr>
        <p:xfrm>
          <a:off x="107504" y="1374401"/>
          <a:ext cx="936104" cy="4297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42800401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Multiplication and Division Facts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511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Mental Calculation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6908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Written Calculation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9322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Properties of Numbers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7201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Order of operations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037226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8080"/>
                          </a:highlight>
                        </a:rPr>
                        <a:t>Inverse Operations, estimating and checking answers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380797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Problem Solving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24665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71833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9928426"/>
              </p:ext>
            </p:extLst>
          </p:nvPr>
        </p:nvGraphicFramePr>
        <p:xfrm>
          <a:off x="107504" y="116632"/>
          <a:ext cx="8928992" cy="66250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Number:</a:t>
                      </a:r>
                      <a:r>
                        <a:rPr lang="en-GB" b="1" baseline="0" dirty="0"/>
                        <a:t> </a:t>
                      </a:r>
                      <a:r>
                        <a:rPr lang="en-GB" b="1" dirty="0"/>
                        <a:t>Multiplication and Divisio</a:t>
                      </a:r>
                      <a:r>
                        <a:rPr lang="en-GB" b="1" baseline="0" dirty="0"/>
                        <a:t>n</a:t>
                      </a:r>
                      <a:r>
                        <a:rPr lang="en-GB" b="1" dirty="0"/>
                        <a:t>:</a:t>
                      </a:r>
                      <a:r>
                        <a:rPr lang="en-GB" b="1" baseline="0" dirty="0"/>
                        <a:t> Yr6</a:t>
                      </a:r>
                      <a:endParaRPr lang="en-GB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3566448"/>
                  </a:ext>
                </a:extLst>
              </a:tr>
              <a:tr h="2457273">
                <a:tc>
                  <a:txBody>
                    <a:bodyPr/>
                    <a:lstStyle/>
                    <a:p>
                      <a:r>
                        <a:rPr lang="en-GB" sz="1200" dirty="0"/>
                        <a:t>Year</a:t>
                      </a:r>
                      <a:r>
                        <a:rPr lang="en-GB" sz="1200" baseline="0" dirty="0"/>
                        <a:t> 6 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multiply multi-digit numbers up to 4 digits by a two-digit whole number using the formal written method of long multiplication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divide numbers up to 4 digits by a two-digit whole number using the formal written method of long division, and interpret remainders as whole number remainders, fractions, or by rounding, as appropriate for the context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highlight>
                            <a:srgbClr val="00FF00"/>
                          </a:highlight>
                        </a:rPr>
                        <a:t>divide numbers up to 4 digits by a two-digit number using the formal written method of short division where appropriate, interpreting remainders according to the context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perform mental calculations, including with mixed operations and large numbers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identify common factors, common multiples and prime numbers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use their knowledge of the order of operations to carry out calculations involving the four operations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problems involving addition, subtraction, multiplication and division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8080"/>
                          </a:highlight>
                        </a:rPr>
                        <a:t>use estimation to check answers to calculations and determine, in the context of a problem, an appropriate degree of accuracy.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Column multiplication</a:t>
                      </a:r>
                    </a:p>
                    <a:p>
                      <a:r>
                        <a:rPr lang="en-GB" sz="1200" dirty="0"/>
                        <a:t>Short</a:t>
                      </a:r>
                      <a:r>
                        <a:rPr lang="en-GB" sz="1200" baseline="0" dirty="0"/>
                        <a:t> division</a:t>
                      </a:r>
                    </a:p>
                    <a:p>
                      <a:r>
                        <a:rPr lang="en-GB" sz="1200" baseline="0" dirty="0"/>
                        <a:t>Long division</a:t>
                      </a:r>
                    </a:p>
                    <a:p>
                      <a:r>
                        <a:rPr lang="en-GB" sz="1200" baseline="0" dirty="0"/>
                        <a:t>Remainder</a:t>
                      </a:r>
                    </a:p>
                    <a:p>
                      <a:r>
                        <a:rPr lang="en-GB" sz="1200" baseline="0" dirty="0"/>
                        <a:t>Factor</a:t>
                      </a:r>
                    </a:p>
                    <a:p>
                      <a:r>
                        <a:rPr lang="en-GB" sz="1200" baseline="0" dirty="0"/>
                        <a:t>Estimate</a:t>
                      </a:r>
                    </a:p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Place value grid and counters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dirty="0"/>
                        <a:t>Grid</a:t>
                      </a:r>
                      <a:r>
                        <a:rPr lang="en-GB" sz="1400" baseline="0" dirty="0"/>
                        <a:t> method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Short multiplication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Long multiplication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Short division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Bar models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Chunking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Arrays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400" baseline="0" dirty="0"/>
                        <a:t>Times tables squares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1" t="14701" r="31765" b="33093"/>
          <a:stretch/>
        </p:blipFill>
        <p:spPr bwMode="auto">
          <a:xfrm>
            <a:off x="7296788" y="4777350"/>
            <a:ext cx="1739708" cy="1387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1" t="23241" r="40897" b="27655"/>
          <a:stretch/>
        </p:blipFill>
        <p:spPr bwMode="auto">
          <a:xfrm>
            <a:off x="7040198" y="3429000"/>
            <a:ext cx="666215" cy="1058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30" t="63420" r="46970" b="27744"/>
          <a:stretch/>
        </p:blipFill>
        <p:spPr bwMode="auto">
          <a:xfrm>
            <a:off x="7715066" y="3510764"/>
            <a:ext cx="1340069" cy="646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Back Arrow Blue Circle Royalty-Free Stock Image - Storyblocks">
            <a:hlinkClick r:id="rId6" action="ppaction://hlinksldjump"/>
            <a:extLst>
              <a:ext uri="{FF2B5EF4-FFF2-40B4-BE49-F238E27FC236}">
                <a16:creationId xmlns:a16="http://schemas.microsoft.com/office/drawing/2014/main" id="{F47D6B14-F67D-433A-9879-8E668C3C1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55" y="5946389"/>
            <a:ext cx="720082" cy="62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16028CF-A4B7-4DA2-A23C-C46B86E506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4901060"/>
              </p:ext>
            </p:extLst>
          </p:nvPr>
        </p:nvGraphicFramePr>
        <p:xfrm>
          <a:off x="98844" y="1383777"/>
          <a:ext cx="936104" cy="4297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42800401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Multiplication and Division Facts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511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Mental Calculation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6908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Written Calculation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9322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Properties of Numbers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7201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Order of operations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037226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8080"/>
                          </a:highlight>
                        </a:rPr>
                        <a:t>Inverse Operations, estimating and checking answers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380797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Problems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7122341"/>
                  </a:ext>
                </a:extLst>
              </a:tr>
            </a:tbl>
          </a:graphicData>
        </a:graphic>
      </p:graphicFrame>
      <p:pic>
        <p:nvPicPr>
          <p:cNvPr id="1026" name="Picture 2" descr="Long Division Examples And How To Solve Them">
            <a:extLst>
              <a:ext uri="{FF2B5EF4-FFF2-40B4-BE49-F238E27FC236}">
                <a16:creationId xmlns:a16="http://schemas.microsoft.com/office/drawing/2014/main" id="{96FD3253-75C4-40EA-A311-91A39F793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491" y="5417796"/>
            <a:ext cx="1303111" cy="115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3472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7555311"/>
              </p:ext>
            </p:extLst>
          </p:nvPr>
        </p:nvGraphicFramePr>
        <p:xfrm>
          <a:off x="107504" y="83190"/>
          <a:ext cx="8928992" cy="67656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9445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Number: Fractions: Year 3/4 Additional Support group (Revise these KPIs before moving on to year 3/4 content) </a:t>
                      </a:r>
                      <a:endParaRPr lang="en-GB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681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5092">
                <a:tc>
                  <a:txBody>
                    <a:bodyPr/>
                    <a:lstStyle/>
                    <a:p>
                      <a:r>
                        <a:rPr lang="en-GB" sz="1200" dirty="0"/>
                        <a:t>Year 1 KPIs</a:t>
                      </a:r>
                    </a:p>
                    <a:p>
                      <a:r>
                        <a:rPr lang="en-GB" sz="1200" b="1" dirty="0"/>
                        <a:t>Year 2 KPIs </a:t>
                      </a:r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recognise, find and name a half as one of two equal parts of an object, shape or quantity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highlight>
                          <a:srgbClr val="C0C0C0"/>
                        </a:highlight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="1" dirty="0">
                          <a:highlight>
                            <a:srgbClr val="C0C0C0"/>
                          </a:highlight>
                        </a:rPr>
                        <a:t>recognise, find, name and write fractions  1/3, 1/4, 2/4, 3/4, and   of a length, shape, set of objects or quantity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Half</a:t>
                      </a:r>
                    </a:p>
                    <a:p>
                      <a:r>
                        <a:rPr lang="en-GB" sz="1200" dirty="0"/>
                        <a:t>Halves</a:t>
                      </a:r>
                    </a:p>
                    <a:p>
                      <a:r>
                        <a:rPr lang="en-GB" sz="1200" dirty="0"/>
                        <a:t>Quarter</a:t>
                      </a:r>
                    </a:p>
                    <a:p>
                      <a:r>
                        <a:rPr lang="en-GB" sz="1200" dirty="0"/>
                        <a:t>Third</a:t>
                      </a:r>
                    </a:p>
                    <a:p>
                      <a:r>
                        <a:rPr lang="en-GB" sz="1200" dirty="0"/>
                        <a:t>Equivalent</a:t>
                      </a:r>
                    </a:p>
                    <a:p>
                      <a:r>
                        <a:rPr lang="en-GB" sz="1200" dirty="0"/>
                        <a:t>Equal part</a:t>
                      </a:r>
                    </a:p>
                    <a:p>
                      <a:r>
                        <a:rPr lang="en-GB" sz="1200" dirty="0"/>
                        <a:t>Numerator</a:t>
                      </a:r>
                    </a:p>
                    <a:p>
                      <a:r>
                        <a:rPr lang="en-GB" sz="1200" dirty="0"/>
                        <a:t>Denominator</a:t>
                      </a:r>
                    </a:p>
                    <a:p>
                      <a:r>
                        <a:rPr lang="en-GB" sz="1200" dirty="0"/>
                        <a:t>Fraction bar</a:t>
                      </a:r>
                    </a:p>
                    <a:p>
                      <a:r>
                        <a:rPr lang="en-GB" sz="1200" dirty="0"/>
                        <a:t>Non-unit fraction</a:t>
                      </a:r>
                    </a:p>
                    <a:p>
                      <a:r>
                        <a:rPr lang="en-GB" sz="1200" dirty="0"/>
                        <a:t>Unit fraction</a:t>
                      </a:r>
                    </a:p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Half/quarter of shapes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Half/ quarter of a line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Half/ quarter of a quantity (visual and concrete)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Half/ quarter as capacity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Bar model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Fractions on a numberline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Fraction wall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Cuisenaire</a:t>
                      </a:r>
                      <a:r>
                        <a:rPr lang="en-GB" sz="1200" baseline="0" dirty="0"/>
                        <a:t> rods</a:t>
                      </a:r>
                      <a:endParaRPr lang="en-GB" sz="12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" t="15738" r="50000" b="69034"/>
          <a:stretch/>
        </p:blipFill>
        <p:spPr bwMode="auto">
          <a:xfrm>
            <a:off x="7020272" y="2727951"/>
            <a:ext cx="1513490" cy="725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86" b="59350"/>
          <a:stretch/>
        </p:blipFill>
        <p:spPr bwMode="auto">
          <a:xfrm>
            <a:off x="6964030" y="3789040"/>
            <a:ext cx="2000458" cy="339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E413A4BE-1594-4712-8D0B-1EE0BBA68C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9632" y="5517232"/>
            <a:ext cx="720080" cy="62887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2E3B34B-67EC-407E-913D-B70855A54B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5326387"/>
              </p:ext>
            </p:extLst>
          </p:nvPr>
        </p:nvGraphicFramePr>
        <p:xfrm>
          <a:off x="107504" y="1985505"/>
          <a:ext cx="936104" cy="4754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42800401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Counting in fractional steps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511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Recognising Fractions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6908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Comparing Fractions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9322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Comparing Decimals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7201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8080"/>
                          </a:highlight>
                        </a:rPr>
                        <a:t>Rounding including decimals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037226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Equivalence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380797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808000"/>
                          </a:highlight>
                        </a:rPr>
                        <a:t>+ and - fractions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712234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00FF"/>
                          </a:highlight>
                        </a:rPr>
                        <a:t>x and ÷ fractions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43215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highlight>
                            <a:srgbClr val="008000"/>
                          </a:highlight>
                        </a:rPr>
                        <a:t>x and ÷ decimals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35953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Problem Solving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5344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70482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7397772"/>
              </p:ext>
            </p:extLst>
          </p:nvPr>
        </p:nvGraphicFramePr>
        <p:xfrm>
          <a:off x="179512" y="44624"/>
          <a:ext cx="8856983" cy="67054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1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45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56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142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8248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Number: Fractions:</a:t>
                      </a:r>
                      <a:r>
                        <a:rPr lang="en-GB" b="1" baseline="0" dirty="0"/>
                        <a:t> Yr3</a:t>
                      </a:r>
                      <a:endParaRPr lang="en-GB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572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1273552"/>
                  </a:ext>
                </a:extLst>
              </a:tr>
              <a:tr h="5821532">
                <a:tc>
                  <a:txBody>
                    <a:bodyPr/>
                    <a:lstStyle/>
                    <a:p>
                      <a:r>
                        <a:rPr lang="en-GB" sz="1200" dirty="0"/>
                        <a:t>Year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count up and down in tenths; recognise that tenths arise from dividing an object into 10 equal parts and in dividing one-digit numbers or quantities by 10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recognise, find and write fractions of a discrete set of objects: unit fractions and non-unit fractions with small denominators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recognise and use fractions as numbers: unit fractions and non-unit fractions with small denominators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recognise and show, using diagrams, equivalent fractions with small denominators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808000"/>
                          </a:highlight>
                        </a:rPr>
                        <a:t>add and subtract fractions with the same denominator within one whole [for example,   +   =  ]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compare and order unit fractions, and fractions with the same denominators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problems that involve all of the above.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Equal</a:t>
                      </a:r>
                    </a:p>
                    <a:p>
                      <a:r>
                        <a:rPr lang="en-GB" sz="1200" dirty="0"/>
                        <a:t>Parts</a:t>
                      </a:r>
                    </a:p>
                    <a:p>
                      <a:r>
                        <a:rPr lang="en-GB" sz="1200" dirty="0"/>
                        <a:t>Whole</a:t>
                      </a:r>
                    </a:p>
                    <a:p>
                      <a:r>
                        <a:rPr lang="en-GB" sz="1200" dirty="0"/>
                        <a:t>Unit fraction</a:t>
                      </a:r>
                    </a:p>
                    <a:p>
                      <a:r>
                        <a:rPr lang="en-GB" sz="1200" dirty="0"/>
                        <a:t>Equation</a:t>
                      </a:r>
                    </a:p>
                    <a:p>
                      <a:r>
                        <a:rPr lang="en-GB" sz="1200" dirty="0"/>
                        <a:t>Integer</a:t>
                      </a:r>
                    </a:p>
                    <a:p>
                      <a:r>
                        <a:rPr lang="en-GB" sz="1200" dirty="0"/>
                        <a:t>Non-unit fraction</a:t>
                      </a:r>
                    </a:p>
                    <a:p>
                      <a:r>
                        <a:rPr lang="en-GB" sz="1200" dirty="0"/>
                        <a:t>Numerator</a:t>
                      </a:r>
                    </a:p>
                    <a:p>
                      <a:r>
                        <a:rPr lang="en-GB" sz="1200" dirty="0"/>
                        <a:t>Denominator</a:t>
                      </a:r>
                    </a:p>
                    <a:p>
                      <a:r>
                        <a:rPr lang="en-GB" sz="1200" dirty="0"/>
                        <a:t>Represent</a:t>
                      </a:r>
                    </a:p>
                    <a:p>
                      <a:r>
                        <a:rPr lang="en-GB" sz="1200" dirty="0"/>
                        <a:t>Share</a:t>
                      </a:r>
                    </a:p>
                    <a:p>
                      <a:r>
                        <a:rPr lang="en-GB" sz="1200" dirty="0"/>
                        <a:t>Group</a:t>
                      </a:r>
                    </a:p>
                    <a:p>
                      <a:r>
                        <a:rPr lang="en-GB" sz="1200" dirty="0"/>
                        <a:t>Mixed number</a:t>
                      </a:r>
                    </a:p>
                    <a:p>
                      <a:r>
                        <a:rPr lang="en-GB" sz="1200" dirty="0"/>
                        <a:t>Whole number</a:t>
                      </a:r>
                    </a:p>
                    <a:p>
                      <a:r>
                        <a:rPr lang="en-GB" sz="1200" dirty="0"/>
                        <a:t>Divide</a:t>
                      </a:r>
                    </a:p>
                    <a:p>
                      <a:r>
                        <a:rPr lang="en-GB" sz="1200" dirty="0"/>
                        <a:t>Set</a:t>
                      </a:r>
                      <a:r>
                        <a:rPr lang="en-GB" sz="1200" baseline="0" dirty="0"/>
                        <a:t> of objects</a:t>
                      </a:r>
                    </a:p>
                    <a:p>
                      <a:r>
                        <a:rPr lang="en-GB" sz="1200" baseline="0" dirty="0"/>
                        <a:t>Multiply</a:t>
                      </a:r>
                    </a:p>
                    <a:p>
                      <a:r>
                        <a:rPr lang="en-GB" sz="1200" baseline="0" dirty="0"/>
                        <a:t>Tenth</a:t>
                      </a:r>
                    </a:p>
                    <a:p>
                      <a:r>
                        <a:rPr lang="en-GB" sz="1200" baseline="0" dirty="0"/>
                        <a:t>Interval </a:t>
                      </a:r>
                    </a:p>
                    <a:p>
                      <a:r>
                        <a:rPr lang="en-GB" sz="1200" baseline="0" dirty="0"/>
                        <a:t>Equivalent </a:t>
                      </a:r>
                    </a:p>
                    <a:p>
                      <a:r>
                        <a:rPr lang="en-GB" sz="1200" baseline="0" dirty="0"/>
                        <a:t>Compare</a:t>
                      </a:r>
                    </a:p>
                    <a:p>
                      <a:r>
                        <a:rPr lang="en-GB" sz="1200" baseline="0" dirty="0"/>
                        <a:t>Add</a:t>
                      </a:r>
                    </a:p>
                    <a:p>
                      <a:r>
                        <a:rPr lang="en-GB" sz="1200" baseline="0" dirty="0"/>
                        <a:t>Subtract</a:t>
                      </a:r>
                    </a:p>
                    <a:p>
                      <a:r>
                        <a:rPr lang="en-GB" sz="1200" baseline="0" dirty="0"/>
                        <a:t>Greater than (&gt;)</a:t>
                      </a:r>
                    </a:p>
                    <a:p>
                      <a:r>
                        <a:rPr lang="en-GB" sz="1200" baseline="0" dirty="0"/>
                        <a:t>Less than (&lt;) </a:t>
                      </a:r>
                    </a:p>
                    <a:p>
                      <a:r>
                        <a:rPr lang="en-GB" sz="1200" baseline="0" dirty="0"/>
                        <a:t>Equal to</a:t>
                      </a:r>
                    </a:p>
                    <a:p>
                      <a:r>
                        <a:rPr lang="en-GB" sz="1200" baseline="0" dirty="0"/>
                        <a:t>Multiply</a:t>
                      </a:r>
                    </a:p>
                    <a:p>
                      <a:r>
                        <a:rPr lang="en-GB" sz="1200" baseline="0" dirty="0"/>
                        <a:t>Divide</a:t>
                      </a:r>
                    </a:p>
                    <a:p>
                      <a:r>
                        <a:rPr lang="en-GB" sz="1200" baseline="0" dirty="0"/>
                        <a:t>Difference</a:t>
                      </a:r>
                    </a:p>
                    <a:p>
                      <a:r>
                        <a:rPr lang="en-GB" sz="1200" baseline="0" dirty="0"/>
                        <a:t>Inequality statement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Numberline</a:t>
                      </a:r>
                      <a:r>
                        <a:rPr lang="en-GB" sz="1200" baseline="0" dirty="0"/>
                        <a:t> (both blank and labelled)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Bar model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Shape diagram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Fractions of set of objects (concrete and pictorial)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Cuisenaire rods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Fraction wall/ fraction wall tiles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" t="15738" r="50000" b="69034"/>
          <a:stretch/>
        </p:blipFill>
        <p:spPr bwMode="auto">
          <a:xfrm>
            <a:off x="7020272" y="3252902"/>
            <a:ext cx="1513490" cy="725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86" b="59350"/>
          <a:stretch/>
        </p:blipFill>
        <p:spPr bwMode="auto">
          <a:xfrm>
            <a:off x="6964030" y="4313991"/>
            <a:ext cx="2000458" cy="339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4" t="12733" r="59214" b="14101"/>
          <a:stretch/>
        </p:blipFill>
        <p:spPr bwMode="auto">
          <a:xfrm>
            <a:off x="6964030" y="4797152"/>
            <a:ext cx="1129261" cy="1545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093291" y="5013176"/>
            <a:ext cx="8711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And opposite with ÷</a:t>
            </a:r>
          </a:p>
        </p:txBody>
      </p:sp>
      <p:pic>
        <p:nvPicPr>
          <p:cNvPr id="7" name="Picture 2" descr="Back Arrow Blue Circle Royalty-Free Stock Image - Storyblocks">
            <a:hlinkClick r:id="rId5" action="ppaction://hlinksldjump"/>
            <a:extLst>
              <a:ext uri="{FF2B5EF4-FFF2-40B4-BE49-F238E27FC236}">
                <a16:creationId xmlns:a16="http://schemas.microsoft.com/office/drawing/2014/main" id="{583CA5B3-EC5B-41B6-8EDD-F5E8FF15A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500" y="5992949"/>
            <a:ext cx="720081" cy="62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6B72259-5D59-4870-95D4-78048E8A7D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41408"/>
              </p:ext>
            </p:extLst>
          </p:nvPr>
        </p:nvGraphicFramePr>
        <p:xfrm>
          <a:off x="180835" y="1238069"/>
          <a:ext cx="936104" cy="4754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42800401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Counting in fractional steps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511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Recognising Fractions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6908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Comparing Fractions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9322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Comparing Decimals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7201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8080"/>
                          </a:highlight>
                        </a:rPr>
                        <a:t>Rounding including decimals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037226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Equivalence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380797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808000"/>
                          </a:highlight>
                        </a:rPr>
                        <a:t>+ and - fractions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712234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00FF"/>
                          </a:highlight>
                        </a:rPr>
                        <a:t>x and ÷ fractions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43215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highlight>
                            <a:srgbClr val="008000"/>
                          </a:highlight>
                        </a:rPr>
                        <a:t>x and ÷ decimals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3595343"/>
                  </a:ext>
                </a:extLst>
              </a:tr>
              <a:tr h="4565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Problem Solving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5344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4524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8488787"/>
              </p:ext>
            </p:extLst>
          </p:nvPr>
        </p:nvGraphicFramePr>
        <p:xfrm>
          <a:off x="179512" y="-27384"/>
          <a:ext cx="8856983" cy="6842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1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45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56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142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418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Number: Fractions (including decimals): </a:t>
                      </a:r>
                      <a:r>
                        <a:rPr lang="en-GB" b="1" baseline="0" dirty="0"/>
                        <a:t> Yr4</a:t>
                      </a:r>
                      <a:endParaRPr lang="en-GB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328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366578"/>
                  </a:ext>
                </a:extLst>
              </a:tr>
              <a:tr h="1055092">
                <a:tc>
                  <a:txBody>
                    <a:bodyPr/>
                    <a:lstStyle/>
                    <a:p>
                      <a:r>
                        <a:rPr lang="en-GB" sz="1200" dirty="0"/>
                        <a:t>Year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recognise and show, using diagrams, families of common equivalent fractions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count up and down in hundredths; recognise that hundredths arise when dividing an object by one hundred and dividing tenths by ten.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problems involving increasingly harder fractions to calculate quantities, and fractions to divide quantities, including non-unit fractions where the answer is a whole number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808000"/>
                          </a:highlight>
                        </a:rPr>
                        <a:t>add and subtract fractions with the same denominator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highlight>
                            <a:srgbClr val="FF00FF"/>
                          </a:highlight>
                        </a:rPr>
                        <a:t>recognise and write decimal equivalents of any number of tenths or hundredths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recognise and write decimal equivalents to 1/4 , 1/2 , 3/4  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8000"/>
                          </a:highlight>
                        </a:rPr>
                        <a:t>find the effect of dividing a one- or two-digit number by 10 and 100, identifying the value of the digits in the answer as ones, tenths and hundredths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8080"/>
                          </a:highlight>
                        </a:rPr>
                        <a:t>round decimals with one decimal place to the nearest whole number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compare numbers with the same number of decimal places up to two decimal places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simple measure and money problems involving fractions and decimals to two decimal places.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Tenths</a:t>
                      </a:r>
                    </a:p>
                    <a:p>
                      <a:r>
                        <a:rPr lang="en-GB" sz="1100" dirty="0"/>
                        <a:t>Hundredths</a:t>
                      </a:r>
                    </a:p>
                    <a:p>
                      <a:r>
                        <a:rPr lang="en-GB" sz="1100" dirty="0"/>
                        <a:t>Equivalent</a:t>
                      </a:r>
                    </a:p>
                    <a:p>
                      <a:r>
                        <a:rPr lang="en-GB" sz="1100" dirty="0"/>
                        <a:t>Simplify</a:t>
                      </a:r>
                    </a:p>
                    <a:p>
                      <a:r>
                        <a:rPr lang="en-GB" sz="1100" dirty="0"/>
                        <a:t>Numerator</a:t>
                      </a:r>
                    </a:p>
                    <a:p>
                      <a:r>
                        <a:rPr lang="en-GB" sz="1100" dirty="0"/>
                        <a:t>Denominator</a:t>
                      </a:r>
                    </a:p>
                    <a:p>
                      <a:r>
                        <a:rPr lang="en-GB" sz="1100" dirty="0"/>
                        <a:t>Fraction</a:t>
                      </a:r>
                    </a:p>
                    <a:p>
                      <a:r>
                        <a:rPr lang="en-GB" sz="1100" dirty="0"/>
                        <a:t>Mixed number</a:t>
                      </a:r>
                    </a:p>
                    <a:p>
                      <a:r>
                        <a:rPr lang="en-GB" sz="1100" dirty="0"/>
                        <a:t>Improper</a:t>
                      </a:r>
                      <a:r>
                        <a:rPr lang="en-GB" sz="1100" baseline="0" dirty="0"/>
                        <a:t> fraction</a:t>
                      </a:r>
                    </a:p>
                    <a:p>
                      <a:r>
                        <a:rPr lang="en-GB" sz="1100" baseline="0" dirty="0"/>
                        <a:t>Simplest fraction</a:t>
                      </a:r>
                    </a:p>
                    <a:p>
                      <a:r>
                        <a:rPr lang="en-GB" sz="1100" baseline="0" dirty="0"/>
                        <a:t>Add</a:t>
                      </a:r>
                    </a:p>
                    <a:p>
                      <a:r>
                        <a:rPr lang="en-GB" sz="1100" baseline="0" dirty="0"/>
                        <a:t>Subtract</a:t>
                      </a:r>
                    </a:p>
                    <a:p>
                      <a:r>
                        <a:rPr lang="en-GB" sz="1100" baseline="0" dirty="0"/>
                        <a:t>Improper fractions</a:t>
                      </a:r>
                    </a:p>
                    <a:p>
                      <a:r>
                        <a:rPr lang="en-GB" sz="1100" baseline="0" dirty="0"/>
                        <a:t>Mixed number</a:t>
                      </a:r>
                    </a:p>
                    <a:p>
                      <a:r>
                        <a:rPr lang="en-GB" sz="1100" baseline="0" dirty="0"/>
                        <a:t>Fraction of an amount</a:t>
                      </a:r>
                    </a:p>
                    <a:p>
                      <a:r>
                        <a:rPr lang="en-GB" sz="1100" baseline="0" dirty="0"/>
                        <a:t>Tens</a:t>
                      </a:r>
                    </a:p>
                    <a:p>
                      <a:r>
                        <a:rPr lang="en-GB" sz="1100" baseline="0" dirty="0"/>
                        <a:t>Ones</a:t>
                      </a:r>
                    </a:p>
                    <a:p>
                      <a:r>
                        <a:rPr lang="en-GB" sz="1100" baseline="0" dirty="0"/>
                        <a:t>Decimal</a:t>
                      </a:r>
                    </a:p>
                    <a:p>
                      <a:r>
                        <a:rPr lang="en-GB" sz="1100" baseline="0" dirty="0"/>
                        <a:t>Point</a:t>
                      </a:r>
                    </a:p>
                    <a:p>
                      <a:r>
                        <a:rPr lang="en-GB" sz="1100" baseline="0" dirty="0"/>
                        <a:t>Tenths</a:t>
                      </a:r>
                    </a:p>
                    <a:p>
                      <a:r>
                        <a:rPr lang="en-GB" sz="1100" baseline="0" dirty="0"/>
                        <a:t>Hundredths</a:t>
                      </a:r>
                    </a:p>
                    <a:p>
                      <a:r>
                        <a:rPr lang="en-GB" sz="1100" baseline="0" dirty="0"/>
                        <a:t>Greater than</a:t>
                      </a:r>
                    </a:p>
                    <a:p>
                      <a:r>
                        <a:rPr lang="en-GB" sz="1100" baseline="0" dirty="0"/>
                        <a:t>Equivalent</a:t>
                      </a:r>
                    </a:p>
                    <a:p>
                      <a:r>
                        <a:rPr lang="en-GB" sz="1100" baseline="0" dirty="0"/>
                        <a:t>Less than</a:t>
                      </a:r>
                    </a:p>
                    <a:p>
                      <a:r>
                        <a:rPr lang="en-GB" sz="1100" baseline="0" dirty="0"/>
                        <a:t>Decimal</a:t>
                      </a:r>
                    </a:p>
                    <a:p>
                      <a:r>
                        <a:rPr lang="en-GB" sz="1100" baseline="0" dirty="0"/>
                        <a:t>0.1 and 0.01</a:t>
                      </a:r>
                    </a:p>
                    <a:p>
                      <a:r>
                        <a:rPr lang="en-GB" sz="1100" baseline="0" dirty="0"/>
                        <a:t>Centimetre</a:t>
                      </a:r>
                    </a:p>
                    <a:p>
                      <a:r>
                        <a:rPr lang="en-GB" sz="1100" baseline="0" dirty="0"/>
                        <a:t>Millimetre</a:t>
                      </a:r>
                    </a:p>
                    <a:p>
                      <a:r>
                        <a:rPr lang="en-GB" sz="1100" baseline="0" dirty="0"/>
                        <a:t>Rounding</a:t>
                      </a:r>
                    </a:p>
                    <a:p>
                      <a:r>
                        <a:rPr lang="en-GB" sz="1100" baseline="0" dirty="0"/>
                        <a:t>Equal to </a:t>
                      </a:r>
                    </a:p>
                    <a:p>
                      <a:r>
                        <a:rPr lang="en-GB" sz="1100" baseline="0" dirty="0"/>
                        <a:t>Order</a:t>
                      </a:r>
                    </a:p>
                    <a:p>
                      <a:r>
                        <a:rPr lang="en-GB" sz="1100" baseline="0" dirty="0"/>
                        <a:t>Compare</a:t>
                      </a:r>
                    </a:p>
                    <a:p>
                      <a:r>
                        <a:rPr lang="en-GB" sz="1100" baseline="0" dirty="0"/>
                        <a:t>Convert</a:t>
                      </a:r>
                    </a:p>
                    <a:p>
                      <a:r>
                        <a:rPr lang="en-GB" sz="1100" baseline="0" dirty="0"/>
                        <a:t>Ascending</a:t>
                      </a:r>
                    </a:p>
                    <a:p>
                      <a:r>
                        <a:rPr lang="en-GB" sz="1100" baseline="0" dirty="0"/>
                        <a:t>Descending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Hundredths grid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Fraction and decimal</a:t>
                      </a:r>
                      <a:r>
                        <a:rPr lang="en-GB" sz="1200" baseline="0" dirty="0"/>
                        <a:t> part </a:t>
                      </a:r>
                      <a:r>
                        <a:rPr lang="en-GB" sz="1200" baseline="0" dirty="0" err="1"/>
                        <a:t>part</a:t>
                      </a:r>
                      <a:r>
                        <a:rPr lang="en-GB" sz="1200" baseline="0" dirty="0"/>
                        <a:t> whole model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Fraction numberline (labelled and unlabelled)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Fraction wall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Mixed representations of fractions- parts of shape, sets of object, number representations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Bar model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Place value grid and counters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Dienes blocks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Number line 0-1 etc.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ruler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4" t="8897" r="9172" b="8897"/>
          <a:stretch/>
        </p:blipFill>
        <p:spPr bwMode="auto">
          <a:xfrm>
            <a:off x="6842478" y="5169798"/>
            <a:ext cx="1008112" cy="1021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697" y="5319095"/>
            <a:ext cx="1070927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86" b="59350"/>
          <a:stretch/>
        </p:blipFill>
        <p:spPr bwMode="auto">
          <a:xfrm>
            <a:off x="6876256" y="4809758"/>
            <a:ext cx="2000458" cy="339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3846485"/>
            <a:ext cx="1368152" cy="105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441" y="4002605"/>
            <a:ext cx="1132074" cy="543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1" b="54909"/>
          <a:stretch/>
        </p:blipFill>
        <p:spPr bwMode="auto">
          <a:xfrm>
            <a:off x="6850511" y="6236818"/>
            <a:ext cx="1445146" cy="373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Back Arrow Blue Circle Royalty-Free Stock Image - Storyblocks">
            <a:hlinkClick r:id="rId8" action="ppaction://hlinksldjump"/>
            <a:extLst>
              <a:ext uri="{FF2B5EF4-FFF2-40B4-BE49-F238E27FC236}">
                <a16:creationId xmlns:a16="http://schemas.microsoft.com/office/drawing/2014/main" id="{86159553-D912-44FE-B15C-932A99BDD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410" y="5853295"/>
            <a:ext cx="720081" cy="62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5A5272E-A350-4B6E-98D6-5E9768F702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4286619"/>
              </p:ext>
            </p:extLst>
          </p:nvPr>
        </p:nvGraphicFramePr>
        <p:xfrm>
          <a:off x="197525" y="1175143"/>
          <a:ext cx="936104" cy="4754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42800401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Counting in fractional steps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511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Recognising Fractions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6908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Comparing Fractions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9322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Comparing Decimals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7201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8080"/>
                          </a:highlight>
                        </a:rPr>
                        <a:t>Rounding including decimals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037226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Equivalence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380797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808000"/>
                          </a:highlight>
                        </a:rPr>
                        <a:t>+ and - fractions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712234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00FF"/>
                          </a:highlight>
                        </a:rPr>
                        <a:t>x and ÷ fractions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43215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highlight>
                            <a:srgbClr val="008000"/>
                          </a:highlight>
                        </a:rPr>
                        <a:t>x and ÷ decimals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35953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Problem Solving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5344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41355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3907018"/>
              </p:ext>
            </p:extLst>
          </p:nvPr>
        </p:nvGraphicFramePr>
        <p:xfrm>
          <a:off x="107504" y="83190"/>
          <a:ext cx="8939455" cy="3583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03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9445">
                <a:tc gridSpan="2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Number: Fractions (including decimal and %): Year 5/6 Additional Support group  (Revise these KPIs before moving on to year 5/6 content) </a:t>
                      </a:r>
                      <a:r>
                        <a:rPr lang="en-GB" b="0" i="1" dirty="0"/>
                        <a:t>see previous year groups for models/images and vocab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9202">
                <a:tc>
                  <a:txBody>
                    <a:bodyPr/>
                    <a:lstStyle/>
                    <a:p>
                      <a:r>
                        <a:rPr lang="en-GB" sz="1400" b="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9121426"/>
                  </a:ext>
                </a:extLst>
              </a:tr>
              <a:tr h="2110184">
                <a:tc>
                  <a:txBody>
                    <a:bodyPr/>
                    <a:lstStyle/>
                    <a:p>
                      <a:r>
                        <a:rPr lang="en-GB" sz="1200" dirty="0"/>
                        <a:t>Year 3 KPIs (Fractions)</a:t>
                      </a:r>
                    </a:p>
                    <a:p>
                      <a:endParaRPr lang="en-GB" sz="1200" dirty="0"/>
                    </a:p>
                    <a:p>
                      <a:r>
                        <a:rPr lang="en-GB" sz="1200" b="1" dirty="0"/>
                        <a:t>Year 4KPIs (Fraction and Decimals)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count up and down in tenths; recognise that tenths arise from dividing an object into 10 equal parts and in dividing one-digit numbers or quantities by 10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C0C0C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recognise, find and write fractions of a discrete set of objects: unit fractions and non-unit fractions with small denominators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C0C0C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recognise and show, using diagrams, equivalent fractions with small denominators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C0C0C0"/>
                        </a:highlight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C0C0C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recognise and show, using diagrams, families of common equivalent fractions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count up and down in hundredths; recognise that hundredths arise when dividing an object by one hundred and dividing tenths by ten.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808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round decimals with one decimal place to the nearest whole number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solve simple measure and money problems involving fractions and decimals to two decimal places.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9" name="Picture 8">
            <a:hlinkClick r:id="rId2" action="ppaction://hlinksldjump"/>
            <a:extLst>
              <a:ext uri="{FF2B5EF4-FFF2-40B4-BE49-F238E27FC236}">
                <a16:creationId xmlns:a16="http://schemas.microsoft.com/office/drawing/2014/main" id="{59A50841-421D-4E7B-A91F-E7D55354A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26" y="4969182"/>
            <a:ext cx="720080" cy="62887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29F88C9-6933-4229-B5FA-C5E435041F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5270269"/>
              </p:ext>
            </p:extLst>
          </p:nvPr>
        </p:nvGraphicFramePr>
        <p:xfrm>
          <a:off x="136031" y="5946770"/>
          <a:ext cx="8939455" cy="828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87891">
                  <a:extLst>
                    <a:ext uri="{9D8B030D-6E8A-4147-A177-3AD203B41FA5}">
                      <a16:colId xmlns:a16="http://schemas.microsoft.com/office/drawing/2014/main" val="3908995323"/>
                    </a:ext>
                  </a:extLst>
                </a:gridCol>
                <a:gridCol w="1787891">
                  <a:extLst>
                    <a:ext uri="{9D8B030D-6E8A-4147-A177-3AD203B41FA5}">
                      <a16:colId xmlns:a16="http://schemas.microsoft.com/office/drawing/2014/main" val="860194572"/>
                    </a:ext>
                  </a:extLst>
                </a:gridCol>
                <a:gridCol w="1787891">
                  <a:extLst>
                    <a:ext uri="{9D8B030D-6E8A-4147-A177-3AD203B41FA5}">
                      <a16:colId xmlns:a16="http://schemas.microsoft.com/office/drawing/2014/main" val="1055439301"/>
                    </a:ext>
                  </a:extLst>
                </a:gridCol>
                <a:gridCol w="1787891">
                  <a:extLst>
                    <a:ext uri="{9D8B030D-6E8A-4147-A177-3AD203B41FA5}">
                      <a16:colId xmlns:a16="http://schemas.microsoft.com/office/drawing/2014/main" val="3203865659"/>
                    </a:ext>
                  </a:extLst>
                </a:gridCol>
                <a:gridCol w="1787891">
                  <a:extLst>
                    <a:ext uri="{9D8B030D-6E8A-4147-A177-3AD203B41FA5}">
                      <a16:colId xmlns:a16="http://schemas.microsoft.com/office/drawing/2014/main" val="19677215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Counting in fractional steps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Comparing Fractions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8080"/>
                          </a:highlight>
                        </a:rPr>
                        <a:t>Rounding including decimals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808000"/>
                          </a:highlight>
                        </a:rPr>
                        <a:t>+ and - fractions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highlight>
                            <a:srgbClr val="008000"/>
                          </a:highlight>
                        </a:rPr>
                        <a:t>x and ÷ decimals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4926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Recognising Fractions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Comparing Decimals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Equivalence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00FF"/>
                          </a:highlight>
                        </a:rPr>
                        <a:t>x and ÷ fractions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Problem Solving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94279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91631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9718679"/>
              </p:ext>
            </p:extLst>
          </p:nvPr>
        </p:nvGraphicFramePr>
        <p:xfrm>
          <a:off x="107504" y="17687"/>
          <a:ext cx="8928992" cy="68688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Number: Fractions (including decimals and %):</a:t>
                      </a:r>
                      <a:r>
                        <a:rPr lang="en-GB" b="1" baseline="0" dirty="0"/>
                        <a:t> Yr5</a:t>
                      </a:r>
                      <a:endParaRPr lang="en-GB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6573882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compare and order fractions whose denominators are all multiples of the same number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identify, name and write equivalent fractions of a given fraction, represented visually, including tenths and hundredths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808000"/>
                          </a:highlight>
                        </a:rPr>
                        <a:t>recognise mixed numbers and improper fractions and convert from one form to the other and write mathematical statements &gt; 1 as a mixed number [for example,   +   =   = 1 ]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808000"/>
                          </a:highlight>
                        </a:rPr>
                        <a:t>add and subtract fractions with the same denominator and denominators that are multiples of the same number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00FF"/>
                          </a:highlight>
                        </a:rPr>
                        <a:t>multiply proper fractions and mixed numbers by whole numbers, supported by materials and diagrams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read and write decimal numbers as fractions [for example, 0.71 =  ]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recognise and use thousandths and relate them to tenths, hundredths and decimal equivalents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8080"/>
                          </a:highlight>
                        </a:rPr>
                        <a:t>round decimals with two decimal places to the nearest whole number and to one decimal place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read, write, order and compare numbers with up to three decimal places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problems involving number up to three decimal places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recognise the per cent symbol (%) and understand that per cent relates to ‘number of parts per hundred’, and write percentages as a fraction with denominator 100, and as a decimal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problems which require knowing percentage and decimal equivalents of  1/2, 1/4, 1/5, 2/5, 4/5 and those fractions with a denominator of a multiple of 10 or 25.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Equivalent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Numerator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Denominator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Whole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Fraction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Simplify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Expand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Division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Improper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Mixed number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Convert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Sequence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Order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Greater than (&gt;)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Less than (&lt;)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Equal to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Add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Subtract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Proper fraction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Simplify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Equivalent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Efficient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Common denominator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Decimal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Decimal place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Tenths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Hundreths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Thousandths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Decimal point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Place value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Digits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Per cent (%)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Percentages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Multiply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Divide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Column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Exchange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Digit </a:t>
                      </a:r>
                      <a:endParaRPr kumimoji="0" lang="en-GB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Bar model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Representing</a:t>
                      </a:r>
                      <a:r>
                        <a:rPr lang="en-GB" sz="1200" baseline="0" dirty="0"/>
                        <a:t> fractions in different ways (shapes, amounts, numberline, numerical)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Fraction wall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Cuisenaire rods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Fraction strips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Place value chart and counters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Equivalent number lines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Decimal number lines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Dienes blocks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Part </a:t>
                      </a:r>
                      <a:r>
                        <a:rPr lang="en-GB" sz="1200" baseline="0" dirty="0" err="1"/>
                        <a:t>part</a:t>
                      </a:r>
                      <a:r>
                        <a:rPr lang="en-GB" sz="1200" baseline="0" dirty="0"/>
                        <a:t> whole decimal model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714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86" b="59350"/>
          <a:stretch/>
        </p:blipFill>
        <p:spPr bwMode="auto">
          <a:xfrm>
            <a:off x="6908753" y="6194190"/>
            <a:ext cx="2000458" cy="339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676" y="5078418"/>
            <a:ext cx="1368152" cy="105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602" y="4605046"/>
            <a:ext cx="1132074" cy="543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118" y="4050112"/>
            <a:ext cx="1680093" cy="104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1" b="54909"/>
          <a:stretch/>
        </p:blipFill>
        <p:spPr bwMode="auto">
          <a:xfrm>
            <a:off x="7531350" y="4374382"/>
            <a:ext cx="1445146" cy="373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2" r="5783" b="81379"/>
          <a:stretch/>
        </p:blipFill>
        <p:spPr bwMode="auto">
          <a:xfrm>
            <a:off x="6804248" y="6533335"/>
            <a:ext cx="2131719" cy="324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417" y="5318062"/>
            <a:ext cx="759591" cy="764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Back Arrow Blue Circle Royalty-Free Stock Image - Storyblocks">
            <a:hlinkClick r:id="rId10" action="ppaction://hlinksldjump"/>
            <a:extLst>
              <a:ext uri="{FF2B5EF4-FFF2-40B4-BE49-F238E27FC236}">
                <a16:creationId xmlns:a16="http://schemas.microsoft.com/office/drawing/2014/main" id="{CF991CDA-BB56-4FD1-8136-B4A835E62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5" y="6155925"/>
            <a:ext cx="720082" cy="62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3F2929B7-6E3C-41D3-BDF1-993B598AC6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8832709"/>
              </p:ext>
            </p:extLst>
          </p:nvPr>
        </p:nvGraphicFramePr>
        <p:xfrm>
          <a:off x="107504" y="1299304"/>
          <a:ext cx="936104" cy="4754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42800401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Counting in fractional steps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511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Recognising Fractions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6908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Comparing Fractions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9322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Comparing Decimals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7201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8080"/>
                          </a:highlight>
                        </a:rPr>
                        <a:t>Rounding including decimals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037226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Equivalence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380797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808000"/>
                          </a:highlight>
                        </a:rPr>
                        <a:t>+ and - fractions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712234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00FF"/>
                          </a:highlight>
                        </a:rPr>
                        <a:t>x and ÷ fractions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43215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highlight>
                            <a:srgbClr val="008000"/>
                          </a:highlight>
                        </a:rPr>
                        <a:t>x and ÷ decimals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35953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Problem Solving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5344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9943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FE52252-AAB4-4310-A5A0-0A277B10C0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0407755"/>
              </p:ext>
            </p:extLst>
          </p:nvPr>
        </p:nvGraphicFramePr>
        <p:xfrm>
          <a:off x="107504" y="188640"/>
          <a:ext cx="8856986" cy="6095929"/>
        </p:xfrm>
        <a:graphic>
          <a:graphicData uri="http://schemas.openxmlformats.org/drawingml/2006/table">
            <a:tbl>
              <a:tblPr firstRow="1" bandRow="1"/>
              <a:tblGrid>
                <a:gridCol w="10598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95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95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95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95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95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9952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20080">
                <a:tc gridSpan="7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b="1" dirty="0"/>
                        <a:t>Year 3/4 Additional Support Set</a:t>
                      </a:r>
                    </a:p>
                    <a:p>
                      <a:pPr algn="ctr"/>
                      <a:r>
                        <a:rPr lang="en-GB" b="1" dirty="0"/>
                        <a:t>Learning Overview </a:t>
                      </a:r>
                      <a:r>
                        <a:rPr lang="en-GB" b="1" dirty="0">
                          <a:solidFill>
                            <a:srgbClr val="92D050"/>
                          </a:solidFill>
                        </a:rPr>
                        <a:t>(Follow Green unit) 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9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400" dirty="0"/>
                        <a:t>TERM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400" dirty="0"/>
                        <a:t>Week 1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400" dirty="0"/>
                        <a:t>Week 2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400" dirty="0"/>
                        <a:t>Week 3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400" dirty="0"/>
                        <a:t>Week 4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400" dirty="0"/>
                        <a:t>Week 5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400" dirty="0"/>
                        <a:t>Week 6 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47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400" dirty="0"/>
                        <a:t>Autumn 1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400" dirty="0">
                          <a:hlinkClick r:id="rId2" action="ppaction://hlinksldjump"/>
                        </a:rPr>
                        <a:t>Number:</a:t>
                      </a:r>
                      <a:r>
                        <a:rPr lang="en-GB" sz="1400" baseline="0" dirty="0">
                          <a:hlinkClick r:id="rId2" action="ppaction://hlinksldjump"/>
                        </a:rPr>
                        <a:t> Place Value </a:t>
                      </a:r>
                      <a:endParaRPr lang="en-GB" sz="14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400" dirty="0">
                          <a:hlinkClick r:id="rId3" action="ppaction://hlinksldjump"/>
                        </a:rPr>
                        <a:t>Number: Addition and Subtraction </a:t>
                      </a:r>
                      <a:endParaRPr lang="en-GB" sz="14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47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400" dirty="0"/>
                        <a:t>Autumn 2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400" dirty="0">
                          <a:hlinkClick r:id="rId3" action="ppaction://hlinksldjump"/>
                        </a:rPr>
                        <a:t>Number: Addition and Subtraction </a:t>
                      </a:r>
                      <a:endParaRPr lang="en-GB" sz="14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400" dirty="0">
                          <a:hlinkClick r:id="rId4" action="ppaction://hlinksldjump"/>
                        </a:rPr>
                        <a:t>Number: Multiplication and Division </a:t>
                      </a:r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47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400" dirty="0"/>
                        <a:t>Spring 1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400" dirty="0">
                          <a:hlinkClick r:id="rId4" action="ppaction://hlinksldjump"/>
                        </a:rPr>
                        <a:t>Number: Multiplication and Division </a:t>
                      </a:r>
                      <a:endParaRPr lang="en-GB" sz="14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400" dirty="0">
                          <a:hlinkClick r:id="rId5" action="ppaction://hlinksldjump"/>
                        </a:rPr>
                        <a:t>Measurement: Length and Perimeter </a:t>
                      </a:r>
                      <a:endParaRPr lang="en-GB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400" dirty="0">
                          <a:hlinkClick r:id="rId6" action="ppaction://hlinksldjump"/>
                        </a:rPr>
                        <a:t>Number: Fractions</a:t>
                      </a:r>
                      <a:endParaRPr lang="en-GB" sz="14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GB" sz="1400" dirty="0"/>
                        <a:t>Number: Fractions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47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400" dirty="0"/>
                        <a:t>Spring</a:t>
                      </a:r>
                      <a:r>
                        <a:rPr lang="en-GB" sz="1400" baseline="0" dirty="0"/>
                        <a:t> 2</a:t>
                      </a:r>
                      <a:endParaRPr lang="en-GB" sz="14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400" dirty="0">
                          <a:hlinkClick r:id="rId6" action="ppaction://hlinksldjump"/>
                        </a:rPr>
                        <a:t>Number: Fractions </a:t>
                      </a:r>
                      <a:endParaRPr lang="en-GB" sz="14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400" dirty="0">
                          <a:hlinkClick r:id="rId5" action="ppaction://hlinksldjump"/>
                        </a:rPr>
                        <a:t>Measurement: Mass and Capacity includes other measure areas in KPI </a:t>
                      </a:r>
                    </a:p>
                    <a:p>
                      <a:pPr algn="ctr"/>
                      <a:endParaRPr lang="en-GB" sz="1400" dirty="0">
                        <a:hlinkClick r:id="rId5" action="ppaction://hlinksldjump"/>
                      </a:endParaRPr>
                    </a:p>
                    <a:p>
                      <a:pPr algn="ctr"/>
                      <a:r>
                        <a:rPr lang="en-GB" sz="1400" dirty="0">
                          <a:hlinkClick r:id="rId5" action="ppaction://hlinksldjump"/>
                        </a:rPr>
                        <a:t> </a:t>
                      </a:r>
                      <a:r>
                        <a:rPr lang="en-GB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Orange unit</a:t>
                      </a:r>
                    </a:p>
                    <a:p>
                      <a:pPr algn="ctr"/>
                      <a:endParaRPr lang="en-GB" sz="14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400" dirty="0">
                          <a:hlinkClick r:id="rId7" action="ppaction://hlinksldjump"/>
                        </a:rPr>
                        <a:t>Measurement: Money (additional unit) </a:t>
                      </a:r>
                      <a:endParaRPr lang="en-GB" sz="14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547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400" dirty="0"/>
                        <a:t>Summer 1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400" dirty="0">
                          <a:hlinkClick r:id="rId8" action="ppaction://hlinksldjump"/>
                        </a:rPr>
                        <a:t>Number: Decimals- only included in year 4 </a:t>
                      </a:r>
                      <a:r>
                        <a:rPr lang="en-GB" sz="1400" dirty="0"/>
                        <a:t>(No KPIs) </a:t>
                      </a:r>
                    </a:p>
                    <a:p>
                      <a:pPr algn="ctr"/>
                      <a:endParaRPr lang="en-GB" sz="14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lumMod val="20000"/>
                        <a:lumOff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hlinkClick r:id="rId9" action="ppaction://hlinksldjump"/>
                        </a:rPr>
                        <a:t>Measurement: Time </a:t>
                      </a:r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Measurement: Time 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400" dirty="0">
                          <a:hlinkClick r:id="rId10" action="ppaction://hlinksldjump"/>
                        </a:rPr>
                        <a:t>Statistics </a:t>
                      </a:r>
                      <a:endParaRPr lang="en-GB" sz="14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547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400" dirty="0"/>
                        <a:t>Summer 2 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400" dirty="0">
                          <a:hlinkClick r:id="rId10" action="ppaction://hlinksldjump"/>
                        </a:rPr>
                        <a:t>Statistics </a:t>
                      </a:r>
                      <a:endParaRPr lang="en-GB" sz="14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hlinkClick r:id="rId11" action="ppaction://hlinksldjump"/>
                        </a:rPr>
                        <a:t>Geometry: Position and Direction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hlinkClick r:id="rId11" action="ppaction://hlinksldjump"/>
                        </a:rPr>
                        <a:t>Geometry Shape </a:t>
                      </a:r>
                      <a:endParaRPr lang="en-GB" sz="14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>
                    <a:solidFill>
                      <a:srgbClr val="FF7C8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hlinkClick r:id="rId12" action="ppaction://hlinksldjump"/>
                        </a:rPr>
                        <a:t>Geometry: Shape </a:t>
                      </a:r>
                      <a:r>
                        <a:rPr lang="en-GB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hlinkClick r:id="rId12" action="ppaction://hlinksldjump"/>
                        </a:rPr>
                        <a:t>(Orange unit) </a:t>
                      </a:r>
                      <a:endParaRPr lang="en-GB" sz="14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400" dirty="0"/>
                        <a:t>Consolidation/ Transition 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70FD5B2-D3A5-4E2C-AEC2-CE918E9C41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3188078"/>
              </p:ext>
            </p:extLst>
          </p:nvPr>
        </p:nvGraphicFramePr>
        <p:xfrm>
          <a:off x="123328" y="6298520"/>
          <a:ext cx="8424936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61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61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61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661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Calculation Guidance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hlinkClick r:id="rId13" action="ppaction://hlinksldjump"/>
                        </a:rPr>
                        <a:t>Addition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hlinkClick r:id="rId14" action="ppaction://hlinksldjump"/>
                        </a:rPr>
                        <a:t>Subtraction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hlinkClick r:id="rId15" action="ppaction://hlinksldjump"/>
                        </a:rPr>
                        <a:t>Multiplication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hlinkClick r:id="rId16" action="ppaction://hlinksldjump"/>
                        </a:rPr>
                        <a:t>Division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45479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2991955"/>
              </p:ext>
            </p:extLst>
          </p:nvPr>
        </p:nvGraphicFramePr>
        <p:xfrm>
          <a:off x="107504" y="44624"/>
          <a:ext cx="8928992" cy="66783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Number:</a:t>
                      </a:r>
                      <a:r>
                        <a:rPr lang="en-GB" b="1" baseline="0" dirty="0"/>
                        <a:t> </a:t>
                      </a:r>
                      <a:r>
                        <a:rPr lang="en-GB" b="1" dirty="0"/>
                        <a:t>Fractions (including decimals and %):</a:t>
                      </a:r>
                      <a:r>
                        <a:rPr lang="en-GB" b="1" baseline="0" dirty="0"/>
                        <a:t> Yr6</a:t>
                      </a:r>
                      <a:endParaRPr lang="en-GB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8184261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use common factors to simplify fractions; use common multiples to express fractions in the same denomination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compare and order fractions, including fractions &gt; 1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808000"/>
                          </a:highlight>
                        </a:rPr>
                        <a:t>add and subtract fractions with different denominators and mixed numbers, using the concept of equivalent fractions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00FF"/>
                          </a:highlight>
                        </a:rPr>
                        <a:t>multiply simple pairs of proper fractions, writing the answer in its simplest form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00FF"/>
                          </a:highlight>
                        </a:rPr>
                        <a:t>divide proper fractions by whole numbers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8000"/>
                          </a:highlight>
                        </a:rPr>
                        <a:t>associate a fraction with division and calculate decimal fraction equivalents [for example, 0.375] for a simple fraction [for example 3/8 ]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identify the value of each digit in numbers given to three decimal places and multiply and divide numbers by 10, 100 and 1000 giving answers up to three decimal places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8000"/>
                          </a:highlight>
                        </a:rPr>
                        <a:t>multiply one-digit numbers with up to two decimal places by whole numbers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8000"/>
                          </a:highlight>
                        </a:rPr>
                        <a:t>use written division methods in cases where the answer has up to two decimal places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8080"/>
                          </a:highlight>
                        </a:rPr>
                        <a:t>solve problems which require answers to be rounded to specified degrees of accuracy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recall and use equivalences between simple fractions, decimals and percentages, including in different contexts</a:t>
                      </a:r>
                      <a:r>
                        <a:rPr lang="en-GB" sz="1200" dirty="0"/>
                        <a:t>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Numerator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Denominator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Common denominator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Common factor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Equivalent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Simplify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Simplest form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Factor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Highest common factor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Lowest common multiple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Compare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Order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Ascending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Descending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Proper fraction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Improper fraction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Mixed number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Convert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Lowest common denominator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Equivalent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Multiply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Divide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Decimal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Decimal place (</a:t>
                      </a:r>
                      <a:r>
                        <a:rPr kumimoji="0" lang="en-GB" sz="105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dp</a:t>
                      </a: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Recurring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Placeholder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Place value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Tenths, hundredths, thousandths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Products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Per cent (%)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percentage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Part/ share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Fraction strips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Bar models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Numberlines (blank</a:t>
                      </a:r>
                      <a:r>
                        <a:rPr lang="en-GB" sz="1200" baseline="0" dirty="0"/>
                        <a:t> and labelled) </a:t>
                      </a: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Multiply fractions grid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Place value</a:t>
                      </a:r>
                      <a:r>
                        <a:rPr lang="en-GB" sz="1200" baseline="0" dirty="0"/>
                        <a:t> grids and counters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Dienes blocks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Cuisenaire rods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Tens/ </a:t>
                      </a:r>
                      <a:r>
                        <a:rPr lang="en-GB" sz="1200" baseline="0" dirty="0" err="1"/>
                        <a:t>hundreths</a:t>
                      </a:r>
                      <a:r>
                        <a:rPr lang="en-GB" sz="1200" baseline="0" dirty="0"/>
                        <a:t>/ thousands grids to recognise equivalences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310" y="5334277"/>
            <a:ext cx="1224136" cy="875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86" b="59350"/>
          <a:stretch/>
        </p:blipFill>
        <p:spPr bwMode="auto">
          <a:xfrm>
            <a:off x="6904193" y="6186199"/>
            <a:ext cx="2000458" cy="339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628" y="4326165"/>
            <a:ext cx="1228915" cy="94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3926738"/>
            <a:ext cx="1132074" cy="543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740204"/>
            <a:ext cx="2148691" cy="133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1" b="54909"/>
          <a:stretch/>
        </p:blipFill>
        <p:spPr bwMode="auto">
          <a:xfrm>
            <a:off x="7459505" y="3304953"/>
            <a:ext cx="1445146" cy="373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4612279"/>
            <a:ext cx="759591" cy="764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Back Arrow Blue Circle Royalty-Free Stock Image - Storyblocks">
            <a:hlinkClick r:id="rId10" action="ppaction://hlinksldjump"/>
            <a:extLst>
              <a:ext uri="{FF2B5EF4-FFF2-40B4-BE49-F238E27FC236}">
                <a16:creationId xmlns:a16="http://schemas.microsoft.com/office/drawing/2014/main" id="{04751D42-3FD2-4D12-B126-E26EB5C15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818646"/>
            <a:ext cx="720082" cy="62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56B6701-2883-4F84-9076-CCC92B1755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6983743"/>
              </p:ext>
            </p:extLst>
          </p:nvPr>
        </p:nvGraphicFramePr>
        <p:xfrm>
          <a:off x="107504" y="1283894"/>
          <a:ext cx="936104" cy="4754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42800401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Counting in fractional steps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511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Recognising Fractions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6908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Comparing Fractions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9322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Comparing Decimals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7201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8080"/>
                          </a:highlight>
                        </a:rPr>
                        <a:t>Rounding including decimals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037226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Equivalence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380797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808000"/>
                          </a:highlight>
                        </a:rPr>
                        <a:t>+ and - fractions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712234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00FF"/>
                          </a:highlight>
                        </a:rPr>
                        <a:t>x and ÷ fractions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43215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highlight>
                            <a:srgbClr val="008000"/>
                          </a:highlight>
                        </a:rPr>
                        <a:t>x and ÷ decimals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35953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Problem Solving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5344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69761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4944712"/>
              </p:ext>
            </p:extLst>
          </p:nvPr>
        </p:nvGraphicFramePr>
        <p:xfrm>
          <a:off x="107504" y="44624"/>
          <a:ext cx="8928992" cy="40465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Number:</a:t>
                      </a:r>
                      <a:r>
                        <a:rPr lang="en-GB" b="1" baseline="0" dirty="0"/>
                        <a:t> </a:t>
                      </a:r>
                      <a:r>
                        <a:rPr lang="en-GB" b="1" dirty="0"/>
                        <a:t>Ratio and Proportio</a:t>
                      </a:r>
                      <a:r>
                        <a:rPr lang="en-GB" b="1" baseline="0" dirty="0"/>
                        <a:t>n</a:t>
                      </a:r>
                      <a:r>
                        <a:rPr lang="en-GB" b="1" dirty="0"/>
                        <a:t>: </a:t>
                      </a:r>
                      <a:r>
                        <a:rPr lang="en-GB" b="1" baseline="0" dirty="0"/>
                        <a:t>Yr6</a:t>
                      </a:r>
                      <a:endParaRPr lang="en-GB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2075356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solve problems involving the relative sizes of two quantities where missing values can be found by using integer multiplication and division facts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solve problems involving the calculation of percentages [for example, of measures, and such as 15% of 360] and the use of percentages for comparison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solve problems involving similar shapes where the scale factor is known or can be found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solve problems involving unequal sharing and grouping using knowledge of fractions and multiples.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Ratio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Proportion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Part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Whole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Scale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Scale factor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Similar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notation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Box method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Bar models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Grouping with visual</a:t>
                      </a:r>
                      <a:r>
                        <a:rPr lang="en-GB" sz="1200" baseline="0" dirty="0"/>
                        <a:t> and concrete objects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629818"/>
            <a:ext cx="1944216" cy="45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998727"/>
            <a:ext cx="1658937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589" y="2811284"/>
            <a:ext cx="1220375" cy="551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Back Arrow Blue Circle Royalty-Free Stock Image - Storyblocks">
            <a:hlinkClick r:id="rId6" action="ppaction://hlinksldjump"/>
            <a:extLst>
              <a:ext uri="{FF2B5EF4-FFF2-40B4-BE49-F238E27FC236}">
                <a16:creationId xmlns:a16="http://schemas.microsoft.com/office/drawing/2014/main" id="{45701174-5D8F-4B3E-86E9-3F6C44167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11" y="5661248"/>
            <a:ext cx="720082" cy="62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03F3A38-D439-466E-81DF-8D1744D05E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7837569"/>
              </p:ext>
            </p:extLst>
          </p:nvPr>
        </p:nvGraphicFramePr>
        <p:xfrm>
          <a:off x="107504" y="1349033"/>
          <a:ext cx="936104" cy="731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13743286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Ration and Proportion -</a:t>
                      </a:r>
                      <a:r>
                        <a:rPr lang="en-GB" sz="1200" i="1" dirty="0">
                          <a:highlight>
                            <a:srgbClr val="FFFF00"/>
                          </a:highlight>
                        </a:rPr>
                        <a:t>Year 6 only</a:t>
                      </a:r>
                      <a:r>
                        <a:rPr lang="en-GB" i="1" dirty="0">
                          <a:highlight>
                            <a:srgbClr val="FFFF00"/>
                          </a:highlight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49835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38567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0455769"/>
              </p:ext>
            </p:extLst>
          </p:nvPr>
        </p:nvGraphicFramePr>
        <p:xfrm>
          <a:off x="107504" y="44624"/>
          <a:ext cx="8928992" cy="47352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Number:</a:t>
                      </a:r>
                      <a:r>
                        <a:rPr lang="en-GB" b="1" baseline="0" dirty="0"/>
                        <a:t> </a:t>
                      </a:r>
                      <a:r>
                        <a:rPr lang="en-GB" b="1" dirty="0"/>
                        <a:t>Algebra: </a:t>
                      </a:r>
                      <a:r>
                        <a:rPr lang="en-GB" b="1" baseline="0" dirty="0"/>
                        <a:t>Yr6</a:t>
                      </a:r>
                      <a:endParaRPr lang="en-GB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2075356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express missing number problems algebraically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find pairs of numbers that satisfy number sentences involving two unknowns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enumerate all possibilities of combinations of two variables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use simple formulae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recognise when it is possible to use formulae for area and volume of shapes (copied from Measurement)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generate and describe linear number sequences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Sequence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Rule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Term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Algebra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Expression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Calculation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Formula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Substitute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Generalise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Operation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Calculate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Equation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Inverse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Function machines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Bar models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Cubes and scale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" name="Picture 2" descr="Back Arrow Blue Circle Royalty-Free Stock Image - Storyblocks">
            <a:hlinkClick r:id="rId3" action="ppaction://hlinksldjump"/>
            <a:extLst>
              <a:ext uri="{FF2B5EF4-FFF2-40B4-BE49-F238E27FC236}">
                <a16:creationId xmlns:a16="http://schemas.microsoft.com/office/drawing/2014/main" id="{45701174-5D8F-4B3E-86E9-3F6C44167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11" y="5661248"/>
            <a:ext cx="720082" cy="62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B73068C-BDAE-408C-BA36-457247A4F0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5522069"/>
              </p:ext>
            </p:extLst>
          </p:nvPr>
        </p:nvGraphicFramePr>
        <p:xfrm>
          <a:off x="155848" y="1340768"/>
          <a:ext cx="88776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7760">
                  <a:extLst>
                    <a:ext uri="{9D8B030D-6E8A-4147-A177-3AD203B41FA5}">
                      <a16:colId xmlns:a16="http://schemas.microsoft.com/office/drawing/2014/main" val="26898233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Equations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24468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Formulae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97916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Sequences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0265697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2E894DB6-D571-4A27-8ED8-464753C1FE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1000"/>
          <a:stretch/>
        </p:blipFill>
        <p:spPr>
          <a:xfrm>
            <a:off x="7020272" y="1700808"/>
            <a:ext cx="1825973" cy="3404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45BCCA-37D0-4649-BD77-8795A6773D8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075" t="13122" b="32268"/>
          <a:stretch/>
        </p:blipFill>
        <p:spPr>
          <a:xfrm>
            <a:off x="7240142" y="2071886"/>
            <a:ext cx="1606103" cy="8530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135E75-1495-425D-90C6-FEEEB4EA26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0981" y="3037235"/>
            <a:ext cx="783530" cy="7835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80012B-6110-4A4B-ADC0-4A2B1212E6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03232" y="3697409"/>
            <a:ext cx="1243013" cy="91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9773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4868730"/>
              </p:ext>
            </p:extLst>
          </p:nvPr>
        </p:nvGraphicFramePr>
        <p:xfrm>
          <a:off x="107504" y="44624"/>
          <a:ext cx="9001000" cy="563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Geometry: Properties of Shape:</a:t>
                      </a:r>
                      <a:r>
                        <a:rPr lang="en-GB" b="1" baseline="0" dirty="0"/>
                        <a:t> </a:t>
                      </a:r>
                      <a:r>
                        <a:rPr lang="en-GB" b="1" dirty="0"/>
                        <a:t>Year 3/4 Additional Support group  (Revise these KPIs before moving on to year 3/4 content) 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0040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3593113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1 KPIs</a:t>
                      </a:r>
                    </a:p>
                    <a:p>
                      <a:r>
                        <a:rPr lang="en-GB" sz="1200" b="1" dirty="0"/>
                        <a:t>Year 2 KPIs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recognise and name common 2-D and 3-D shapes, including:</a:t>
                      </a: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2-D shapes [for example, rectangles (including squares), circles and triangles]</a:t>
                      </a: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3-D shapes [for example, cuboids (including cubes), pyramids and spheres].</a:t>
                      </a:r>
                    </a:p>
                    <a:p>
                      <a:pPr marL="0" indent="0">
                        <a:buFont typeface="Courier New" panose="02070309020205020404" pitchFamily="49" charset="0"/>
                        <a:buNone/>
                      </a:pPr>
                      <a:endParaRPr lang="en-GB" sz="1200" dirty="0">
                        <a:highlight>
                          <a:srgbClr val="FFFF00"/>
                        </a:highlight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="1" dirty="0">
                          <a:highlight>
                            <a:srgbClr val="00FF00"/>
                          </a:highlight>
                        </a:rPr>
                        <a:t>compare and sort common 2-D and 3-D shapes and everyday objects.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3d shape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Cube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Cuboid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Sphere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Pyramid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Cylinder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2d shape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Circle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Triangle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Faces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Pattern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Quadrilateral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Polygon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Prism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Hexagon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Octagon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Vertex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Vertices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Hemisphere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Symmetry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Line of symmetry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Symmetrical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Curved surface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Use of plastic shapes- 2d and 3d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Rulers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Geoboards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Polydron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272618"/>
            <a:ext cx="1445010" cy="1182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761" y="3575413"/>
            <a:ext cx="126365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94"/>
          <a:stretch/>
        </p:blipFill>
        <p:spPr bwMode="auto">
          <a:xfrm>
            <a:off x="6876256" y="4675001"/>
            <a:ext cx="1210816" cy="914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1310CDF4-B40B-4A03-8677-78000E4329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762" y="5766008"/>
            <a:ext cx="720080" cy="62887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828AE0B-DC51-4912-B04A-609D2C29FE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5801155"/>
              </p:ext>
            </p:extLst>
          </p:nvPr>
        </p:nvGraphicFramePr>
        <p:xfrm>
          <a:off x="150639" y="1675120"/>
          <a:ext cx="906289" cy="2473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06289">
                  <a:extLst>
                    <a:ext uri="{9D8B030D-6E8A-4147-A177-3AD203B41FA5}">
                      <a16:colId xmlns:a16="http://schemas.microsoft.com/office/drawing/2014/main" val="5997982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Identifying shapes and their properties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767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Drawing and construct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54549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Comparing and classifying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51973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Angles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34063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85238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5237018"/>
              </p:ext>
            </p:extLst>
          </p:nvPr>
        </p:nvGraphicFramePr>
        <p:xfrm>
          <a:off x="107504" y="44624"/>
          <a:ext cx="9001000" cy="58325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Geometry: Properties of Shape:</a:t>
                      </a:r>
                      <a:r>
                        <a:rPr lang="en-GB" b="1" baseline="0" dirty="0"/>
                        <a:t> Yr3</a:t>
                      </a:r>
                      <a:endParaRPr lang="en-GB" b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597539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draw 2-D shapes and make 3-D shapes using modelling materials; recognise 3-D shapes in different orientations and describe them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recognise angles as a property of shape or a description of a turn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identify right angles, recognise that two right angles make a half-turn, three make three quarters of a turn and four a complete turn; identify whether angles are greater than or less than a right angle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identify horizontal and vertical lines and pairs of perpendicular and parallel lines.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Right angle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Acute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Obtuse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Right angle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Parallel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Perpendicular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Vertical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Horizontal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Triangle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Quadrilateral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Kite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Trapezium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Rhombus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Parallelogram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Cuboid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Triangular prism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Square-based pyramid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Cylinder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Sphere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Edges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Faces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Vertices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Clockwise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Anticlockwise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Use of plastic shapes- 2d and 3d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Rulers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Geoboards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Polydron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Protractor (illustration</a:t>
                      </a:r>
                      <a:r>
                        <a:rPr lang="en-GB" sz="1200" baseline="0" dirty="0"/>
                        <a:t> purposes only) 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224" y="2420888"/>
            <a:ext cx="198755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Back Arrow Blue Circle Royalty-Free Stock Image - Storyblocks">
            <a:hlinkClick r:id="rId4" action="ppaction://hlinksldjump"/>
            <a:extLst>
              <a:ext uri="{FF2B5EF4-FFF2-40B4-BE49-F238E27FC236}">
                <a16:creationId xmlns:a16="http://schemas.microsoft.com/office/drawing/2014/main" id="{8088DDE3-0E1B-4667-B795-BD261D86A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68" y="5945869"/>
            <a:ext cx="720081" cy="62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D5CA4D5-A1B2-4491-9601-42EEEAECA8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7748132"/>
              </p:ext>
            </p:extLst>
          </p:nvPr>
        </p:nvGraphicFramePr>
        <p:xfrm>
          <a:off x="136178" y="1412776"/>
          <a:ext cx="906289" cy="2473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06289">
                  <a:extLst>
                    <a:ext uri="{9D8B030D-6E8A-4147-A177-3AD203B41FA5}">
                      <a16:colId xmlns:a16="http://schemas.microsoft.com/office/drawing/2014/main" val="5997982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Identifying shapes and their properties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767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Drawing and construct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54549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Comparing and classifying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51973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Angles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34063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49353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1467305"/>
              </p:ext>
            </p:extLst>
          </p:nvPr>
        </p:nvGraphicFramePr>
        <p:xfrm>
          <a:off x="107504" y="44624"/>
          <a:ext cx="8928992" cy="54667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Geometry: Properties of Shape: </a:t>
                      </a:r>
                      <a:r>
                        <a:rPr lang="en-GB" b="1" baseline="0" dirty="0"/>
                        <a:t>Yr4</a:t>
                      </a:r>
                      <a:endParaRPr lang="en-GB" b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1830441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compare and classify geometric shapes, including quadrilaterals and triangles, based on their properties and sizes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identify acute and obtuse angles and compare and order angles up to two right angles by size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identify lines of symmetry in 2-D shapes presented in different orientations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complete a simple symmetric figure with respect to a specific line of symmetry.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Quadrilateral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Triangle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Regular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Irregular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Interior angle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Angle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Acute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Obtuse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Reflect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Right angle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Symmetrical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Isosceles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Scalene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Equivalent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Line of symmetry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Reflective symmetry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Use of plastic shapes- 2d and 3d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Rulers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Geoboards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Polydron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Protractor (illustration purposes only)</a:t>
                      </a:r>
                      <a:r>
                        <a:rPr lang="en-GB" sz="1200" baseline="0" dirty="0"/>
                        <a:t> </a:t>
                      </a: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488416"/>
            <a:ext cx="1654612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Back Arrow Blue Circle Royalty-Free Stock Image - Storyblocks">
            <a:hlinkClick r:id="rId4" action="ppaction://hlinksldjump"/>
            <a:extLst>
              <a:ext uri="{FF2B5EF4-FFF2-40B4-BE49-F238E27FC236}">
                <a16:creationId xmlns:a16="http://schemas.microsoft.com/office/drawing/2014/main" id="{04A305FD-1593-4846-A9BE-7DFBA2425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" y="5808551"/>
            <a:ext cx="720081" cy="62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0856030-DB36-4160-829C-5291922B7D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1071447"/>
              </p:ext>
            </p:extLst>
          </p:nvPr>
        </p:nvGraphicFramePr>
        <p:xfrm>
          <a:off x="137876" y="1346604"/>
          <a:ext cx="906289" cy="2473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06289">
                  <a:extLst>
                    <a:ext uri="{9D8B030D-6E8A-4147-A177-3AD203B41FA5}">
                      <a16:colId xmlns:a16="http://schemas.microsoft.com/office/drawing/2014/main" val="5997982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Identifying shapes and their properties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767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Drawing and construct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54549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Comparing and classifying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51973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Angles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34063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49845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2426399"/>
              </p:ext>
            </p:extLst>
          </p:nvPr>
        </p:nvGraphicFramePr>
        <p:xfrm>
          <a:off x="107504" y="83190"/>
          <a:ext cx="8939455" cy="32684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03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9445">
                <a:tc gridSpan="2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Geometry: Properties of Shape: Year 5/6 Additional Support group  (Revise these KPIs before moving on to year 5/6 content) </a:t>
                      </a:r>
                      <a:r>
                        <a:rPr lang="en-GB" b="0" i="1" dirty="0"/>
                        <a:t>see previous year groups for models/images and vocab 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466">
                <a:tc>
                  <a:txBody>
                    <a:bodyPr/>
                    <a:lstStyle/>
                    <a:p>
                      <a:r>
                        <a:rPr lang="en-GB" sz="1400" b="0" dirty="0"/>
                        <a:t>Year group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3883714"/>
                  </a:ext>
                </a:extLst>
              </a:tr>
              <a:tr h="2110184">
                <a:tc>
                  <a:txBody>
                    <a:bodyPr/>
                    <a:lstStyle/>
                    <a:p>
                      <a:r>
                        <a:rPr lang="en-GB" sz="1200" dirty="0"/>
                        <a:t>Year 3 KPIs</a:t>
                      </a:r>
                    </a:p>
                    <a:p>
                      <a:r>
                        <a:rPr lang="en-GB" sz="1200" b="1" dirty="0"/>
                        <a:t>Year 4 KPIs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identify right angles, recognise that two right angles make a half-turn, three make three quarters of a turn and four a complete turn; identify whether angles are greater than or less than a right angle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FF00FF"/>
                        </a:highlight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compare and classify geometric shapes, including quadrilaterals and triangles, based on their properties and sizes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identify lines of symmetry in 2-D shapes presented in different orientations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9" name="Picture 8">
            <a:hlinkClick r:id="rId2" action="ppaction://hlinksldjump"/>
            <a:extLst>
              <a:ext uri="{FF2B5EF4-FFF2-40B4-BE49-F238E27FC236}">
                <a16:creationId xmlns:a16="http://schemas.microsoft.com/office/drawing/2014/main" id="{59A50841-421D-4E7B-A91F-E7D55354A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26" y="4969182"/>
            <a:ext cx="720080" cy="62887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29F88C9-6933-4229-B5FA-C5E435041F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3344864"/>
              </p:ext>
            </p:extLst>
          </p:nvPr>
        </p:nvGraphicFramePr>
        <p:xfrm>
          <a:off x="1763688" y="5949280"/>
          <a:ext cx="7151564" cy="640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87891">
                  <a:extLst>
                    <a:ext uri="{9D8B030D-6E8A-4147-A177-3AD203B41FA5}">
                      <a16:colId xmlns:a16="http://schemas.microsoft.com/office/drawing/2014/main" val="3908995323"/>
                    </a:ext>
                  </a:extLst>
                </a:gridCol>
                <a:gridCol w="1787891">
                  <a:extLst>
                    <a:ext uri="{9D8B030D-6E8A-4147-A177-3AD203B41FA5}">
                      <a16:colId xmlns:a16="http://schemas.microsoft.com/office/drawing/2014/main" val="860194572"/>
                    </a:ext>
                  </a:extLst>
                </a:gridCol>
                <a:gridCol w="1787891">
                  <a:extLst>
                    <a:ext uri="{9D8B030D-6E8A-4147-A177-3AD203B41FA5}">
                      <a16:colId xmlns:a16="http://schemas.microsoft.com/office/drawing/2014/main" val="1055439301"/>
                    </a:ext>
                  </a:extLst>
                </a:gridCol>
                <a:gridCol w="1787891">
                  <a:extLst>
                    <a:ext uri="{9D8B030D-6E8A-4147-A177-3AD203B41FA5}">
                      <a16:colId xmlns:a16="http://schemas.microsoft.com/office/drawing/2014/main" val="3203865659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Identifying shapes and their properties</a:t>
                      </a:r>
                    </a:p>
                    <a:p>
                      <a:endParaRPr lang="en-GB" sz="1200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Drawing and construct</a:t>
                      </a:r>
                    </a:p>
                    <a:p>
                      <a:endParaRPr lang="en-GB" sz="1200" dirty="0">
                        <a:highlight>
                          <a:srgbClr val="00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Comparing and classifying</a:t>
                      </a:r>
                    </a:p>
                    <a:p>
                      <a:endParaRPr lang="en-GB" sz="1200" dirty="0">
                        <a:highlight>
                          <a:srgbClr val="00808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Angles </a:t>
                      </a:r>
                    </a:p>
                    <a:p>
                      <a:endParaRPr lang="en-GB" sz="1200" dirty="0">
                        <a:highlight>
                          <a:srgbClr val="8080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49265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3645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8567862"/>
              </p:ext>
            </p:extLst>
          </p:nvPr>
        </p:nvGraphicFramePr>
        <p:xfrm>
          <a:off x="107504" y="44624"/>
          <a:ext cx="8928992" cy="61982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Geometry: Properties of Shape:</a:t>
                      </a:r>
                      <a:r>
                        <a:rPr lang="en-GB" b="1" baseline="0" dirty="0"/>
                        <a:t> Yr5</a:t>
                      </a:r>
                      <a:endParaRPr lang="en-GB" b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7389189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identify 3-D shapes, including cubes and other cuboids, from 2-D representations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know angles are measured in degrees: estimate and compare acute, obtuse and reflex angles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draw given angles, and measure them in degrees (o)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Identify:</a:t>
                      </a: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angles at a point and one whole turn (total 360o)</a:t>
                      </a: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angles at a point on a straight line and   a turn (total 180o)</a:t>
                      </a: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other multiples of 90o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use the properties of rectangles to deduce related facts and find missing lengths and angles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distinguish between regular and irregular polygons based on reasoning about equal sides and angles.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Parallel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Perpendicular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Angle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Right angle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Interior angle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Quadrilateral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View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Regular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Irregular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3D shape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Pyramid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Sphere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Hexagon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Octagon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Triangle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Top view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Plan view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Side 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Use of plastic shapes- 2d and 3d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Rulers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Geoboards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Polydron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Protractor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350011"/>
            <a:ext cx="1652587" cy="359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Back Arrow Blue Circle Royalty-Free Stock Image - Storyblocks">
            <a:hlinkClick r:id="rId4" action="ppaction://hlinksldjump"/>
            <a:extLst>
              <a:ext uri="{FF2B5EF4-FFF2-40B4-BE49-F238E27FC236}">
                <a16:creationId xmlns:a16="http://schemas.microsoft.com/office/drawing/2014/main" id="{3866FE5E-634D-428C-95EF-1D6A5F649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947286"/>
            <a:ext cx="720082" cy="62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4D43EC2-C927-400A-ABA7-4A31291B0C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943769"/>
              </p:ext>
            </p:extLst>
          </p:nvPr>
        </p:nvGraphicFramePr>
        <p:xfrm>
          <a:off x="155575" y="1365835"/>
          <a:ext cx="906289" cy="2473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06289">
                  <a:extLst>
                    <a:ext uri="{9D8B030D-6E8A-4147-A177-3AD203B41FA5}">
                      <a16:colId xmlns:a16="http://schemas.microsoft.com/office/drawing/2014/main" val="5997982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Identifying shapes and their properties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767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Drawing and construct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54549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Comparing and classifying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51973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Angles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34063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51068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9867833"/>
              </p:ext>
            </p:extLst>
          </p:nvPr>
        </p:nvGraphicFramePr>
        <p:xfrm>
          <a:off x="107504" y="44624"/>
          <a:ext cx="9001000" cy="64640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Geometry: Properties of Shape:</a:t>
                      </a:r>
                      <a:r>
                        <a:rPr lang="en-GB" b="1" baseline="0" dirty="0"/>
                        <a:t> Yr6</a:t>
                      </a:r>
                      <a:endParaRPr lang="en-GB" b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7423950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draw 2-D shapes using given dimensions and angles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recognise, describe and </a:t>
                      </a: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build</a:t>
                      </a: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 simple 3-D shapes, including making nets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compare and classify geometric shapes based on their properties and sizes and find unknown angles in any triangles, quadrilaterals, and regular polygons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illustrate and name parts of circles, including radius, diameter and circumference and know that the diameter is twice the radius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recognise angles where they meet at a point, are on a straight line, or are vertically opposite, and find missing angles.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Degree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Angle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Obtuse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Acute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Reflex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Right angle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Protractor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Triangle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Isoceles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Equilateral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Scalene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Regular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Polygon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Quadrilateral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Parallelogram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Kite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Rhombus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Trapezium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Diameter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Radius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Circumference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Concentric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Perimeter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Pyramid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Tetrahedron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Cylinder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Prism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Vertically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Opposite angle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Cuboid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Cube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Use of plastic shapes- 2d and 3d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Rulers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Geoboards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Polydron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Protractor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378409"/>
            <a:ext cx="1652587" cy="359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Back Arrow Blue Circle Royalty-Free Stock Image - Storyblocks">
            <a:hlinkClick r:id="rId4" action="ppaction://hlinksldjump"/>
            <a:extLst>
              <a:ext uri="{FF2B5EF4-FFF2-40B4-BE49-F238E27FC236}">
                <a16:creationId xmlns:a16="http://schemas.microsoft.com/office/drawing/2014/main" id="{A3B4CFF5-0272-4B4E-B77D-29ACDDFB1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11" y="5661248"/>
            <a:ext cx="720082" cy="62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DAB9A89-5AD7-44AF-AE07-2D3ACC5FD9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456331"/>
              </p:ext>
            </p:extLst>
          </p:nvPr>
        </p:nvGraphicFramePr>
        <p:xfrm>
          <a:off x="155575" y="1340768"/>
          <a:ext cx="906289" cy="2473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06289">
                  <a:extLst>
                    <a:ext uri="{9D8B030D-6E8A-4147-A177-3AD203B41FA5}">
                      <a16:colId xmlns:a16="http://schemas.microsoft.com/office/drawing/2014/main" val="5997982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Identifying shapes and their properties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767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Drawing and construct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54549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Comparing and classifying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51973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Angles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34063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40513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230369"/>
              </p:ext>
            </p:extLst>
          </p:nvPr>
        </p:nvGraphicFramePr>
        <p:xfrm>
          <a:off x="107504" y="44624"/>
          <a:ext cx="9001000" cy="582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Geometry: Position and Direction:</a:t>
                      </a:r>
                      <a:r>
                        <a:rPr lang="en-GB" b="1" baseline="0" dirty="0"/>
                        <a:t> </a:t>
                      </a:r>
                      <a:r>
                        <a:rPr lang="en-GB" b="1" dirty="0"/>
                        <a:t>Year 3/4 Additional Support group  (Revise these KPIs before moving on to year 3/4 content) 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0040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9004890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1 KPIs</a:t>
                      </a:r>
                    </a:p>
                    <a:p>
                      <a:r>
                        <a:rPr lang="en-GB" sz="1200" b="1" dirty="0"/>
                        <a:t>Year 2 KPIs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200" b="0" dirty="0"/>
                        <a:t>NO YR1 KPIs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="1" dirty="0">
                          <a:highlight>
                            <a:srgbClr val="FFFF00"/>
                          </a:highlight>
                        </a:rPr>
                        <a:t>use mathematical vocabulary to describe position, direction and movement, including movement in a straight line and distinguishing between rotation as a turn and in terms of right angles for quarter, half and three-quarter turns (clockwise and anti-clockwise).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Turn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Half turn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Quarter turn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Three-quarter turn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Whole turn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Position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Left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Right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Forwards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Backwards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Above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Below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Top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Middle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Bottom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Up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Down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In-between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Clockwise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Anti-clockwise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Forwards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Backwards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Left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Right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Middle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Physical activities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Visual</a:t>
                      </a:r>
                      <a:r>
                        <a:rPr lang="en-GB" sz="1200" baseline="0" dirty="0"/>
                        <a:t> images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Clock faces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D2B53F55-7D45-4E99-B73C-4EACED98E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762" y="6010942"/>
            <a:ext cx="720080" cy="628870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0993D59-4498-4FAE-8F54-DB6439F7B1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568562"/>
              </p:ext>
            </p:extLst>
          </p:nvPr>
        </p:nvGraphicFramePr>
        <p:xfrm>
          <a:off x="105918" y="1711516"/>
          <a:ext cx="959768" cy="1193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768">
                  <a:extLst>
                    <a:ext uri="{9D8B030D-6E8A-4147-A177-3AD203B41FA5}">
                      <a16:colId xmlns:a16="http://schemas.microsoft.com/office/drawing/2014/main" val="15381877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Position, direction and movement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51778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Pattern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02184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30508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070668"/>
              </p:ext>
            </p:extLst>
          </p:nvPr>
        </p:nvGraphicFramePr>
        <p:xfrm>
          <a:off x="323528" y="188640"/>
          <a:ext cx="8424934" cy="55173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8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61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61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61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61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61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3613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32048">
                <a:tc gridSpan="7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Year 3 Learning Overview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r>
                        <a:rPr lang="en-GB" sz="1400" dirty="0"/>
                        <a:t>TERM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Week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Week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Week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Week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Week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Week 6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6084">
                <a:tc>
                  <a:txBody>
                    <a:bodyPr/>
                    <a:lstStyle/>
                    <a:p>
                      <a:r>
                        <a:rPr lang="en-GB" sz="1400" dirty="0"/>
                        <a:t>Autumn 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2" action="ppaction://hlinksldjump"/>
                        </a:rPr>
                        <a:t>Number: Place Value 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3" action="ppaction://hlinksldjump"/>
                        </a:rPr>
                        <a:t>Number: Addition and Subtraction 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6084">
                <a:tc>
                  <a:txBody>
                    <a:bodyPr/>
                    <a:lstStyle/>
                    <a:p>
                      <a:r>
                        <a:rPr lang="en-GB" sz="1400" dirty="0"/>
                        <a:t>Autumn 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3" action="ppaction://hlinksldjump"/>
                        </a:rPr>
                        <a:t>Number: Addition and Subtraction 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4" action="ppaction://hlinksldjump"/>
                        </a:rPr>
                        <a:t>Number: Multiplication</a:t>
                      </a:r>
                      <a:r>
                        <a:rPr lang="en-GB" sz="1400" baseline="0" dirty="0">
                          <a:hlinkClick r:id="rId4" action="ppaction://hlinksldjump"/>
                        </a:rPr>
                        <a:t> and Division 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Consolidation/ Summative Assessment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6084">
                <a:tc>
                  <a:txBody>
                    <a:bodyPr/>
                    <a:lstStyle/>
                    <a:p>
                      <a:r>
                        <a:rPr lang="en-GB" sz="1400" dirty="0"/>
                        <a:t>Spring 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4" action="ppaction://hlinksldjump"/>
                        </a:rPr>
                        <a:t>Number: Multiplication and Division 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5" action="ppaction://hlinksldjump"/>
                        </a:rPr>
                        <a:t>Measurement: Money</a:t>
                      </a:r>
                      <a:endParaRPr lang="en-GB" sz="14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6" action="ppaction://hlinksldjump"/>
                        </a:rPr>
                        <a:t>Statistics</a:t>
                      </a:r>
                      <a:endParaRPr lang="en-GB" sz="14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6084">
                <a:tc>
                  <a:txBody>
                    <a:bodyPr/>
                    <a:lstStyle/>
                    <a:p>
                      <a:r>
                        <a:rPr lang="en-GB" sz="1400" dirty="0"/>
                        <a:t>Spring</a:t>
                      </a:r>
                      <a:r>
                        <a:rPr lang="en-GB" sz="1400" baseline="0" dirty="0"/>
                        <a:t> 2</a:t>
                      </a:r>
                      <a:endParaRPr lang="en-GB" sz="14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7" action="ppaction://hlinksldjump"/>
                        </a:rPr>
                        <a:t>Measurement:</a:t>
                      </a:r>
                      <a:r>
                        <a:rPr lang="en-GB" sz="1400" baseline="0" dirty="0">
                          <a:hlinkClick r:id="rId7" action="ppaction://hlinksldjump"/>
                        </a:rPr>
                        <a:t> Length and Perimeter </a:t>
                      </a:r>
                      <a:endParaRPr lang="en-GB" sz="14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8" action="ppaction://hlinksldjump"/>
                        </a:rPr>
                        <a:t>Number: Fractions 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Consolidation/ Summative Assessment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56084">
                <a:tc>
                  <a:txBody>
                    <a:bodyPr/>
                    <a:lstStyle/>
                    <a:p>
                      <a:r>
                        <a:rPr lang="en-GB" sz="1400" dirty="0"/>
                        <a:t>Summer 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8" action="ppaction://hlinksldjump"/>
                        </a:rPr>
                        <a:t>Number: Fractions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9" action="ppaction://hlinksldjump"/>
                        </a:rPr>
                        <a:t>Measurement: Time </a:t>
                      </a:r>
                      <a:endParaRPr lang="en-GB" sz="14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56084">
                <a:tc>
                  <a:txBody>
                    <a:bodyPr/>
                    <a:lstStyle/>
                    <a:p>
                      <a:r>
                        <a:rPr lang="en-GB" sz="1400" dirty="0"/>
                        <a:t>Summer 2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10" action="ppaction://hlinksldjump"/>
                        </a:rPr>
                        <a:t>Geometry:</a:t>
                      </a:r>
                      <a:r>
                        <a:rPr lang="en-GB" sz="1400" baseline="0" dirty="0">
                          <a:hlinkClick r:id="rId10" action="ppaction://hlinksldjump"/>
                        </a:rPr>
                        <a:t> Properties of Shape </a:t>
                      </a:r>
                      <a:endParaRPr lang="en-GB" sz="14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11" action="ppaction://hlinksldjump"/>
                        </a:rPr>
                        <a:t>Measurement: Mass and Capacity</a:t>
                      </a:r>
                      <a:endParaRPr lang="en-GB" sz="14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Consolidation/ Summative Assessment </a:t>
                      </a:r>
                    </a:p>
                    <a:p>
                      <a:pPr algn="ctr"/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159641"/>
              </p:ext>
            </p:extLst>
          </p:nvPr>
        </p:nvGraphicFramePr>
        <p:xfrm>
          <a:off x="323528" y="5805264"/>
          <a:ext cx="8424936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61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61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61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661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Calculation Guidance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hlinkClick r:id="rId12" action="ppaction://hlinksldjump"/>
                        </a:rPr>
                        <a:t>Addition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hlinkClick r:id="rId13" action="ppaction://hlinksldjump"/>
                        </a:rPr>
                        <a:t>Subtraction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hlinkClick r:id="rId14" action="ppaction://hlinksldjump"/>
                        </a:rPr>
                        <a:t>Multiplication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hlinkClick r:id="rId15" action="ppaction://hlinksldjump"/>
                        </a:rPr>
                        <a:t>Division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96104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857995"/>
              </p:ext>
            </p:extLst>
          </p:nvPr>
        </p:nvGraphicFramePr>
        <p:xfrm>
          <a:off x="107504" y="44624"/>
          <a:ext cx="8928992" cy="40684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Geometry: Position and Direction: </a:t>
                      </a:r>
                      <a:r>
                        <a:rPr lang="en-GB" b="1" baseline="0" dirty="0"/>
                        <a:t>Yr4</a:t>
                      </a:r>
                      <a:endParaRPr lang="en-GB" b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4142623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describe positions on a 2-D grid as coordinates in the first quadrant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describe movements between positions as translations of a given unit to the left/right and up/down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plot specified points and draw sides to complete a given polygon.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Position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Horizontal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Vertical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Up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Down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Left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Right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Coordinate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Square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Rectangle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Plot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Vertex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Vertices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Point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Grid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Physical activities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Visual images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Picture 2" descr="Back Arrow Blue Circle Royalty-Free Stock Image - Storyblocks">
            <a:hlinkClick r:id="rId3" action="ppaction://hlinksldjump"/>
            <a:extLst>
              <a:ext uri="{FF2B5EF4-FFF2-40B4-BE49-F238E27FC236}">
                <a16:creationId xmlns:a16="http://schemas.microsoft.com/office/drawing/2014/main" id="{6255EC59-1782-479B-A24B-B73839FF0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" y="5808551"/>
            <a:ext cx="720081" cy="62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13258FD-D012-4431-AB10-02EB2701CC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1748109"/>
              </p:ext>
            </p:extLst>
          </p:nvPr>
        </p:nvGraphicFramePr>
        <p:xfrm>
          <a:off x="107504" y="1481950"/>
          <a:ext cx="959768" cy="1193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768">
                  <a:extLst>
                    <a:ext uri="{9D8B030D-6E8A-4147-A177-3AD203B41FA5}">
                      <a16:colId xmlns:a16="http://schemas.microsoft.com/office/drawing/2014/main" val="15381877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Position, direction and movement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51778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Pattern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02184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92343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7951729"/>
              </p:ext>
            </p:extLst>
          </p:nvPr>
        </p:nvGraphicFramePr>
        <p:xfrm>
          <a:off x="107504" y="83190"/>
          <a:ext cx="8939455" cy="32957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03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9445">
                <a:tc gridSpan="2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Geometry: Position and Direction: Year 5/6 Additional Support group  (Revise these KPIs before moving on to year 5/6 content) </a:t>
                      </a:r>
                      <a:r>
                        <a:rPr lang="en-GB" b="0" i="1" dirty="0"/>
                        <a:t>see previous year groups for models/images and vocab 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5490">
                <a:tc>
                  <a:txBody>
                    <a:bodyPr/>
                    <a:lstStyle/>
                    <a:p>
                      <a:r>
                        <a:rPr lang="en-GB" sz="1400" b="0" dirty="0"/>
                        <a:t>Year group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665525"/>
                  </a:ext>
                </a:extLst>
              </a:tr>
              <a:tr h="2110184">
                <a:tc>
                  <a:txBody>
                    <a:bodyPr/>
                    <a:lstStyle/>
                    <a:p>
                      <a:r>
                        <a:rPr lang="en-GB" sz="1200" dirty="0"/>
                        <a:t>Year 3  KPIs</a:t>
                      </a:r>
                    </a:p>
                    <a:p>
                      <a:r>
                        <a:rPr lang="en-GB" sz="1200" b="1" dirty="0"/>
                        <a:t>Year 4 KPIs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No YR3 KPIs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plot specified points and draw sides to complete a given polygon.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9" name="Picture 8">
            <a:hlinkClick r:id="rId2" action="ppaction://hlinksldjump"/>
            <a:extLst>
              <a:ext uri="{FF2B5EF4-FFF2-40B4-BE49-F238E27FC236}">
                <a16:creationId xmlns:a16="http://schemas.microsoft.com/office/drawing/2014/main" id="{59A50841-421D-4E7B-A91F-E7D55354A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5157192"/>
            <a:ext cx="720080" cy="62887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29F88C9-6933-4229-B5FA-C5E435041F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7517438"/>
              </p:ext>
            </p:extLst>
          </p:nvPr>
        </p:nvGraphicFramePr>
        <p:xfrm>
          <a:off x="114440" y="3429000"/>
          <a:ext cx="3575782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87891">
                  <a:extLst>
                    <a:ext uri="{9D8B030D-6E8A-4147-A177-3AD203B41FA5}">
                      <a16:colId xmlns:a16="http://schemas.microsoft.com/office/drawing/2014/main" val="3908995323"/>
                    </a:ext>
                  </a:extLst>
                </a:gridCol>
                <a:gridCol w="1787891">
                  <a:extLst>
                    <a:ext uri="{9D8B030D-6E8A-4147-A177-3AD203B41FA5}">
                      <a16:colId xmlns:a16="http://schemas.microsoft.com/office/drawing/2014/main" val="860194572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Position, direction and movement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Pattern</a:t>
                      </a:r>
                    </a:p>
                    <a:p>
                      <a:endParaRPr lang="en-GB" sz="1200" dirty="0">
                        <a:highlight>
                          <a:srgbClr val="00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49265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57482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3035813"/>
              </p:ext>
            </p:extLst>
          </p:nvPr>
        </p:nvGraphicFramePr>
        <p:xfrm>
          <a:off x="107504" y="44624"/>
          <a:ext cx="8928992" cy="40465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Geometry: Position and Direction:</a:t>
                      </a:r>
                      <a:r>
                        <a:rPr lang="en-GB" b="1" baseline="0" dirty="0"/>
                        <a:t> Yr5</a:t>
                      </a:r>
                      <a:endParaRPr lang="en-GB" b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4731798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identify, describe and represent the position of a shape following a reflection or translation, using the appropriate language, and know that the shape has not changed.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Reflection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Translation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Vertex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Vertices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Coordinates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Mirror line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Horizontal axis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Vertical axis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Physical activities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Visual images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Picture 2" descr="Back Arrow Blue Circle Royalty-Free Stock Image - Storyblocks">
            <a:hlinkClick r:id="rId3" action="ppaction://hlinksldjump"/>
            <a:extLst>
              <a:ext uri="{FF2B5EF4-FFF2-40B4-BE49-F238E27FC236}">
                <a16:creationId xmlns:a16="http://schemas.microsoft.com/office/drawing/2014/main" id="{31702569-40C4-4213-88FA-DF17DA102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768794"/>
            <a:ext cx="720082" cy="62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88515E6-4A79-4601-9049-D11EF33E2A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2042785"/>
              </p:ext>
            </p:extLst>
          </p:nvPr>
        </p:nvGraphicFramePr>
        <p:xfrm>
          <a:off x="107504" y="1291164"/>
          <a:ext cx="959768" cy="1193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768">
                  <a:extLst>
                    <a:ext uri="{9D8B030D-6E8A-4147-A177-3AD203B41FA5}">
                      <a16:colId xmlns:a16="http://schemas.microsoft.com/office/drawing/2014/main" val="15381877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Position, direction and movement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51778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Pattern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02184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7451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2745148"/>
              </p:ext>
            </p:extLst>
          </p:nvPr>
        </p:nvGraphicFramePr>
        <p:xfrm>
          <a:off x="107504" y="44624"/>
          <a:ext cx="9001000" cy="40465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Geometry: Position and Direction:</a:t>
                      </a:r>
                      <a:r>
                        <a:rPr lang="en-GB" b="1" baseline="0" dirty="0"/>
                        <a:t> Yr6</a:t>
                      </a:r>
                      <a:endParaRPr lang="en-GB" b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5415610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describe positions on the full coordinate grid (all four quadrants)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draw and translate simple shapes on the coordinate plane, and reflect them in the axes.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Quadrant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Four quadrants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Translate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Translation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X-axis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Y-axis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Axis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Axes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Horizontal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Vertical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Vertex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Reflect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Reflection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Physical activities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Visual images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Picture 2" descr="Back Arrow Blue Circle Royalty-Free Stock Image - Storyblocks">
            <a:hlinkClick r:id="rId3" action="ppaction://hlinksldjump"/>
            <a:extLst>
              <a:ext uri="{FF2B5EF4-FFF2-40B4-BE49-F238E27FC236}">
                <a16:creationId xmlns:a16="http://schemas.microsoft.com/office/drawing/2014/main" id="{76845E05-CCD5-47FE-B91F-0B3392551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11" y="5661248"/>
            <a:ext cx="720082" cy="62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4104459-30B9-4F0A-A42B-A26A415651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2545353"/>
              </p:ext>
            </p:extLst>
          </p:nvPr>
        </p:nvGraphicFramePr>
        <p:xfrm>
          <a:off x="107504" y="1340768"/>
          <a:ext cx="959768" cy="1193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768">
                  <a:extLst>
                    <a:ext uri="{9D8B030D-6E8A-4147-A177-3AD203B41FA5}">
                      <a16:colId xmlns:a16="http://schemas.microsoft.com/office/drawing/2014/main" val="15381877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Position, direction and movement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51778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Pattern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02184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53504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7873141"/>
              </p:ext>
            </p:extLst>
          </p:nvPr>
        </p:nvGraphicFramePr>
        <p:xfrm>
          <a:off x="107504" y="44624"/>
          <a:ext cx="9001000" cy="6004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4056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Measurement: Time: Year 3/4 Additional Support group  (Revise these KPIs before moving on to year 3/4 content)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2048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9607025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1 KPIs</a:t>
                      </a:r>
                    </a:p>
                    <a:p>
                      <a:r>
                        <a:rPr lang="en-GB" sz="1200" b="1" dirty="0"/>
                        <a:t>Year 2 KPIs </a:t>
                      </a:r>
                    </a:p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compare, describe and solve practical problems for: 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time 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  <a:highlight>
                            <a:srgbClr val="00FF00"/>
                          </a:highlight>
                        </a:rPr>
                        <a:t>(time)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tell the time to the hour and half past the hour and draw the hands on a clock face to show these times.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highlight>
                          <a:srgbClr val="00FF00"/>
                        </a:highlight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200" b="1" dirty="0"/>
                        <a:t>NO YR 2 KPIs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Before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After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Yesterday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Today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Tomorrow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Day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Week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Slower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Faster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Month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Year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Calendar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Date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Minute hand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Hour hand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o’clock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Half past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Quarter past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Quarter to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Minute hand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Hour hand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Duration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Second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Minute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Hour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Calendars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Plastic clocks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Visuals of different types of clocks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Numberline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Part part whole method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Bar model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171" y="2593918"/>
            <a:ext cx="1365498" cy="136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807"/>
          <a:stretch/>
        </p:blipFill>
        <p:spPr bwMode="auto">
          <a:xfrm>
            <a:off x="6848091" y="4103433"/>
            <a:ext cx="2195736" cy="323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2" t="44751" r="4149" b="37379"/>
          <a:stretch/>
        </p:blipFill>
        <p:spPr bwMode="auto">
          <a:xfrm>
            <a:off x="6903449" y="4535480"/>
            <a:ext cx="2104882" cy="291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144" y="5039536"/>
            <a:ext cx="197485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hlinkClick r:id="rId7" action="ppaction://hlinksldjump"/>
            <a:extLst>
              <a:ext uri="{FF2B5EF4-FFF2-40B4-BE49-F238E27FC236}">
                <a16:creationId xmlns:a16="http://schemas.microsoft.com/office/drawing/2014/main" id="{A419D829-427C-469B-8465-3D26FD5C36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220" y="6183250"/>
            <a:ext cx="720080" cy="62887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B5A1EB1-96EB-4BFE-A6E6-D4F4DB620D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0558831"/>
              </p:ext>
            </p:extLst>
          </p:nvPr>
        </p:nvGraphicFramePr>
        <p:xfrm>
          <a:off x="107504" y="1851216"/>
          <a:ext cx="936104" cy="2108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38847162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Comparing and estimating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391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Measuring and calculating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052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Telling the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4112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Converting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963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50309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902167"/>
              </p:ext>
            </p:extLst>
          </p:nvPr>
        </p:nvGraphicFramePr>
        <p:xfrm>
          <a:off x="107504" y="44624"/>
          <a:ext cx="8928992" cy="44287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Measurement:</a:t>
                      </a:r>
                      <a:r>
                        <a:rPr lang="en-GB" b="1" baseline="0" dirty="0"/>
                        <a:t> Time</a:t>
                      </a:r>
                      <a:r>
                        <a:rPr lang="en-GB" b="1" dirty="0"/>
                        <a:t>: </a:t>
                      </a:r>
                      <a:r>
                        <a:rPr lang="en-GB" b="1" baseline="0" dirty="0"/>
                        <a:t>Yr3</a:t>
                      </a:r>
                      <a:endParaRPr lang="en-GB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4076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0329328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tell and write the time from an analogue clock, including using Roman numerals from I to XII, and 12-hour and 24-hour clocks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estimate and read time with increasing accuracy to the nearest minute; record and compare time in terms of seconds, minutes and hours; use vocabulary such as o’clock, a.m./p.m., morning, afternoon, noon and midnight </a:t>
                      </a: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(time)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know the number of seconds in a minute and the number of days in each month, year and leap year</a:t>
                      </a: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(time)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compare durations of events</a:t>
                      </a: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(time)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Month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Year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Midnight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Midday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Duration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Estimate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Consecutive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Hour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Minute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Second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Past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To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Start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End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Duration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Digital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Analogue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Calendars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Plastic clocks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Digital clocks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Visuals of different types of clocks-</a:t>
                      </a:r>
                      <a:r>
                        <a:rPr lang="en-GB" sz="1200" baseline="0" dirty="0"/>
                        <a:t> roman numerals, no numbers, 12,3,6,9 example etc. </a:t>
                      </a: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Numberline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Bar model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731" y="2363675"/>
            <a:ext cx="682749" cy="68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613" y="3235511"/>
            <a:ext cx="1975867" cy="620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Back Arrow Blue Circle Royalty-Free Stock Image - Storyblocks">
            <a:hlinkClick r:id="rId5" action="ppaction://hlinksldjump"/>
            <a:extLst>
              <a:ext uri="{FF2B5EF4-FFF2-40B4-BE49-F238E27FC236}">
                <a16:creationId xmlns:a16="http://schemas.microsoft.com/office/drawing/2014/main" id="{FC3E6DB3-C3DC-4C71-AADB-729F56262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68" y="5945869"/>
            <a:ext cx="720081" cy="62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A71ACCE-5F41-425D-8CE8-4EBBD8A8EA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2787210"/>
              </p:ext>
            </p:extLst>
          </p:nvPr>
        </p:nvGraphicFramePr>
        <p:xfrm>
          <a:off x="107504" y="1653098"/>
          <a:ext cx="936104" cy="2108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38847162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Comparing and estimating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391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Measuring and calculating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052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Telling the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4112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Converting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963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14157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8918356"/>
              </p:ext>
            </p:extLst>
          </p:nvPr>
        </p:nvGraphicFramePr>
        <p:xfrm>
          <a:off x="107504" y="44624"/>
          <a:ext cx="8928992" cy="4463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Measurement:</a:t>
                      </a:r>
                      <a:r>
                        <a:rPr lang="en-GB" b="1" baseline="0" dirty="0"/>
                        <a:t> Time</a:t>
                      </a:r>
                      <a:r>
                        <a:rPr lang="en-GB" b="1" dirty="0"/>
                        <a:t>: </a:t>
                      </a:r>
                      <a:r>
                        <a:rPr lang="en-GB" b="1" baseline="0" dirty="0"/>
                        <a:t>Yr4</a:t>
                      </a:r>
                      <a:endParaRPr lang="en-GB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2068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2771696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Convert between different units of measure (e.g. hour to</a:t>
                      </a:r>
                      <a:r>
                        <a:rPr lang="en-GB" sz="1200" baseline="0" dirty="0">
                          <a:highlight>
                            <a:srgbClr val="FF00FF"/>
                          </a:highlight>
                        </a:rPr>
                        <a:t> minute) </a:t>
                      </a:r>
                      <a:r>
                        <a:rPr lang="en-GB" sz="1200" baseline="0" dirty="0">
                          <a:highlight>
                            <a:srgbClr val="00FF00"/>
                          </a:highlight>
                        </a:rPr>
                        <a:t>(time)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read, write and convert time between analogue and digital 12- and 24-hour clocks </a:t>
                      </a: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(time)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solve problems involving converting from hours to minutes; minutes to seconds; years to months; weeks to days. </a:t>
                      </a: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(time)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Convert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Compare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Units of time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Seconds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Minutes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Hours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Days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Weeks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Months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Years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12-hour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24-hour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Analogue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Digital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am/pm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Calendars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Plastic clocks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Digital clocks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Visuals of different types of clocks- roman numerals, no numbers, 12,3,6,9 example etc.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Numberline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Bar model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399" y="2886316"/>
            <a:ext cx="682749" cy="68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302" y="3845315"/>
            <a:ext cx="197485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Back Arrow Blue Circle Royalty-Free Stock Image - Storyblocks">
            <a:hlinkClick r:id="rId5" action="ppaction://hlinksldjump"/>
            <a:extLst>
              <a:ext uri="{FF2B5EF4-FFF2-40B4-BE49-F238E27FC236}">
                <a16:creationId xmlns:a16="http://schemas.microsoft.com/office/drawing/2014/main" id="{623DD97F-912D-4EB6-BC76-CAE9BC6C2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" y="5808551"/>
            <a:ext cx="720081" cy="62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0013309-E3C6-47E5-9DF2-D3634F0A35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7834983"/>
              </p:ext>
            </p:extLst>
          </p:nvPr>
        </p:nvGraphicFramePr>
        <p:xfrm>
          <a:off x="107504" y="1460865"/>
          <a:ext cx="936104" cy="2108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38847162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Comparing and estimating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391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Measuring and calculating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052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Telling the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4112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Converting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963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33876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1968347"/>
              </p:ext>
            </p:extLst>
          </p:nvPr>
        </p:nvGraphicFramePr>
        <p:xfrm>
          <a:off x="107504" y="83190"/>
          <a:ext cx="8939455" cy="32957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03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9445">
                <a:tc gridSpan="2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Measurement: Time: Year 5/6 Additional Support group  (Revise these KPIs before moving on to year 5/6 content)</a:t>
                      </a:r>
                      <a:r>
                        <a:rPr lang="en-GB" b="0" i="1" dirty="0"/>
                        <a:t>see previous year groups for models/images and vocab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5490">
                <a:tc>
                  <a:txBody>
                    <a:bodyPr/>
                    <a:lstStyle/>
                    <a:p>
                      <a:r>
                        <a:rPr lang="en-GB" sz="1400" b="0" dirty="0"/>
                        <a:t>Year group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LOs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6565678"/>
                  </a:ext>
                </a:extLst>
              </a:tr>
              <a:tr h="2110184">
                <a:tc>
                  <a:txBody>
                    <a:bodyPr/>
                    <a:lstStyle/>
                    <a:p>
                      <a:r>
                        <a:rPr lang="en-GB" sz="1200" dirty="0"/>
                        <a:t>Year 3 KPIs</a:t>
                      </a:r>
                    </a:p>
                    <a:p>
                      <a:r>
                        <a:rPr lang="en-GB" sz="1200" b="1" dirty="0"/>
                        <a:t>Year 4 KPIs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tell and write the time from an analogue clock, including using Roman numerals from I to XII, and 12-hour and 24-hour clocks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00FF00"/>
                        </a:highlight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Convert between different units of measure (e.g. hour to minute) </a:t>
                      </a: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(time)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9" name="Picture 8">
            <a:hlinkClick r:id="rId2" action="ppaction://hlinksldjump"/>
            <a:extLst>
              <a:ext uri="{FF2B5EF4-FFF2-40B4-BE49-F238E27FC236}">
                <a16:creationId xmlns:a16="http://schemas.microsoft.com/office/drawing/2014/main" id="{59A50841-421D-4E7B-A91F-E7D55354A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64" y="5301208"/>
            <a:ext cx="720080" cy="62887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29F88C9-6933-4229-B5FA-C5E435041F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4560131"/>
              </p:ext>
            </p:extLst>
          </p:nvPr>
        </p:nvGraphicFramePr>
        <p:xfrm>
          <a:off x="1895395" y="3654276"/>
          <a:ext cx="7151564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87891">
                  <a:extLst>
                    <a:ext uri="{9D8B030D-6E8A-4147-A177-3AD203B41FA5}">
                      <a16:colId xmlns:a16="http://schemas.microsoft.com/office/drawing/2014/main" val="3908995323"/>
                    </a:ext>
                  </a:extLst>
                </a:gridCol>
                <a:gridCol w="1787891">
                  <a:extLst>
                    <a:ext uri="{9D8B030D-6E8A-4147-A177-3AD203B41FA5}">
                      <a16:colId xmlns:a16="http://schemas.microsoft.com/office/drawing/2014/main" val="860194572"/>
                    </a:ext>
                  </a:extLst>
                </a:gridCol>
                <a:gridCol w="1787891">
                  <a:extLst>
                    <a:ext uri="{9D8B030D-6E8A-4147-A177-3AD203B41FA5}">
                      <a16:colId xmlns:a16="http://schemas.microsoft.com/office/drawing/2014/main" val="1055439301"/>
                    </a:ext>
                  </a:extLst>
                </a:gridCol>
                <a:gridCol w="1787891">
                  <a:extLst>
                    <a:ext uri="{9D8B030D-6E8A-4147-A177-3AD203B41FA5}">
                      <a16:colId xmlns:a16="http://schemas.microsoft.com/office/drawing/2014/main" val="3203865659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Comparing and estimating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Measuring and calculating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Telling the time</a:t>
                      </a:r>
                    </a:p>
                    <a:p>
                      <a:endParaRPr lang="en-GB" sz="1200" dirty="0">
                        <a:highlight>
                          <a:srgbClr val="00808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Converting</a:t>
                      </a:r>
                    </a:p>
                    <a:p>
                      <a:endParaRPr lang="en-GB" sz="1200" dirty="0">
                        <a:highlight>
                          <a:srgbClr val="8080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49265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26133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1015181"/>
              </p:ext>
            </p:extLst>
          </p:nvPr>
        </p:nvGraphicFramePr>
        <p:xfrm>
          <a:off x="107504" y="44624"/>
          <a:ext cx="9001000" cy="4541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Measurement: Money:</a:t>
                      </a:r>
                      <a:r>
                        <a:rPr lang="en-GB" b="1" baseline="0" dirty="0"/>
                        <a:t> </a:t>
                      </a:r>
                      <a:r>
                        <a:rPr lang="en-GB" b="1" dirty="0"/>
                        <a:t>Year 3/4 Additional Support group  (Revise these KPIs before moving on to year 3/4 content)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2048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0820996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1 KPIs</a:t>
                      </a:r>
                    </a:p>
                    <a:p>
                      <a:r>
                        <a:rPr lang="en-GB" sz="1200" b="1" dirty="0"/>
                        <a:t>Year 2 KPIs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200" b="0" dirty="0"/>
                        <a:t>NO YR 1 KPIs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="1" dirty="0">
                          <a:highlight>
                            <a:srgbClr val="00FFFF"/>
                          </a:highlight>
                        </a:rPr>
                        <a:t>solve simple problems in a practical context involving addition and subtraction of money of the same unit, including giving change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Pound (£)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Pence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Coins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Notes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Change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Plastic coins/ notes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Numberline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Part </a:t>
                      </a:r>
                      <a:r>
                        <a:rPr lang="en-GB" sz="1200" baseline="0" dirty="0" err="1"/>
                        <a:t>part</a:t>
                      </a:r>
                      <a:r>
                        <a:rPr lang="en-GB" sz="1200" baseline="0" dirty="0"/>
                        <a:t> whole model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Bar model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988840"/>
            <a:ext cx="1221482" cy="1221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866" y="3216985"/>
            <a:ext cx="850205" cy="750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61" t="12293" r="9366" b="64388"/>
          <a:stretch/>
        </p:blipFill>
        <p:spPr bwMode="auto">
          <a:xfrm>
            <a:off x="6802207" y="3063652"/>
            <a:ext cx="1134660" cy="538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703" y="4027322"/>
            <a:ext cx="1790328" cy="32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hlinkClick r:id="rId7" action="ppaction://hlinksldjump"/>
            <a:extLst>
              <a:ext uri="{FF2B5EF4-FFF2-40B4-BE49-F238E27FC236}">
                <a16:creationId xmlns:a16="http://schemas.microsoft.com/office/drawing/2014/main" id="{97C6F861-4EA3-4CBF-9D7D-42D760C64C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762" y="5766008"/>
            <a:ext cx="720080" cy="628870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A0E5649-BADA-4598-B980-AB5C329339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9449551"/>
              </p:ext>
            </p:extLst>
          </p:nvPr>
        </p:nvGraphicFramePr>
        <p:xfrm>
          <a:off x="107503" y="1700808"/>
          <a:ext cx="936104" cy="2108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38847162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Comparing and estimating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391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Measuring and calculating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052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Telling the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4112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Converting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963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20059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5705464"/>
              </p:ext>
            </p:extLst>
          </p:nvPr>
        </p:nvGraphicFramePr>
        <p:xfrm>
          <a:off x="107504" y="44624"/>
          <a:ext cx="8928992" cy="4646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Measurement:</a:t>
                      </a:r>
                      <a:r>
                        <a:rPr lang="en-GB" b="1" baseline="0" dirty="0"/>
                        <a:t> Money</a:t>
                      </a:r>
                      <a:r>
                        <a:rPr lang="en-GB" b="1" dirty="0"/>
                        <a:t>: </a:t>
                      </a:r>
                      <a:r>
                        <a:rPr lang="en-GB" b="1" baseline="0" dirty="0"/>
                        <a:t>Yr3</a:t>
                      </a:r>
                      <a:endParaRPr lang="en-GB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2068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3175981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add and subtract amounts of money to give change, using both £ and p in practical contexts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Pounds (£) </a:t>
                      </a:r>
                      <a:b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Pence (p)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Convert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Difference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Plastic coins and notes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Formal written methods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Bar model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Numberline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Part </a:t>
                      </a:r>
                      <a:r>
                        <a:rPr lang="en-GB" sz="1200" dirty="0" err="1"/>
                        <a:t>part</a:t>
                      </a:r>
                      <a:r>
                        <a:rPr lang="en-GB" sz="1200" dirty="0"/>
                        <a:t> whole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132856"/>
            <a:ext cx="2017713" cy="22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Back Arrow Blue Circle Royalty-Free Stock Image - Storyblocks">
            <a:hlinkClick r:id="rId4" action="ppaction://hlinksldjump"/>
            <a:extLst>
              <a:ext uri="{FF2B5EF4-FFF2-40B4-BE49-F238E27FC236}">
                <a16:creationId xmlns:a16="http://schemas.microsoft.com/office/drawing/2014/main" id="{59899FC0-3A74-4940-A759-2FD28452C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68" y="5945869"/>
            <a:ext cx="720081" cy="62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5335402-960C-4676-B2B0-1D33D3C1D0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7958433"/>
              </p:ext>
            </p:extLst>
          </p:nvPr>
        </p:nvGraphicFramePr>
        <p:xfrm>
          <a:off x="107504" y="1537828"/>
          <a:ext cx="936104" cy="2108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38847162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Comparing and estimating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391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Measuring and calculating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052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Telling the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4112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Converting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963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6821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4190473"/>
              </p:ext>
            </p:extLst>
          </p:nvPr>
        </p:nvGraphicFramePr>
        <p:xfrm>
          <a:off x="323528" y="260648"/>
          <a:ext cx="8424934" cy="55173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8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61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61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61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61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61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3613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32048">
                <a:tc gridSpan="7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Year 4 Learning Overview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r>
                        <a:rPr lang="en-GB" sz="1400" dirty="0"/>
                        <a:t>TERM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Week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Week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Week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Week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Week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Week 6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6084">
                <a:tc>
                  <a:txBody>
                    <a:bodyPr/>
                    <a:lstStyle/>
                    <a:p>
                      <a:r>
                        <a:rPr lang="en-GB" sz="1400" dirty="0"/>
                        <a:t>Autumn 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2" action="ppaction://hlinksldjump"/>
                        </a:rPr>
                        <a:t>Number: Place</a:t>
                      </a:r>
                      <a:r>
                        <a:rPr lang="en-GB" sz="1400" baseline="0" dirty="0">
                          <a:hlinkClick r:id="rId2" action="ppaction://hlinksldjump"/>
                        </a:rPr>
                        <a:t> Value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3" action="ppaction://hlinksldjump"/>
                        </a:rPr>
                        <a:t>Number: Addition</a:t>
                      </a:r>
                      <a:r>
                        <a:rPr lang="en-GB" sz="1400" baseline="0" dirty="0">
                          <a:hlinkClick r:id="rId3" action="ppaction://hlinksldjump"/>
                        </a:rPr>
                        <a:t> and Subtraction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6084">
                <a:tc>
                  <a:txBody>
                    <a:bodyPr/>
                    <a:lstStyle/>
                    <a:p>
                      <a:r>
                        <a:rPr lang="en-GB" sz="1400" dirty="0"/>
                        <a:t>Autumn 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3" action="ppaction://hlinksldjump"/>
                        </a:rPr>
                        <a:t>Number: Addition and Subtraction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4" action="ppaction://hlinksldjump"/>
                        </a:rPr>
                        <a:t>Measurement: Length and Perimeter </a:t>
                      </a:r>
                      <a:endParaRPr lang="en-GB" sz="14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5" action="ppaction://hlinksldjump"/>
                        </a:rPr>
                        <a:t>Number: Multiplication and Division 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Consolidation/</a:t>
                      </a:r>
                      <a:r>
                        <a:rPr lang="en-GB" sz="1400" baseline="0" dirty="0"/>
                        <a:t> Summative Assessment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6084">
                <a:tc>
                  <a:txBody>
                    <a:bodyPr/>
                    <a:lstStyle/>
                    <a:p>
                      <a:r>
                        <a:rPr lang="en-GB" sz="1400" dirty="0"/>
                        <a:t>Spring 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5" action="ppaction://hlinksldjump"/>
                        </a:rPr>
                        <a:t>Number: Multiplication and Division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6" action="ppaction://hlinksldjump"/>
                        </a:rPr>
                        <a:t>Measurement:</a:t>
                      </a:r>
                      <a:r>
                        <a:rPr lang="en-GB" sz="1400" baseline="0" dirty="0">
                          <a:hlinkClick r:id="rId6" action="ppaction://hlinksldjump"/>
                        </a:rPr>
                        <a:t> Area</a:t>
                      </a:r>
                      <a:endParaRPr lang="en-GB" sz="14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7" action="ppaction://hlinksldjump"/>
                        </a:rPr>
                        <a:t>Number: Fractions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6084">
                <a:tc>
                  <a:txBody>
                    <a:bodyPr/>
                    <a:lstStyle/>
                    <a:p>
                      <a:r>
                        <a:rPr lang="en-GB" sz="1400" dirty="0"/>
                        <a:t>Spring</a:t>
                      </a:r>
                      <a:r>
                        <a:rPr lang="en-GB" sz="1400" baseline="0" dirty="0"/>
                        <a:t> 2</a:t>
                      </a:r>
                      <a:endParaRPr lang="en-GB" sz="14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7" action="ppaction://hlinksldjump"/>
                        </a:rPr>
                        <a:t>Number: Fractions 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7" action="ppaction://hlinksldjump"/>
                        </a:rPr>
                        <a:t>Number: Decimals 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Consolidation/</a:t>
                      </a:r>
                      <a:r>
                        <a:rPr lang="en-GB" sz="1400" baseline="0" dirty="0"/>
                        <a:t> Summative Assessment </a:t>
                      </a:r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56084">
                <a:tc>
                  <a:txBody>
                    <a:bodyPr/>
                    <a:lstStyle/>
                    <a:p>
                      <a:r>
                        <a:rPr lang="en-GB" sz="1400" dirty="0"/>
                        <a:t>Summer 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7" action="ppaction://hlinksldjump"/>
                        </a:rPr>
                        <a:t>Number:</a:t>
                      </a:r>
                      <a:r>
                        <a:rPr lang="en-GB" sz="1400" baseline="0" dirty="0">
                          <a:hlinkClick r:id="rId7" action="ppaction://hlinksldjump"/>
                        </a:rPr>
                        <a:t> Decimals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8" action="ppaction://hlinksldjump"/>
                        </a:rPr>
                        <a:t>Measurement: Money </a:t>
                      </a:r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9" action="ppaction://hlinksldjump"/>
                        </a:rPr>
                        <a:t>Statistics</a:t>
                      </a:r>
                      <a:endParaRPr lang="en-GB" sz="14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56084">
                <a:tc>
                  <a:txBody>
                    <a:bodyPr/>
                    <a:lstStyle/>
                    <a:p>
                      <a:r>
                        <a:rPr lang="en-GB" sz="1400" dirty="0"/>
                        <a:t>Summer 2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10" action="ppaction://hlinksldjump"/>
                        </a:rPr>
                        <a:t>Measurement:</a:t>
                      </a:r>
                      <a:r>
                        <a:rPr lang="en-GB" sz="1400" baseline="0" dirty="0">
                          <a:hlinkClick r:id="rId10" action="ppaction://hlinksldjump"/>
                        </a:rPr>
                        <a:t> Time</a:t>
                      </a:r>
                      <a:endParaRPr lang="en-GB" sz="14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11" action="ppaction://hlinksldjump"/>
                        </a:rPr>
                        <a:t>Geometry:</a:t>
                      </a:r>
                      <a:r>
                        <a:rPr lang="en-GB" sz="1400" baseline="0" dirty="0">
                          <a:hlinkClick r:id="rId11" action="ppaction://hlinksldjump"/>
                        </a:rPr>
                        <a:t> Properties of shape </a:t>
                      </a:r>
                      <a:endParaRPr lang="en-GB" sz="14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12" action="ppaction://hlinksldjump"/>
                        </a:rPr>
                        <a:t>Geometry: Position</a:t>
                      </a:r>
                      <a:r>
                        <a:rPr lang="en-GB" sz="1400" baseline="0" dirty="0">
                          <a:hlinkClick r:id="rId12" action="ppaction://hlinksldjump"/>
                        </a:rPr>
                        <a:t> and Direction </a:t>
                      </a:r>
                      <a:endParaRPr lang="en-GB" sz="14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Consolidation/ Transition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6264269"/>
              </p:ext>
            </p:extLst>
          </p:nvPr>
        </p:nvGraphicFramePr>
        <p:xfrm>
          <a:off x="323528" y="5877272"/>
          <a:ext cx="8424936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61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61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61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661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Calculation Guidance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hlinkClick r:id="rId13" action="ppaction://hlinksldjump"/>
                        </a:rPr>
                        <a:t>Addition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hlinkClick r:id="rId14" action="ppaction://hlinksldjump"/>
                        </a:rPr>
                        <a:t>Subtraction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hlinkClick r:id="rId15" action="ppaction://hlinksldjump"/>
                        </a:rPr>
                        <a:t>Multiplication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hlinkClick r:id="rId16" action="ppaction://hlinksldjump"/>
                        </a:rPr>
                        <a:t>Division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40965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724655"/>
              </p:ext>
            </p:extLst>
          </p:nvPr>
        </p:nvGraphicFramePr>
        <p:xfrm>
          <a:off x="107504" y="44624"/>
          <a:ext cx="8928992" cy="47352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Measurement:</a:t>
                      </a:r>
                      <a:r>
                        <a:rPr lang="en-GB" b="1" baseline="0" dirty="0"/>
                        <a:t> Money</a:t>
                      </a:r>
                      <a:r>
                        <a:rPr lang="en-GB" b="1" dirty="0"/>
                        <a:t>: </a:t>
                      </a:r>
                      <a:r>
                        <a:rPr lang="en-GB" b="1" baseline="0" dirty="0"/>
                        <a:t>Yr4</a:t>
                      </a:r>
                      <a:endParaRPr lang="en-GB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6585090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estimate, compare and calculate different measures, including money in pounds and pence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Notes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Coins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Pounds (£)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Pence (p)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Add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Subtract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Change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Round to the nearest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Order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Greater than (&gt;)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Less than (&lt;)</a:t>
                      </a:r>
                      <a:b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Cheaper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More expensive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Estimate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Over estimate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Under estimate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Notation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Total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Plastic coins and notes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Formal written methods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Bar model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Numberline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Part </a:t>
                      </a:r>
                      <a:r>
                        <a:rPr lang="en-GB" sz="1200" dirty="0" err="1"/>
                        <a:t>part</a:t>
                      </a:r>
                      <a:r>
                        <a:rPr lang="en-GB" sz="1200" dirty="0"/>
                        <a:t> whole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132856"/>
            <a:ext cx="2017713" cy="22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Back Arrow Blue Circle Royalty-Free Stock Image - Storyblocks">
            <a:hlinkClick r:id="rId5" action="ppaction://hlinksldjump"/>
            <a:extLst>
              <a:ext uri="{FF2B5EF4-FFF2-40B4-BE49-F238E27FC236}">
                <a16:creationId xmlns:a16="http://schemas.microsoft.com/office/drawing/2014/main" id="{A8793B37-B347-4785-A044-B46B0F39A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" y="5808551"/>
            <a:ext cx="720081" cy="62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7BCBD16-C0DD-466C-935B-1C0D5BE18E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3673640"/>
              </p:ext>
            </p:extLst>
          </p:nvPr>
        </p:nvGraphicFramePr>
        <p:xfrm>
          <a:off x="107504" y="1333096"/>
          <a:ext cx="936104" cy="2108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38847162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Comparing and estimating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391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Measuring and calculating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052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Telling the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4112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Converting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963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46390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0266254"/>
              </p:ext>
            </p:extLst>
          </p:nvPr>
        </p:nvGraphicFramePr>
        <p:xfrm>
          <a:off x="107504" y="83190"/>
          <a:ext cx="8939455" cy="2758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03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5363">
                <a:tc gridSpan="2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Measurement: Money: Year 5/6 Additional Support group  (Revise these KPIs before moving on to year 5/6 content)</a:t>
                      </a:r>
                      <a:r>
                        <a:rPr lang="en-GB" b="0" i="1" dirty="0"/>
                        <a:t>see previous year groups for models/images and vocab 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239">
                <a:tc>
                  <a:txBody>
                    <a:bodyPr/>
                    <a:lstStyle/>
                    <a:p>
                      <a:r>
                        <a:rPr lang="en-GB" sz="1400" b="0" dirty="0"/>
                        <a:t>Year group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LOs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8695846"/>
                  </a:ext>
                </a:extLst>
              </a:tr>
              <a:tr h="1600120">
                <a:tc>
                  <a:txBody>
                    <a:bodyPr/>
                    <a:lstStyle/>
                    <a:p>
                      <a:r>
                        <a:rPr lang="en-GB" sz="1200" dirty="0"/>
                        <a:t>Year 3  KPIs</a:t>
                      </a:r>
                    </a:p>
                    <a:p>
                      <a:r>
                        <a:rPr lang="en-GB" sz="1200" b="1" dirty="0"/>
                        <a:t>Year 4 KPIs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add and subtract amounts of money to give change, using both £ and p in practical contexts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00FF00"/>
                        </a:highlight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NO YR4 KPIs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9" name="Picture 8">
            <a:hlinkClick r:id="rId2" action="ppaction://hlinksldjump"/>
            <a:extLst>
              <a:ext uri="{FF2B5EF4-FFF2-40B4-BE49-F238E27FC236}">
                <a16:creationId xmlns:a16="http://schemas.microsoft.com/office/drawing/2014/main" id="{59A50841-421D-4E7B-A91F-E7D55354A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64" y="5301208"/>
            <a:ext cx="720080" cy="62887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29F88C9-6933-4229-B5FA-C5E435041F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9573904"/>
              </p:ext>
            </p:extLst>
          </p:nvPr>
        </p:nvGraphicFramePr>
        <p:xfrm>
          <a:off x="1895395" y="2971800"/>
          <a:ext cx="7151564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87891">
                  <a:extLst>
                    <a:ext uri="{9D8B030D-6E8A-4147-A177-3AD203B41FA5}">
                      <a16:colId xmlns:a16="http://schemas.microsoft.com/office/drawing/2014/main" val="3908995323"/>
                    </a:ext>
                  </a:extLst>
                </a:gridCol>
                <a:gridCol w="1787891">
                  <a:extLst>
                    <a:ext uri="{9D8B030D-6E8A-4147-A177-3AD203B41FA5}">
                      <a16:colId xmlns:a16="http://schemas.microsoft.com/office/drawing/2014/main" val="860194572"/>
                    </a:ext>
                  </a:extLst>
                </a:gridCol>
                <a:gridCol w="1787891">
                  <a:extLst>
                    <a:ext uri="{9D8B030D-6E8A-4147-A177-3AD203B41FA5}">
                      <a16:colId xmlns:a16="http://schemas.microsoft.com/office/drawing/2014/main" val="1055439301"/>
                    </a:ext>
                  </a:extLst>
                </a:gridCol>
                <a:gridCol w="1787891">
                  <a:extLst>
                    <a:ext uri="{9D8B030D-6E8A-4147-A177-3AD203B41FA5}">
                      <a16:colId xmlns:a16="http://schemas.microsoft.com/office/drawing/2014/main" val="3203865659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Comparing and estimating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Measuring and calculating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Telling the time</a:t>
                      </a:r>
                    </a:p>
                    <a:p>
                      <a:endParaRPr lang="en-GB" sz="1200" dirty="0">
                        <a:highlight>
                          <a:srgbClr val="00808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Converting</a:t>
                      </a:r>
                    </a:p>
                    <a:p>
                      <a:endParaRPr lang="en-GB" sz="1200" dirty="0">
                        <a:highlight>
                          <a:srgbClr val="8080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49265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85407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0804272"/>
              </p:ext>
            </p:extLst>
          </p:nvPr>
        </p:nvGraphicFramePr>
        <p:xfrm>
          <a:off x="107504" y="44624"/>
          <a:ext cx="9001000" cy="5455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Measurement: Length and Height:</a:t>
                      </a:r>
                      <a:r>
                        <a:rPr lang="en-GB" b="1" baseline="0" dirty="0"/>
                        <a:t> </a:t>
                      </a:r>
                      <a:r>
                        <a:rPr lang="en-GB" b="1" dirty="0"/>
                        <a:t>Year 3/4 Additional Support group  (Revise these KPIs before moving on to year 3/4 content)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0040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0831155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1 KPIs</a:t>
                      </a:r>
                    </a:p>
                    <a:p>
                      <a:r>
                        <a:rPr lang="en-GB" sz="1200" b="1" dirty="0"/>
                        <a:t>Year 2 KPIs </a:t>
                      </a:r>
                    </a:p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compare, describe and solve practical problems for:</a:t>
                      </a:r>
                      <a:r>
                        <a:rPr lang="en-GB" sz="1200" baseline="0" dirty="0">
                          <a:highlight>
                            <a:srgbClr val="FFFF00"/>
                          </a:highlight>
                        </a:rPr>
                        <a:t> l</a:t>
                      </a: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engths and heights [for example, long/short, longer/shorter, tall/short, double/half]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dirty="0">
                        <a:highlight>
                          <a:srgbClr val="FFFF00"/>
                        </a:highlight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200" b="1" dirty="0"/>
                        <a:t>NO YR2 KPIs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Long, longer, longest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Short, shorter, shortest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Tall, taller, tallest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Measure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Length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Centimetres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Metres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Longer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Shorter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metre sticks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Height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Width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Compare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Distance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Non standard units of measure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Rulers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Metre sticks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Numberlines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Place value grid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Bar model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746" y="2086476"/>
            <a:ext cx="495498" cy="49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572" y="2372651"/>
            <a:ext cx="1240142" cy="1240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095" y="2774912"/>
            <a:ext cx="560529" cy="607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572" y="3359646"/>
            <a:ext cx="1077466" cy="1077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09" b="24316"/>
          <a:stretch/>
        </p:blipFill>
        <p:spPr bwMode="auto">
          <a:xfrm>
            <a:off x="7401305" y="4437112"/>
            <a:ext cx="1691633" cy="850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D6664DF6-8ACA-4181-AF9D-F62592299D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762" y="5766008"/>
            <a:ext cx="720080" cy="628870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DC1185A2-AAD6-40AE-9BA3-C551CDC143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8083922"/>
              </p:ext>
            </p:extLst>
          </p:nvPr>
        </p:nvGraphicFramePr>
        <p:xfrm>
          <a:off x="107504" y="1628800"/>
          <a:ext cx="936104" cy="2108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38847162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Comparing and estimating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391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Measuring and calculating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052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Telling the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4112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Converting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963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55372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6942087"/>
              </p:ext>
            </p:extLst>
          </p:nvPr>
        </p:nvGraphicFramePr>
        <p:xfrm>
          <a:off x="107504" y="44624"/>
          <a:ext cx="9001000" cy="6187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Measurement: Weight, Volume and Temperature:</a:t>
                      </a:r>
                      <a:r>
                        <a:rPr lang="en-GB" b="1" baseline="0" dirty="0"/>
                        <a:t> </a:t>
                      </a:r>
                      <a:r>
                        <a:rPr lang="en-GB" b="1" dirty="0"/>
                        <a:t>Year 3/4 Additional Support group  (Revise these KPIs before moving on to year 3/4 content)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0040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9056754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1 LOs</a:t>
                      </a:r>
                    </a:p>
                    <a:p>
                      <a:r>
                        <a:rPr lang="en-GB" sz="1200" b="1" dirty="0"/>
                        <a:t>Year 2 LOs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compare, describe and solve practical problems for: </a:t>
                      </a:r>
                    </a:p>
                    <a:p>
                      <a:pPr marL="171450" indent="-171450">
                        <a:buFont typeface="Courier New" panose="02070309020205020404" pitchFamily="49" charset="0"/>
                        <a:buChar char="o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lengths and heights </a:t>
                      </a:r>
                    </a:p>
                    <a:p>
                      <a:pPr marL="171450" indent="-171450">
                        <a:buFont typeface="Courier New" panose="02070309020205020404" pitchFamily="49" charset="0"/>
                        <a:buChar char="o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capacity and volume [for example, full/empty, more than, less than, half, half full, quarter]</a:t>
                      </a:r>
                    </a:p>
                    <a:p>
                      <a:pPr marL="171450" indent="-171450">
                        <a:buFont typeface="Courier New" panose="02070309020205020404" pitchFamily="49" charset="0"/>
                        <a:buChar char="o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mass/weight [for example, heavy/light, heavier than, lighter than]</a:t>
                      </a:r>
                    </a:p>
                    <a:p>
                      <a:pPr marL="171450" indent="-171450">
                        <a:buFont typeface="Courier New" panose="02070309020205020404" pitchFamily="49" charset="0"/>
                        <a:buChar char="o"/>
                      </a:pPr>
                      <a:endParaRPr lang="en-GB" sz="1200" dirty="0">
                        <a:highlight>
                          <a:srgbClr val="FFFF00"/>
                        </a:highlight>
                      </a:endParaRPr>
                    </a:p>
                    <a:p>
                      <a:pPr marL="0" indent="0">
                        <a:buFont typeface="Courier New" panose="02070309020205020404" pitchFamily="49" charset="0"/>
                        <a:buNone/>
                      </a:pPr>
                      <a:r>
                        <a:rPr lang="en-GB" sz="1200" b="1" dirty="0"/>
                        <a:t>NO YR2 KPIs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Heavier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Heaviest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Lighter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Lightest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Capacity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Balance scales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Full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Empty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Compare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Weight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Weigh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Balanced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Measure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Estimate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Mass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Balance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Weighing scales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Grams, 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Kilogram, kg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Litres, l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Millilitres, ml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Volume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Temperature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Thermometer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Degrees Celsius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Estimate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Approximation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Balance scales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Containers for capacity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Informal units of measure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Tens frames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Part </a:t>
                      </a:r>
                      <a:r>
                        <a:rPr lang="en-GB" sz="1200" baseline="0" dirty="0" err="1"/>
                        <a:t>part</a:t>
                      </a:r>
                      <a:r>
                        <a:rPr lang="en-GB" sz="1200" baseline="0" dirty="0"/>
                        <a:t> whole model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Weight g/kg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Weighing scales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Numberlines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Thermometers- real and drawn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454" y="2925128"/>
            <a:ext cx="1410841" cy="1007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9" r="29622"/>
          <a:stretch/>
        </p:blipFill>
        <p:spPr bwMode="auto">
          <a:xfrm>
            <a:off x="8498630" y="3180882"/>
            <a:ext cx="529236" cy="1503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301" y="4009190"/>
            <a:ext cx="1346994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454" y="4684861"/>
            <a:ext cx="876300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1" r="50000"/>
          <a:stretch/>
        </p:blipFill>
        <p:spPr bwMode="auto">
          <a:xfrm>
            <a:off x="7986839" y="4787254"/>
            <a:ext cx="1023582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6AD83FA0-3E4E-4EAA-8A7B-1DC34E238A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5516" y="5334941"/>
            <a:ext cx="720080" cy="628870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B809327D-CF5F-4AA3-8AA3-B3EE22CF56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57190"/>
              </p:ext>
            </p:extLst>
          </p:nvPr>
        </p:nvGraphicFramePr>
        <p:xfrm>
          <a:off x="107504" y="1700808"/>
          <a:ext cx="936104" cy="2108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38847162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Comparing and estimating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391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Measuring and calculating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052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Telling the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4112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Converting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963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16576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708" y="3094040"/>
            <a:ext cx="1240142" cy="1240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3517614"/>
              </p:ext>
            </p:extLst>
          </p:nvPr>
        </p:nvGraphicFramePr>
        <p:xfrm>
          <a:off x="107504" y="44624"/>
          <a:ext cx="8928992" cy="51010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Measurement:</a:t>
                      </a:r>
                      <a:r>
                        <a:rPr lang="en-GB" b="1" baseline="0" dirty="0"/>
                        <a:t> Length and Perimeter</a:t>
                      </a:r>
                      <a:r>
                        <a:rPr lang="en-GB" b="1" dirty="0"/>
                        <a:t>: </a:t>
                      </a:r>
                      <a:r>
                        <a:rPr lang="en-GB" b="1" baseline="0" dirty="0"/>
                        <a:t>Yr3</a:t>
                      </a:r>
                      <a:endParaRPr lang="en-GB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044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0169366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measure, compare, add and subtract: lengths (m/cm/mm)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measure the perimeter of simple 2-D shapes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Length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Height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Width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Perimeter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Distance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Centimetres (cm)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Millimetres (mm)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Metres (m)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Unit of measurement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Measure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Add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Subtract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Multiply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Equivalent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Convert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Greater than (&gt;)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Less than (&lt;)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Ruler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Metre stick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 err="1"/>
                        <a:t>Numerline</a:t>
                      </a:r>
                      <a:r>
                        <a:rPr lang="en-GB" sz="1200" dirty="0"/>
                        <a:t>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Dienes blocks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Metre</a:t>
                      </a:r>
                      <a:r>
                        <a:rPr lang="en-GB" sz="1200" baseline="0" dirty="0"/>
                        <a:t> stick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Ruler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Part </a:t>
                      </a:r>
                      <a:r>
                        <a:rPr lang="en-GB" sz="1200" baseline="0" dirty="0" err="1"/>
                        <a:t>part</a:t>
                      </a:r>
                      <a:r>
                        <a:rPr lang="en-GB" sz="1200" baseline="0" dirty="0"/>
                        <a:t> whole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Formal written methods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Bar model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3150" y="2490788"/>
            <a:ext cx="1082427" cy="1082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595130"/>
            <a:ext cx="495498" cy="49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5" t="41384" r="11275" b="29462"/>
          <a:stretch/>
        </p:blipFill>
        <p:spPr bwMode="auto">
          <a:xfrm>
            <a:off x="7092280" y="4212480"/>
            <a:ext cx="1651379" cy="538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Back Arrow Blue Circle Royalty-Free Stock Image - Storyblocks">
            <a:hlinkClick r:id="rId7" action="ppaction://hlinksldjump"/>
            <a:extLst>
              <a:ext uri="{FF2B5EF4-FFF2-40B4-BE49-F238E27FC236}">
                <a16:creationId xmlns:a16="http://schemas.microsoft.com/office/drawing/2014/main" id="{F913D3B3-37A4-4901-B87B-ABBD3B737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68" y="5945869"/>
            <a:ext cx="720081" cy="62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DAD3AFA-4250-499C-8BC4-4C9DD088A4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6684101"/>
              </p:ext>
            </p:extLst>
          </p:nvPr>
        </p:nvGraphicFramePr>
        <p:xfrm>
          <a:off x="107504" y="1293997"/>
          <a:ext cx="936104" cy="2108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38847162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Comparing and estimating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391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Measuring and calculating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052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Telling the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4112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Converting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963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51988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5775804"/>
              </p:ext>
            </p:extLst>
          </p:nvPr>
        </p:nvGraphicFramePr>
        <p:xfrm>
          <a:off x="107504" y="44624"/>
          <a:ext cx="8928992" cy="67688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Measurement:</a:t>
                      </a:r>
                      <a:r>
                        <a:rPr lang="en-GB" b="1" baseline="0" dirty="0"/>
                        <a:t> Mass and Capacity</a:t>
                      </a:r>
                      <a:r>
                        <a:rPr lang="en-GB" b="1" dirty="0"/>
                        <a:t>: </a:t>
                      </a:r>
                      <a:r>
                        <a:rPr lang="en-GB" b="1" baseline="0" dirty="0"/>
                        <a:t>Yr3</a:t>
                      </a:r>
                      <a:endParaRPr lang="en-GB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0607194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measure, compare, add and subtract:: mass (kg/g); volume/capacity (l/ml)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Mass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Weigh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Measure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Scale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Interval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Grams (g)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Kilograms (kg)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Capacity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Litre (l)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Millilitre (ml)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Scale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Interval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Convert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Weighing scales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Balance scales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Weights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Numberline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Part </a:t>
                      </a:r>
                      <a:r>
                        <a:rPr lang="en-GB" sz="1200" baseline="0" dirty="0" err="1"/>
                        <a:t>part</a:t>
                      </a:r>
                      <a:r>
                        <a:rPr lang="en-GB" sz="1200" baseline="0" dirty="0"/>
                        <a:t> whole model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Bar model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Varying containers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Measuring jugs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Equivalence bar models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677" y="5560045"/>
            <a:ext cx="1139131" cy="1120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553" y="4438303"/>
            <a:ext cx="1410841" cy="1007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404" y="4438303"/>
            <a:ext cx="773532" cy="11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8268577"/>
              </p:ext>
            </p:extLst>
          </p:nvPr>
        </p:nvGraphicFramePr>
        <p:xfrm>
          <a:off x="6903504" y="3696623"/>
          <a:ext cx="1793304" cy="731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932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00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608">
                <a:tc gridSpan="2">
                  <a:txBody>
                    <a:bodyPr/>
                    <a:lstStyle/>
                    <a:p>
                      <a:pPr algn="ctr"/>
                      <a:r>
                        <a:rPr lang="en-GB" dirty="0"/>
                        <a:t>1300ml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608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1050ml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640" y="2726317"/>
            <a:ext cx="1442591" cy="79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Back Arrow Blue Circle Royalty-Free Stock Image - Storyblocks">
            <a:hlinkClick r:id="rId7" action="ppaction://hlinksldjump"/>
            <a:extLst>
              <a:ext uri="{FF2B5EF4-FFF2-40B4-BE49-F238E27FC236}">
                <a16:creationId xmlns:a16="http://schemas.microsoft.com/office/drawing/2014/main" id="{4533B25D-9F58-4DF2-A143-2D9BF8FFC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68" y="5945869"/>
            <a:ext cx="720081" cy="62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BCAD7060-D649-491D-B82A-8F098B3CE7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297480"/>
              </p:ext>
            </p:extLst>
          </p:nvPr>
        </p:nvGraphicFramePr>
        <p:xfrm>
          <a:off x="138646" y="1320800"/>
          <a:ext cx="936104" cy="2108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38847162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Comparing and estimating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391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Measuring and calculating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052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Telling the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4112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Converting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963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76561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8302711"/>
              </p:ext>
            </p:extLst>
          </p:nvPr>
        </p:nvGraphicFramePr>
        <p:xfrm>
          <a:off x="107504" y="44624"/>
          <a:ext cx="8928992" cy="40684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Measurement:</a:t>
                      </a:r>
                      <a:r>
                        <a:rPr lang="en-GB" b="1" baseline="0" dirty="0"/>
                        <a:t> Area</a:t>
                      </a:r>
                      <a:r>
                        <a:rPr lang="en-GB" b="1" dirty="0"/>
                        <a:t>: </a:t>
                      </a:r>
                      <a:r>
                        <a:rPr lang="en-GB" b="1" baseline="0" dirty="0"/>
                        <a:t>Yr4</a:t>
                      </a:r>
                      <a:endParaRPr lang="en-GB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0849739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highlight>
                            <a:srgbClr val="00FFFF"/>
                          </a:highlight>
                        </a:rPr>
                        <a:t>Find the area of rectilinear shapes by counting squares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Length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Width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Area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Space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Rectangle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Square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Rectilinear shape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Unit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Least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Greatest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Triangle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Quadrilateral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Reflection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Rotation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geoboards and elastic bands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Shapes drawn on cm2 paper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Example of rectilinear and non rectilinear shapes.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38" r="54733" b="21770"/>
          <a:stretch/>
        </p:blipFill>
        <p:spPr bwMode="auto">
          <a:xfrm>
            <a:off x="6876256" y="1844824"/>
            <a:ext cx="1435787" cy="723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129" y="2803773"/>
            <a:ext cx="933828" cy="913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Back Arrow Blue Circle Royalty-Free Stock Image - Storyblocks">
            <a:hlinkClick r:id="rId6" action="ppaction://hlinksldjump"/>
            <a:extLst>
              <a:ext uri="{FF2B5EF4-FFF2-40B4-BE49-F238E27FC236}">
                <a16:creationId xmlns:a16="http://schemas.microsoft.com/office/drawing/2014/main" id="{4AA5C151-311B-48ED-BD81-C9FB37529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" y="5808551"/>
            <a:ext cx="720081" cy="62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918715D-28AE-4DFB-8038-57ED07E549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7011169"/>
              </p:ext>
            </p:extLst>
          </p:nvPr>
        </p:nvGraphicFramePr>
        <p:xfrm>
          <a:off x="107504" y="1320800"/>
          <a:ext cx="936104" cy="2108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38847162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Comparing and estimating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391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Measuring and calculating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052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Telling the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4112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Converting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963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80451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7610799"/>
              </p:ext>
            </p:extLst>
          </p:nvPr>
        </p:nvGraphicFramePr>
        <p:xfrm>
          <a:off x="107504" y="44624"/>
          <a:ext cx="8928992" cy="40465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Measurement:</a:t>
                      </a:r>
                      <a:r>
                        <a:rPr lang="en-GB" b="1" baseline="0" dirty="0"/>
                        <a:t> Length and Perimeter</a:t>
                      </a:r>
                      <a:r>
                        <a:rPr lang="en-GB" b="1" dirty="0"/>
                        <a:t>: </a:t>
                      </a:r>
                      <a:r>
                        <a:rPr lang="en-GB" b="1" baseline="0" dirty="0"/>
                        <a:t>Yr4</a:t>
                      </a:r>
                      <a:endParaRPr lang="en-GB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1268706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Convert between different units of measure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measure and calculate the perimeter of a rectilinear figure (including squares) in centimetres and metres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Length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Width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Perimeter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Distance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Rectangle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Square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Rectilinear shape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Centimetre (cm)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Metre (m)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Kilometre (km)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Equivalent to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Numberline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Bar diagram equivalents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Shapes drawn on cm2 paper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Shapes drawn with given dimensions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067" y="2996331"/>
            <a:ext cx="2016224" cy="89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149" y="2042846"/>
            <a:ext cx="1247871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Back Arrow Blue Circle Royalty-Free Stock Image - Storyblocks">
            <a:hlinkClick r:id="rId6" action="ppaction://hlinksldjump"/>
            <a:extLst>
              <a:ext uri="{FF2B5EF4-FFF2-40B4-BE49-F238E27FC236}">
                <a16:creationId xmlns:a16="http://schemas.microsoft.com/office/drawing/2014/main" id="{675371C9-95BD-4292-B2BF-8C2E233CE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" y="5808551"/>
            <a:ext cx="720081" cy="62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B904D4E-6694-4FD3-9019-BCBC2F2F9A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2823162"/>
              </p:ext>
            </p:extLst>
          </p:nvPr>
        </p:nvGraphicFramePr>
        <p:xfrm>
          <a:off x="107504" y="1318785"/>
          <a:ext cx="936104" cy="2108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38847162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Comparing and estimating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391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Measuring and calculating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052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Telling the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4112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Converting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963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990623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9456694"/>
              </p:ext>
            </p:extLst>
          </p:nvPr>
        </p:nvGraphicFramePr>
        <p:xfrm>
          <a:off x="107504" y="83190"/>
          <a:ext cx="8939455" cy="32967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03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07813">
                <a:tc gridSpan="2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Measurement: Length, Perimeter, Area and Volume : Year 5/6 Additional Support group (Revise these KPIs before moving on to year 5/6 content)</a:t>
                      </a:r>
                      <a:r>
                        <a:rPr lang="en-GB" b="0" i="1" dirty="0"/>
                        <a:t>see previous year groups for models/images and vocab 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761">
                <a:tc>
                  <a:txBody>
                    <a:bodyPr/>
                    <a:lstStyle/>
                    <a:p>
                      <a:r>
                        <a:rPr lang="en-GB" sz="1400" b="0" dirty="0"/>
                        <a:t>Year groups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0114033"/>
                  </a:ext>
                </a:extLst>
              </a:tr>
              <a:tr h="1864212">
                <a:tc>
                  <a:txBody>
                    <a:bodyPr/>
                    <a:lstStyle/>
                    <a:p>
                      <a:r>
                        <a:rPr lang="en-GB" sz="1200" dirty="0"/>
                        <a:t>Year 3  KPIs</a:t>
                      </a:r>
                    </a:p>
                    <a:p>
                      <a:r>
                        <a:rPr lang="en-GB" sz="1200" b="1" dirty="0"/>
                        <a:t>Year 4 KPIs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measure, compare, add and subtract: lengths (m/cm/mm)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00FF00"/>
                        </a:highlight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convert between different units of measure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GB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FFFF00"/>
                        </a:highlight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9" name="Picture 8">
            <a:hlinkClick r:id="rId2" action="ppaction://hlinksldjump"/>
            <a:extLst>
              <a:ext uri="{FF2B5EF4-FFF2-40B4-BE49-F238E27FC236}">
                <a16:creationId xmlns:a16="http://schemas.microsoft.com/office/drawing/2014/main" id="{59A50841-421D-4E7B-A91F-E7D55354A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5877272"/>
            <a:ext cx="720080" cy="62887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29F88C9-6933-4229-B5FA-C5E435041F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4757436"/>
              </p:ext>
            </p:extLst>
          </p:nvPr>
        </p:nvGraphicFramePr>
        <p:xfrm>
          <a:off x="1867666" y="3645024"/>
          <a:ext cx="7151564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87891">
                  <a:extLst>
                    <a:ext uri="{9D8B030D-6E8A-4147-A177-3AD203B41FA5}">
                      <a16:colId xmlns:a16="http://schemas.microsoft.com/office/drawing/2014/main" val="3908995323"/>
                    </a:ext>
                  </a:extLst>
                </a:gridCol>
                <a:gridCol w="1787891">
                  <a:extLst>
                    <a:ext uri="{9D8B030D-6E8A-4147-A177-3AD203B41FA5}">
                      <a16:colId xmlns:a16="http://schemas.microsoft.com/office/drawing/2014/main" val="860194572"/>
                    </a:ext>
                  </a:extLst>
                </a:gridCol>
                <a:gridCol w="1787891">
                  <a:extLst>
                    <a:ext uri="{9D8B030D-6E8A-4147-A177-3AD203B41FA5}">
                      <a16:colId xmlns:a16="http://schemas.microsoft.com/office/drawing/2014/main" val="1055439301"/>
                    </a:ext>
                  </a:extLst>
                </a:gridCol>
                <a:gridCol w="1787891">
                  <a:extLst>
                    <a:ext uri="{9D8B030D-6E8A-4147-A177-3AD203B41FA5}">
                      <a16:colId xmlns:a16="http://schemas.microsoft.com/office/drawing/2014/main" val="3203865659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Comparing and estimating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Measuring and calculating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Telling the time</a:t>
                      </a:r>
                    </a:p>
                    <a:p>
                      <a:endParaRPr lang="en-GB" sz="1200" dirty="0">
                        <a:highlight>
                          <a:srgbClr val="00808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Converting</a:t>
                      </a:r>
                    </a:p>
                    <a:p>
                      <a:endParaRPr lang="en-GB" sz="1200" dirty="0">
                        <a:highlight>
                          <a:srgbClr val="8080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49265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01169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8265217"/>
              </p:ext>
            </p:extLst>
          </p:nvPr>
        </p:nvGraphicFramePr>
        <p:xfrm>
          <a:off x="107504" y="44624"/>
          <a:ext cx="8928992" cy="40951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Measurement:</a:t>
                      </a:r>
                      <a:r>
                        <a:rPr lang="en-GB" b="1" baseline="0" dirty="0"/>
                        <a:t> Perimeter and Area</a:t>
                      </a:r>
                      <a:r>
                        <a:rPr lang="en-GB" b="1" dirty="0"/>
                        <a:t>: </a:t>
                      </a:r>
                      <a:r>
                        <a:rPr lang="en-GB" b="1" baseline="0" dirty="0"/>
                        <a:t>Yr5</a:t>
                      </a:r>
                      <a:endParaRPr lang="en-GB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3303139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measure and calculate the perimeter of composite rectilinear shapes in centimetres and metres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calculate and compare the area of rectangles (including squares), and including using standard units, square centimetres (cm2) and square metres (m2) and estimate the area of irregular shapes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estimate volume [for example, using 1 cm3 blocks to build cuboids (including cubes)] and capacity [for example, using water]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Perimeter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Distance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Area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Space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Length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Width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Centimetres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Square centimetres (cm2)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Metres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Square metres (m2)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Scale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Compare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Estimate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Formula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2d shape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Brackets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A range of rectilinear and compound</a:t>
                      </a:r>
                      <a:r>
                        <a:rPr lang="en-GB" sz="1200" baseline="0" dirty="0"/>
                        <a:t> </a:t>
                      </a:r>
                      <a:r>
                        <a:rPr lang="en-GB" sz="1200" dirty="0"/>
                        <a:t>shapes- missing and</a:t>
                      </a:r>
                      <a:r>
                        <a:rPr lang="en-GB" sz="1200" baseline="0" dirty="0"/>
                        <a:t> given values- different scale (mm, cm, m), different orientations, missing parts- lots of variance questions.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Opportunities to estimate area on a square grid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4" name="Picture 2" descr="Back Arrow Blue Circle Royalty-Free Stock Image - Storyblocks">
            <a:hlinkClick r:id="rId4" action="ppaction://hlinksldjump"/>
            <a:extLst>
              <a:ext uri="{FF2B5EF4-FFF2-40B4-BE49-F238E27FC236}">
                <a16:creationId xmlns:a16="http://schemas.microsoft.com/office/drawing/2014/main" id="{BAA54A87-001C-4728-BAC5-6F595DDC1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768794"/>
            <a:ext cx="720082" cy="62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DCDF999-39E5-48B2-9D38-51E75500A0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1445879"/>
              </p:ext>
            </p:extLst>
          </p:nvPr>
        </p:nvGraphicFramePr>
        <p:xfrm>
          <a:off x="107504" y="1320800"/>
          <a:ext cx="936104" cy="2108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38847162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Comparing and estimating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391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Measuring and calculating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052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Telling the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4112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Converting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963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6697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F5BF8F7-4F16-4AAF-B40A-8E137A5AB6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4943131"/>
              </p:ext>
            </p:extLst>
          </p:nvPr>
        </p:nvGraphicFramePr>
        <p:xfrm>
          <a:off x="133350" y="44625"/>
          <a:ext cx="8903149" cy="6081591"/>
        </p:xfrm>
        <a:graphic>
          <a:graphicData uri="http://schemas.openxmlformats.org/drawingml/2006/table">
            <a:tbl>
              <a:tblPr firstRow="1" bandRow="1"/>
              <a:tblGrid>
                <a:gridCol w="10653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63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63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63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063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063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063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32468">
                <a:tc gridSpan="7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b="1" dirty="0"/>
                        <a:t>Year 5/6 Additional Support group</a:t>
                      </a:r>
                    </a:p>
                    <a:p>
                      <a:pPr algn="ctr"/>
                      <a:r>
                        <a:rPr lang="en-GB" b="1" dirty="0"/>
                        <a:t>Learning Overview </a:t>
                      </a:r>
                      <a:r>
                        <a:rPr lang="en-GB" b="1" dirty="0">
                          <a:solidFill>
                            <a:srgbClr val="00B0F0"/>
                          </a:solidFill>
                        </a:rPr>
                        <a:t>(Follow Blue Unit) 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2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400" dirty="0"/>
                        <a:t>TERM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400" dirty="0"/>
                        <a:t>Week 1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400" dirty="0"/>
                        <a:t>Week 2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400" dirty="0"/>
                        <a:t>Week 3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400" dirty="0"/>
                        <a:t>Week 4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400" dirty="0"/>
                        <a:t>Week 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400" dirty="0"/>
                        <a:t>Week 6 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07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400" dirty="0"/>
                        <a:t>Autumn 1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400" dirty="0">
                          <a:hlinkClick r:id="rId2" action="ppaction://hlinksldjump"/>
                        </a:rPr>
                        <a:t>Place Value (Originally 2 week unit) </a:t>
                      </a:r>
                      <a:endParaRPr lang="en-GB" sz="14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3" action="ppaction://hlinksldjump"/>
                        </a:rPr>
                        <a:t>Negative Numbers- No prior KPIs part of Year 5/6 place value  </a:t>
                      </a:r>
                      <a:r>
                        <a:rPr lang="en-GB" sz="1400" dirty="0">
                          <a:solidFill>
                            <a:srgbClr val="7030A0"/>
                          </a:solidFill>
                        </a:rPr>
                        <a:t>(Purple unit) 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4" action="ppaction://hlinksldjump"/>
                        </a:rPr>
                        <a:t>Four Operations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hlinkClick r:id="rId4" action="ppaction://hlinksldjump"/>
                        </a:rPr>
                        <a:t>Add and Subtract</a:t>
                      </a:r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64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400" dirty="0"/>
                        <a:t>Autumn 2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400" dirty="0">
                          <a:hlinkClick r:id="rId5" action="ppaction://hlinksldjump"/>
                        </a:rPr>
                        <a:t>Four Operations</a:t>
                      </a:r>
                    </a:p>
                    <a:p>
                      <a:pPr algn="ctr"/>
                      <a:r>
                        <a:rPr lang="en-GB" sz="1400" dirty="0">
                          <a:hlinkClick r:id="rId5" action="ppaction://hlinksldjump"/>
                        </a:rPr>
                        <a:t>Multiply and Divide </a:t>
                      </a:r>
                      <a:endParaRPr lang="en-GB" sz="14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6" action="ppaction://hlinksldjump"/>
                        </a:rPr>
                        <a:t>Fractions 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9720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400" dirty="0"/>
                        <a:t>Spring 1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400" dirty="0">
                          <a:hlinkClick r:id="rId6" action="ppaction://hlinksldjump"/>
                        </a:rPr>
                        <a:t>Fractions </a:t>
                      </a:r>
                      <a:endParaRPr lang="en-GB" sz="14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7" action="ppaction://hlinksldjump"/>
                        </a:rPr>
                        <a:t>Converting Units 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hlinkClick r:id="rId8" action="ppaction://hlinksldjump"/>
                        </a:rPr>
                        <a:t>Ratio (Year 6)- No prior KPIs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br>
                        <a:rPr lang="en-GB" sz="1400" dirty="0">
                          <a:hlinkClick r:id="rId8" action="ppaction://hlinksldjump"/>
                        </a:rPr>
                      </a:b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9" action="ppaction://hlinksldjump"/>
                        </a:rPr>
                        <a:t>Algebra (Year 6) </a:t>
                      </a:r>
                    </a:p>
                    <a:p>
                      <a:pPr algn="ctr"/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787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10" action="ppaction://hlinksldjump"/>
                        </a:rPr>
                        <a:t>Time (Year 5) 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11" action="ppaction://hlinksldjump"/>
                        </a:rPr>
                        <a:t>Money (Year 5) 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6622071"/>
                  </a:ext>
                </a:extLst>
              </a:tr>
              <a:tr h="4764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400" dirty="0"/>
                        <a:t>Spring</a:t>
                      </a:r>
                      <a:r>
                        <a:rPr lang="en-GB" sz="1400" baseline="0" dirty="0"/>
                        <a:t> 2</a:t>
                      </a:r>
                      <a:endParaRPr lang="en-GB" sz="14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hlinkClick r:id="rId6" action="ppaction://hlinksldjump"/>
                        </a:rPr>
                        <a:t>Decimals </a:t>
                      </a:r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hlinkClick r:id="rId6" action="ppaction://hlinksldjump"/>
                        </a:rPr>
                        <a:t>Fractions, decimals and % </a:t>
                      </a:r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hlinkClick r:id="rId12" action="ppaction://hlinksldjump"/>
                        </a:rPr>
                        <a:t>Area, perimeter and volume </a:t>
                      </a:r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60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400" dirty="0"/>
                        <a:t>Summer 1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hlinkClick r:id="rId13" action="ppaction://hlinksldjump"/>
                        </a:rPr>
                        <a:t>Statistics (originally two week unit) </a:t>
                      </a:r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14" action="ppaction://hlinksldjump"/>
                        </a:rPr>
                        <a:t>Properties of shape</a:t>
                      </a:r>
                      <a:endParaRPr lang="en-GB" sz="1400" dirty="0"/>
                    </a:p>
                    <a:p>
                      <a:pPr algn="ctr"/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15" action="ppaction://hlinksldjump"/>
                        </a:rPr>
                        <a:t>Position and Direction 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13" action="ppaction://hlinksldjump"/>
                        </a:rPr>
                        <a:t>Statistics 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45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400" dirty="0"/>
                        <a:t>Summer 2 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 gridSpan="6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400" dirty="0"/>
                        <a:t>Year 5 Gap Analysis 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44CAFCD-591A-4523-AA90-C0698FF155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9752427"/>
              </p:ext>
            </p:extLst>
          </p:nvPr>
        </p:nvGraphicFramePr>
        <p:xfrm>
          <a:off x="359532" y="6413409"/>
          <a:ext cx="8424936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61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61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61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661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Calculation Guidance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hlinkClick r:id="rId16" action="ppaction://hlinksldjump"/>
                        </a:rPr>
                        <a:t>Addition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hlinkClick r:id="rId17" action="ppaction://hlinksldjump"/>
                        </a:rPr>
                        <a:t>Subtraction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hlinkClick r:id="rId18" action="ppaction://hlinksldjump"/>
                        </a:rPr>
                        <a:t>Multiplication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hlinkClick r:id="rId19" action="ppaction://hlinksldjump"/>
                        </a:rPr>
                        <a:t>Division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420613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9115032"/>
              </p:ext>
            </p:extLst>
          </p:nvPr>
        </p:nvGraphicFramePr>
        <p:xfrm>
          <a:off x="107504" y="44624"/>
          <a:ext cx="8928992" cy="41404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Measurement:</a:t>
                      </a:r>
                      <a:r>
                        <a:rPr lang="en-GB" b="1" baseline="0" dirty="0"/>
                        <a:t> Volume</a:t>
                      </a:r>
                      <a:r>
                        <a:rPr lang="en-GB" b="1" dirty="0"/>
                        <a:t>: </a:t>
                      </a:r>
                      <a:r>
                        <a:rPr lang="en-GB" b="1" baseline="0" dirty="0"/>
                        <a:t>Yr5</a:t>
                      </a:r>
                      <a:endParaRPr lang="en-GB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2068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8987747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estimate volume [for example, using 1 cm3 blocks to build cuboids (including cubes)] and capacity [for example, using water]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Volume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Cube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Cuboid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3d shape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Solid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Capacity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Calculate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Estimate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Unit cubes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Least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Greatest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Multilink cubes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A range of differing capacity containers (varying shapes)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3d shapes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484784"/>
            <a:ext cx="855538" cy="85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Back Arrow Blue Circle Royalty-Free Stock Image - Storyblocks">
            <a:hlinkClick r:id="rId5" action="ppaction://hlinksldjump"/>
            <a:extLst>
              <a:ext uri="{FF2B5EF4-FFF2-40B4-BE49-F238E27FC236}">
                <a16:creationId xmlns:a16="http://schemas.microsoft.com/office/drawing/2014/main" id="{96E337D5-562A-43EC-9B7F-2D8268ADB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768794"/>
            <a:ext cx="720082" cy="62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E755D9F-1AB3-4DAB-87A1-7CCA3A35EF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243648"/>
              </p:ext>
            </p:extLst>
          </p:nvPr>
        </p:nvGraphicFramePr>
        <p:xfrm>
          <a:off x="107504" y="1669940"/>
          <a:ext cx="936104" cy="2108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38847162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Comparing and estimating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391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Measuring and calculating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052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Telling the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4112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Converting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963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08468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4504701"/>
              </p:ext>
            </p:extLst>
          </p:nvPr>
        </p:nvGraphicFramePr>
        <p:xfrm>
          <a:off x="107504" y="44624"/>
          <a:ext cx="8928992" cy="5012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Measurement:</a:t>
                      </a:r>
                      <a:r>
                        <a:rPr lang="en-GB" b="1" baseline="0" dirty="0"/>
                        <a:t> Perimeter, Area and Volume</a:t>
                      </a:r>
                      <a:r>
                        <a:rPr lang="en-GB" b="1" dirty="0"/>
                        <a:t>: </a:t>
                      </a:r>
                      <a:r>
                        <a:rPr lang="en-GB" b="1" baseline="0" dirty="0"/>
                        <a:t>Yr6</a:t>
                      </a:r>
                      <a:endParaRPr lang="en-GB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2068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5835737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solve problems involving the calculation of units of measure, using decimal notation up to three decimal places where appropriate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recognise that shapes with the same areas can have different perimeters and vice versa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recognise when it is possible to use formulae for area and volume of shapes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calculate the area of parallelograms and triangles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calculate, estimate and compare volume of cubes and cuboids using standard units, including cubic centimetres (cm3) and cubic metres (m3), and extending to other units [for example, mm3 and km3].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Area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Volume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Perimeter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Parallelogram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Height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Enclosed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Width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Length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Square centimetres (cm2)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Square metres (m2)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Base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Estimate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Formula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Compound shape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Cubic centimetres (cm3)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Cubic metres (m3)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A range of rectilinear and compound shapes- missing and given values- different scale (mm, cm, m), different orientations, missing parts- lots of variance questions.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Varying shapes to compare area and</a:t>
                      </a:r>
                      <a:r>
                        <a:rPr lang="en-GB" sz="1200" baseline="0" dirty="0"/>
                        <a:t> perimeter (triangles, parallelograms)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Perimeter of varying regular and irregular shapes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Opportunities to estimate area on a square grid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Opportunities to compare area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Geoboards and elastic bands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Cubes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Cubes and cuboid visual</a:t>
                      </a:r>
                      <a:r>
                        <a:rPr lang="en-GB" sz="1200" baseline="0" dirty="0"/>
                        <a:t> with given and missing values </a:t>
                      </a:r>
                      <a:endParaRPr lang="en-GB" sz="12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4" name="Picture 2" descr="Back Arrow Blue Circle Royalty-Free Stock Image - Storyblocks">
            <a:hlinkClick r:id="rId4" action="ppaction://hlinksldjump"/>
            <a:extLst>
              <a:ext uri="{FF2B5EF4-FFF2-40B4-BE49-F238E27FC236}">
                <a16:creationId xmlns:a16="http://schemas.microsoft.com/office/drawing/2014/main" id="{88188CD6-C440-4963-BA79-FD3EE60CB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11" y="5661248"/>
            <a:ext cx="720082" cy="62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3EA5E8B-EF38-44B5-A72F-5703FBC61E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0162191"/>
              </p:ext>
            </p:extLst>
          </p:nvPr>
        </p:nvGraphicFramePr>
        <p:xfrm>
          <a:off x="107504" y="1567521"/>
          <a:ext cx="936104" cy="2108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38847162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Comparing and estimating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391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Measuring and calculating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052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Telling the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4112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Converting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963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267453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2264770"/>
              </p:ext>
            </p:extLst>
          </p:nvPr>
        </p:nvGraphicFramePr>
        <p:xfrm>
          <a:off x="107504" y="83190"/>
          <a:ext cx="8939455" cy="3583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03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9445">
                <a:tc gridSpan="2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Measurement: Converting Units+ Mass and Capacity : Year 5/6 Additional Support group  (Revise these KPIs before moving on to year 5/6 content) </a:t>
                      </a:r>
                    </a:p>
                    <a:p>
                      <a:pPr algn="ctr"/>
                      <a:r>
                        <a:rPr lang="en-GB" b="0" i="1" dirty="0"/>
                        <a:t>see previous year groups for models/images and vocab 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9202">
                <a:tc>
                  <a:txBody>
                    <a:bodyPr/>
                    <a:lstStyle/>
                    <a:p>
                      <a:r>
                        <a:rPr lang="en-GB" sz="1400" b="0" dirty="0"/>
                        <a:t>Year group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6473926"/>
                  </a:ext>
                </a:extLst>
              </a:tr>
              <a:tr h="2110184">
                <a:tc>
                  <a:txBody>
                    <a:bodyPr/>
                    <a:lstStyle/>
                    <a:p>
                      <a:r>
                        <a:rPr lang="en-GB" sz="1200" dirty="0"/>
                        <a:t>Year 3  KPIs</a:t>
                      </a:r>
                    </a:p>
                    <a:p>
                      <a:r>
                        <a:rPr lang="en-GB" sz="1200" b="1" dirty="0"/>
                        <a:t>Year 4 KPIs (taken from length and perimeter unit)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measure, compare, add and subtract:: mass (kg/g); volume/capacity (l/ml)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00FF00"/>
                        </a:highlight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b="1" dirty="0">
                          <a:highlight>
                            <a:srgbClr val="FF00FF"/>
                          </a:highlight>
                        </a:rPr>
                        <a:t>convert between different units of measure (e.g. kilometre to metre; hour to minute)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GB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FFFF00"/>
                        </a:highlight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9" name="Picture 8">
            <a:hlinkClick r:id="rId2" action="ppaction://hlinksldjump"/>
            <a:extLst>
              <a:ext uri="{FF2B5EF4-FFF2-40B4-BE49-F238E27FC236}">
                <a16:creationId xmlns:a16="http://schemas.microsoft.com/office/drawing/2014/main" id="{59A50841-421D-4E7B-A91F-E7D55354A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5877272"/>
            <a:ext cx="720080" cy="62887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29F88C9-6933-4229-B5FA-C5E435041F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3418159"/>
              </p:ext>
            </p:extLst>
          </p:nvPr>
        </p:nvGraphicFramePr>
        <p:xfrm>
          <a:off x="1895395" y="3775260"/>
          <a:ext cx="7151564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87891">
                  <a:extLst>
                    <a:ext uri="{9D8B030D-6E8A-4147-A177-3AD203B41FA5}">
                      <a16:colId xmlns:a16="http://schemas.microsoft.com/office/drawing/2014/main" val="3908995323"/>
                    </a:ext>
                  </a:extLst>
                </a:gridCol>
                <a:gridCol w="1787891">
                  <a:extLst>
                    <a:ext uri="{9D8B030D-6E8A-4147-A177-3AD203B41FA5}">
                      <a16:colId xmlns:a16="http://schemas.microsoft.com/office/drawing/2014/main" val="860194572"/>
                    </a:ext>
                  </a:extLst>
                </a:gridCol>
                <a:gridCol w="1787891">
                  <a:extLst>
                    <a:ext uri="{9D8B030D-6E8A-4147-A177-3AD203B41FA5}">
                      <a16:colId xmlns:a16="http://schemas.microsoft.com/office/drawing/2014/main" val="1055439301"/>
                    </a:ext>
                  </a:extLst>
                </a:gridCol>
                <a:gridCol w="1787891">
                  <a:extLst>
                    <a:ext uri="{9D8B030D-6E8A-4147-A177-3AD203B41FA5}">
                      <a16:colId xmlns:a16="http://schemas.microsoft.com/office/drawing/2014/main" val="3203865659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Comparing and estimating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00FF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Measuring and calculating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Telling the time</a:t>
                      </a:r>
                    </a:p>
                    <a:p>
                      <a:endParaRPr lang="en-GB" sz="1200" dirty="0">
                        <a:highlight>
                          <a:srgbClr val="00808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FF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Converting</a:t>
                      </a:r>
                    </a:p>
                    <a:p>
                      <a:endParaRPr lang="en-GB" sz="1200" dirty="0">
                        <a:highlight>
                          <a:srgbClr val="8080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49265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810389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2575457"/>
              </p:ext>
            </p:extLst>
          </p:nvPr>
        </p:nvGraphicFramePr>
        <p:xfrm>
          <a:off x="107504" y="44624"/>
          <a:ext cx="8928992" cy="63811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Measurement:</a:t>
                      </a:r>
                      <a:r>
                        <a:rPr lang="en-GB" b="1" baseline="0" dirty="0"/>
                        <a:t> Converting Units</a:t>
                      </a:r>
                      <a:r>
                        <a:rPr lang="en-GB" b="1" dirty="0"/>
                        <a:t>: </a:t>
                      </a:r>
                      <a:r>
                        <a:rPr lang="en-GB" b="1" baseline="0" dirty="0"/>
                        <a:t>Yr5</a:t>
                      </a:r>
                      <a:endParaRPr lang="en-GB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0367558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convert between different units of metric measure (for example, kilometre and metre; centimetre and metre; centimetre and millimetre; gram and kilogram; litre and millilitre)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understand and use approximate equivalences between metric units and common imperial units such as inches, pounds and pints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solve problems involving converting between units of time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use all four operations to solve problems involving measure [for example, length, mass, volume, money] using decimal notation, including scaling.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Convert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Metric units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Imperial units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Kilo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Kilogram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Gram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Millimetre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Centimetre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Metre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Kilometre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Litre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Millilitre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Pound (lb)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Ounce (</a:t>
                      </a:r>
                      <a:r>
                        <a:rPr kumimoji="0" lang="en-GB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oz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Inch (in)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Foot (</a:t>
                      </a:r>
                      <a:r>
                        <a:rPr kumimoji="0" lang="en-GB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ft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Yard (</a:t>
                      </a:r>
                      <a:r>
                        <a:rPr kumimoji="0" lang="en-GB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yd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Pint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Gallon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Stone (</a:t>
                      </a:r>
                      <a:r>
                        <a:rPr kumimoji="0" lang="en-GB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Approximately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Timetable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Use of a range measuring equipment- scales, containers, rulers, metre sticks, etc.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Singapore bar models for conversion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Place value grid for conversion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Conversion scales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Clocks- drawn and physical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Example timetables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Numberline to solve time problems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348880"/>
            <a:ext cx="1922710" cy="55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2" t="26375" r="4686" b="55644"/>
          <a:stretch/>
        </p:blipFill>
        <p:spPr bwMode="auto">
          <a:xfrm>
            <a:off x="6876256" y="3520366"/>
            <a:ext cx="1922710" cy="459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59"/>
          <a:stretch/>
        </p:blipFill>
        <p:spPr bwMode="auto">
          <a:xfrm>
            <a:off x="6876256" y="4293096"/>
            <a:ext cx="2088232" cy="468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981" y="5733256"/>
            <a:ext cx="197485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Back Arrow Blue Circle Royalty-Free Stock Image - Storyblocks">
            <a:hlinkClick r:id="rId8" action="ppaction://hlinksldjump"/>
            <a:extLst>
              <a:ext uri="{FF2B5EF4-FFF2-40B4-BE49-F238E27FC236}">
                <a16:creationId xmlns:a16="http://schemas.microsoft.com/office/drawing/2014/main" id="{F3B06210-55D8-4AE4-B51A-02B556D40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95" y="6032686"/>
            <a:ext cx="720082" cy="62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9FB90AD-2EE0-451B-A642-C17CCC2E07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7102927"/>
              </p:ext>
            </p:extLst>
          </p:nvPr>
        </p:nvGraphicFramePr>
        <p:xfrm>
          <a:off x="107504" y="1367930"/>
          <a:ext cx="936104" cy="2108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38847162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Comparing and estimating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391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Measuring and calculating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052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Telling the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4112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Converting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963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280996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0938719"/>
              </p:ext>
            </p:extLst>
          </p:nvPr>
        </p:nvGraphicFramePr>
        <p:xfrm>
          <a:off x="107504" y="44624"/>
          <a:ext cx="8928992" cy="52686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Measurement:</a:t>
                      </a:r>
                      <a:r>
                        <a:rPr lang="en-GB" b="1" baseline="0" dirty="0"/>
                        <a:t> Converting Units</a:t>
                      </a:r>
                      <a:r>
                        <a:rPr lang="en-GB" b="1" dirty="0"/>
                        <a:t>: </a:t>
                      </a:r>
                      <a:r>
                        <a:rPr lang="en-GB" b="1" baseline="0" dirty="0"/>
                        <a:t>Yr6</a:t>
                      </a:r>
                      <a:endParaRPr lang="en-GB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044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6334657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solve problems involving the calculation and conversion of units of measure, using decimal notation up to three decimal</a:t>
                      </a:r>
                      <a:r>
                        <a:rPr lang="en-GB" sz="1200" dirty="0"/>
                        <a:t> </a:t>
                      </a: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places where appropriate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use, read, write and convert between standard units, converting measurements of length, mass, volume and time from a smaller unit of measure to a larger unit, and vice versa, using decimal notation to up to three decimal places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convert between miles and kilometres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Metric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Imperial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Units of measurement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Grams (g)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Kilograms (kg)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Pounds (lbs)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Ounces (</a:t>
                      </a:r>
                      <a:r>
                        <a:rPr kumimoji="0" lang="en-GB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oz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Mass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Millilitres (ml)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Litres (l)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Capacity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Pints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Millimetres (mm)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Centimetres (cm)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Metres (m)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Kilometres (km)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Inches (in)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Feet (</a:t>
                      </a:r>
                      <a:r>
                        <a:rPr kumimoji="0" lang="en-GB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ft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Yards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Miles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Length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Convert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Conversion table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Conversion graph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Use of a range measuring equipment</a:t>
                      </a:r>
                      <a:r>
                        <a:rPr lang="en-GB" sz="1200" baseline="0" dirty="0"/>
                        <a:t>- scales, containers, rulers, metre sticks, etc.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Conversion graph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Conversion table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Bar models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Bar models for conversion </a:t>
                      </a:r>
                      <a:endParaRPr lang="en-GB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786" y="3356992"/>
            <a:ext cx="2104702" cy="458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Back Arrow Blue Circle Royalty-Free Stock Image - Storyblocks">
            <a:hlinkClick r:id="rId5" action="ppaction://hlinksldjump"/>
            <a:extLst>
              <a:ext uri="{FF2B5EF4-FFF2-40B4-BE49-F238E27FC236}">
                <a16:creationId xmlns:a16="http://schemas.microsoft.com/office/drawing/2014/main" id="{3D2994D5-F544-4772-80BF-6960BF73B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11" y="5661248"/>
            <a:ext cx="720082" cy="62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E185552-A7B5-4B46-AE01-3F4468DFE9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4279287"/>
              </p:ext>
            </p:extLst>
          </p:nvPr>
        </p:nvGraphicFramePr>
        <p:xfrm>
          <a:off x="107504" y="1344842"/>
          <a:ext cx="936104" cy="2108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38847162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Comparing and estimating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391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Measuring and calculating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052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Telling the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4112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Converting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963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85323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6262921"/>
              </p:ext>
            </p:extLst>
          </p:nvPr>
        </p:nvGraphicFramePr>
        <p:xfrm>
          <a:off x="107504" y="44624"/>
          <a:ext cx="8928992" cy="42844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Statistics: Year 3/4 Additional Support group  (Revise these KPIs before moving on to year 3/4 content)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056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9385462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1 KPIs</a:t>
                      </a:r>
                    </a:p>
                    <a:p>
                      <a:r>
                        <a:rPr lang="en-GB" sz="1200" b="1" dirty="0"/>
                        <a:t>Year 2 KPIs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200" b="0" dirty="0"/>
                        <a:t>NO YR1 KPIs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="1" dirty="0">
                          <a:highlight>
                            <a:srgbClr val="FFFF00"/>
                          </a:highlight>
                        </a:rPr>
                        <a:t>ask and answer questions about totalling and comparing categorical data.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Tally chart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Pictogram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Key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dirty="0"/>
                        <a:t>A range of different visual images of relevant  graphs/ charts/ tables- vary structure and presentation as much as possible.</a:t>
                      </a:r>
                      <a:r>
                        <a:rPr lang="en-GB" sz="1200" baseline="0" dirty="0"/>
                        <a:t> </a:t>
                      </a:r>
                      <a:endParaRPr lang="en-GB" sz="12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Use of numberline to count tally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68" y="2789058"/>
            <a:ext cx="1944216" cy="340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CEFDC3D6-FFB4-4E01-925B-B2679D1DF0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762" y="5766008"/>
            <a:ext cx="720080" cy="62887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2F755F5-594D-4E33-93B8-BAE6FC457C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2058275"/>
              </p:ext>
            </p:extLst>
          </p:nvPr>
        </p:nvGraphicFramePr>
        <p:xfrm>
          <a:off x="1187624" y="2118217"/>
          <a:ext cx="1368152" cy="1010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68152">
                  <a:extLst>
                    <a:ext uri="{9D8B030D-6E8A-4147-A177-3AD203B41FA5}">
                      <a16:colId xmlns:a16="http://schemas.microsoft.com/office/drawing/2014/main" val="38847162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Interpreting, constructing and presenting data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391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Solving Problems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0529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257290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0617378"/>
              </p:ext>
            </p:extLst>
          </p:nvPr>
        </p:nvGraphicFramePr>
        <p:xfrm>
          <a:off x="107504" y="44624"/>
          <a:ext cx="8928992" cy="40684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Statistics:Yr3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2305034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interpret and present data using bar charts, pictograms and tables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one-step and two-step questions [for example, ‘How many more?’ and ‘How many fewer?’] using information presented in scaled bar charts and pictograms and tables.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Pictogram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Key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Bar chart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Scale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Table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Row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Column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Vertical axis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A range of different visual images of graphs/ charts/ tables- vary structure and presentation as much as possible.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4" name="Picture 2" descr="Back Arrow Blue Circle Royalty-Free Stock Image - Storyblocks">
            <a:hlinkClick r:id="rId4" action="ppaction://hlinksldjump"/>
            <a:extLst>
              <a:ext uri="{FF2B5EF4-FFF2-40B4-BE49-F238E27FC236}">
                <a16:creationId xmlns:a16="http://schemas.microsoft.com/office/drawing/2014/main" id="{262BA33B-FAE1-4541-8C6E-31CAC9FB1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68" y="5945869"/>
            <a:ext cx="720081" cy="62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DFE2619-6F01-4D04-8929-D5C97A92DA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353376"/>
              </p:ext>
            </p:extLst>
          </p:nvPr>
        </p:nvGraphicFramePr>
        <p:xfrm>
          <a:off x="1187624" y="2118217"/>
          <a:ext cx="1368152" cy="1010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68152">
                  <a:extLst>
                    <a:ext uri="{9D8B030D-6E8A-4147-A177-3AD203B41FA5}">
                      <a16:colId xmlns:a16="http://schemas.microsoft.com/office/drawing/2014/main" val="38847162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Interpreting, constructing and presenting data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391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Solving Problems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0529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590231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1886433"/>
              </p:ext>
            </p:extLst>
          </p:nvPr>
        </p:nvGraphicFramePr>
        <p:xfrm>
          <a:off x="107504" y="44624"/>
          <a:ext cx="8928992" cy="40684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Statistics:Yr4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7346859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interpret and present discrete and continuous data using appropriate graphical methods, including bar charts and time graphs.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comparison, sum and difference problems using information presented in bar charts, pictograms, tables and other graphs.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Data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Line graph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Pictogram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Bar chart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Table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Altogether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More than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Greatest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Smallest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Continuous data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Compare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A range of different visual images of graphs/ charts/ tables- vary structure and presentation as much as possible.</a:t>
                      </a:r>
                      <a:r>
                        <a:rPr lang="en-GB" sz="1200" baseline="0" dirty="0"/>
                        <a:t> </a:t>
                      </a: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4" name="Picture 2" descr="Back Arrow Blue Circle Royalty-Free Stock Image - Storyblocks">
            <a:hlinkClick r:id="rId4" action="ppaction://hlinksldjump"/>
            <a:extLst>
              <a:ext uri="{FF2B5EF4-FFF2-40B4-BE49-F238E27FC236}">
                <a16:creationId xmlns:a16="http://schemas.microsoft.com/office/drawing/2014/main" id="{26C43F62-4AB7-4FA0-B607-315D8989D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" y="5808551"/>
            <a:ext cx="720081" cy="62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D33A65E-432E-453E-AB9A-00E2FCADD2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748376"/>
              </p:ext>
            </p:extLst>
          </p:nvPr>
        </p:nvGraphicFramePr>
        <p:xfrm>
          <a:off x="1187624" y="2276872"/>
          <a:ext cx="1368152" cy="1010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68152">
                  <a:extLst>
                    <a:ext uri="{9D8B030D-6E8A-4147-A177-3AD203B41FA5}">
                      <a16:colId xmlns:a16="http://schemas.microsoft.com/office/drawing/2014/main" val="38847162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Interpreting, constructing and presenting data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391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Solving Problems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0529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40067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9545821"/>
              </p:ext>
            </p:extLst>
          </p:nvPr>
        </p:nvGraphicFramePr>
        <p:xfrm>
          <a:off x="107504" y="83190"/>
          <a:ext cx="8939455" cy="35427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03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9445">
                <a:tc gridSpan="2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Statistics: Year 5/6 Additional Support group  (may also explore year 2 and year 6 content dependent on pupil needs) </a:t>
                      </a:r>
                    </a:p>
                    <a:p>
                      <a:pPr algn="ctr"/>
                      <a:r>
                        <a:rPr lang="en-GB" b="0" i="1" dirty="0"/>
                        <a:t>See previous year groups for models/images and vocab 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  <a:endParaRPr lang="en-GB" sz="14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  <a:p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10184">
                <a:tc>
                  <a:txBody>
                    <a:bodyPr/>
                    <a:lstStyle/>
                    <a:p>
                      <a:r>
                        <a:rPr lang="en-GB" sz="1200" dirty="0"/>
                        <a:t>Year 3 KPIs</a:t>
                      </a:r>
                    </a:p>
                    <a:p>
                      <a:r>
                        <a:rPr lang="en-GB" sz="1200" b="1" dirty="0"/>
                        <a:t>Year 4 KPIs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interpret and present data using bar charts, pictograms and tables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00FF00"/>
                        </a:highlight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solve comparison, sum and difference problems using information presented in bar charts, pictograms, tables and other graphs.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GB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FFFF00"/>
                        </a:highlight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9" name="Picture 8">
            <a:hlinkClick r:id="rId2" action="ppaction://hlinksldjump"/>
            <a:extLst>
              <a:ext uri="{FF2B5EF4-FFF2-40B4-BE49-F238E27FC236}">
                <a16:creationId xmlns:a16="http://schemas.microsoft.com/office/drawing/2014/main" id="{59A50841-421D-4E7B-A91F-E7D55354A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5877272"/>
            <a:ext cx="720080" cy="62887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29F88C9-6933-4229-B5FA-C5E435041F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6929073"/>
              </p:ext>
            </p:extLst>
          </p:nvPr>
        </p:nvGraphicFramePr>
        <p:xfrm>
          <a:off x="5148064" y="2971800"/>
          <a:ext cx="3575782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87891">
                  <a:extLst>
                    <a:ext uri="{9D8B030D-6E8A-4147-A177-3AD203B41FA5}">
                      <a16:colId xmlns:a16="http://schemas.microsoft.com/office/drawing/2014/main" val="3908995323"/>
                    </a:ext>
                  </a:extLst>
                </a:gridCol>
                <a:gridCol w="1787891">
                  <a:extLst>
                    <a:ext uri="{9D8B030D-6E8A-4147-A177-3AD203B41FA5}">
                      <a16:colId xmlns:a16="http://schemas.microsoft.com/office/drawing/2014/main" val="860194572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Interpreting, constructing and presenting data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Solving Problems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49265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762491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9738029"/>
              </p:ext>
            </p:extLst>
          </p:nvPr>
        </p:nvGraphicFramePr>
        <p:xfrm>
          <a:off x="107504" y="44624"/>
          <a:ext cx="8928992" cy="40465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Statistics:Yr5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7702487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solve comparison, sum and difference problems using information presented in a line graph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complete, read and interpret information in tables, including timetables.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Graph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Line graph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Table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Dual line graph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Horizontal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Vertical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Two way table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Scale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Axis/ axes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Data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Plot/plotted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tallies/ tally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Digits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A range of different visual images of graphs/ charts/ tables-</a:t>
                      </a:r>
                      <a:r>
                        <a:rPr lang="en-GB" sz="1200" baseline="0" dirty="0"/>
                        <a:t> </a:t>
                      </a:r>
                      <a:r>
                        <a:rPr lang="en-GB" sz="1200" dirty="0"/>
                        <a:t>vary structure and presentation as much as possible.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4" name="Picture 2" descr="Back Arrow Blue Circle Royalty-Free Stock Image - Storyblocks">
            <a:hlinkClick r:id="rId4" action="ppaction://hlinksldjump"/>
            <a:extLst>
              <a:ext uri="{FF2B5EF4-FFF2-40B4-BE49-F238E27FC236}">
                <a16:creationId xmlns:a16="http://schemas.microsoft.com/office/drawing/2014/main" id="{16257706-86FA-467E-B8CC-76AD60235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768794"/>
            <a:ext cx="720082" cy="62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1F5C75B-5A1A-4F38-9B0E-B7D0055D0D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353376"/>
              </p:ext>
            </p:extLst>
          </p:nvPr>
        </p:nvGraphicFramePr>
        <p:xfrm>
          <a:off x="1187624" y="2118217"/>
          <a:ext cx="1368152" cy="1010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68152">
                  <a:extLst>
                    <a:ext uri="{9D8B030D-6E8A-4147-A177-3AD203B41FA5}">
                      <a16:colId xmlns:a16="http://schemas.microsoft.com/office/drawing/2014/main" val="38847162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Interpreting, constructing and presenting data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391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Solving Problems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0529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0098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5767356"/>
              </p:ext>
            </p:extLst>
          </p:nvPr>
        </p:nvGraphicFramePr>
        <p:xfrm>
          <a:off x="467544" y="125074"/>
          <a:ext cx="8280914" cy="58962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81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2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21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21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21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121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21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60040"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/>
                        <a:t>Year 5 Learning Overview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4046">
                <a:tc>
                  <a:txBody>
                    <a:bodyPr/>
                    <a:lstStyle/>
                    <a:p>
                      <a:pPr algn="l"/>
                      <a:r>
                        <a:rPr lang="en-GB" sz="1400" dirty="0"/>
                        <a:t>TERM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Week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Week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Week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Week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Week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Week 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8082">
                <a:tc>
                  <a:txBody>
                    <a:bodyPr/>
                    <a:lstStyle/>
                    <a:p>
                      <a:r>
                        <a:rPr lang="en-GB" sz="1400" dirty="0"/>
                        <a:t>Autumn 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2" action="ppaction://hlinksldjump"/>
                        </a:rPr>
                        <a:t>Number: Place Value 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3" action="ppaction://hlinksldjump"/>
                        </a:rPr>
                        <a:t>Number:</a:t>
                      </a:r>
                      <a:r>
                        <a:rPr lang="en-GB" sz="1400" baseline="0" dirty="0">
                          <a:hlinkClick r:id="rId3" action="ppaction://hlinksldjump"/>
                        </a:rPr>
                        <a:t> Addition and Subtraction 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4" action="ppaction://hlinksldjump"/>
                        </a:rPr>
                        <a:t>Statistics</a:t>
                      </a:r>
                      <a:endParaRPr lang="en-GB" sz="14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8082">
                <a:tc>
                  <a:txBody>
                    <a:bodyPr/>
                    <a:lstStyle/>
                    <a:p>
                      <a:r>
                        <a:rPr lang="en-GB" sz="1400" dirty="0"/>
                        <a:t>Autumn 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4" action="ppaction://hlinksldjump"/>
                        </a:rPr>
                        <a:t>Statistics</a:t>
                      </a:r>
                      <a:endParaRPr lang="en-GB" sz="14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5" action="ppaction://hlinksldjump"/>
                        </a:rPr>
                        <a:t>Number:</a:t>
                      </a:r>
                      <a:r>
                        <a:rPr lang="en-GB" sz="1400" baseline="0" dirty="0">
                          <a:hlinkClick r:id="rId5" action="ppaction://hlinksldjump"/>
                        </a:rPr>
                        <a:t> Multiplication and Division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6" action="ppaction://hlinksldjump"/>
                        </a:rPr>
                        <a:t>Measurement: Perimeter and Area</a:t>
                      </a:r>
                      <a:endParaRPr lang="en-GB" sz="14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Consolidation/ Summative Assessment </a:t>
                      </a:r>
                    </a:p>
                    <a:p>
                      <a:pPr algn="ctr"/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8082">
                <a:tc>
                  <a:txBody>
                    <a:bodyPr/>
                    <a:lstStyle/>
                    <a:p>
                      <a:r>
                        <a:rPr lang="en-GB" sz="1400" dirty="0"/>
                        <a:t>Spring 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5" action="ppaction://hlinksldjump"/>
                        </a:rPr>
                        <a:t>Number: Multiplication and Division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7" action="ppaction://hlinksldjump"/>
                        </a:rPr>
                        <a:t>Number:</a:t>
                      </a:r>
                      <a:r>
                        <a:rPr lang="en-GB" sz="1400" baseline="0" dirty="0">
                          <a:hlinkClick r:id="rId7" action="ppaction://hlinksldjump"/>
                        </a:rPr>
                        <a:t> Fractions 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8082">
                <a:tc>
                  <a:txBody>
                    <a:bodyPr/>
                    <a:lstStyle/>
                    <a:p>
                      <a:r>
                        <a:rPr lang="en-GB" sz="1400" dirty="0"/>
                        <a:t>Spring 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7" action="ppaction://hlinksldjump"/>
                        </a:rPr>
                        <a:t>Number: Fractions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7" action="ppaction://hlinksldjump"/>
                        </a:rPr>
                        <a:t>Number: decimals and percentages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Consolidation/ Summative Assessment </a:t>
                      </a:r>
                    </a:p>
                    <a:p>
                      <a:pPr algn="ctr"/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8082">
                <a:tc>
                  <a:txBody>
                    <a:bodyPr/>
                    <a:lstStyle/>
                    <a:p>
                      <a:r>
                        <a:rPr lang="en-GB" sz="1400" dirty="0"/>
                        <a:t>Summer 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7" action="ppaction://hlinksldjump"/>
                        </a:rPr>
                        <a:t>Number: Decimals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8" action="ppaction://hlinksldjump"/>
                        </a:rPr>
                        <a:t>Geometry: Properties of shape</a:t>
                      </a:r>
                      <a:endParaRPr lang="en-GB" sz="14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8082">
                <a:tc>
                  <a:txBody>
                    <a:bodyPr/>
                    <a:lstStyle/>
                    <a:p>
                      <a:r>
                        <a:rPr lang="en-GB" sz="1400" dirty="0"/>
                        <a:t>Summer 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8" action="ppaction://hlinksldjump"/>
                        </a:rPr>
                        <a:t>Geometry:</a:t>
                      </a:r>
                      <a:r>
                        <a:rPr lang="en-GB" sz="1400" baseline="0" dirty="0">
                          <a:hlinkClick r:id="rId8" action="ppaction://hlinksldjump"/>
                        </a:rPr>
                        <a:t> Properties of shape</a:t>
                      </a:r>
                      <a:endParaRPr lang="en-GB" sz="14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9" action="ppaction://hlinksldjump"/>
                        </a:rPr>
                        <a:t>Geometry: Position and Direction</a:t>
                      </a:r>
                      <a:endParaRPr lang="en-GB" sz="14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10" action="ppaction://hlinksldjump"/>
                        </a:rPr>
                        <a:t>Measuring: Converting</a:t>
                      </a:r>
                      <a:r>
                        <a:rPr lang="en-GB" sz="1400" baseline="0" dirty="0">
                          <a:hlinkClick r:id="rId10" action="ppaction://hlinksldjump"/>
                        </a:rPr>
                        <a:t> units</a:t>
                      </a:r>
                      <a:endParaRPr lang="en-GB" sz="14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11" action="ppaction://hlinksldjump"/>
                        </a:rPr>
                        <a:t>Measuring:</a:t>
                      </a:r>
                      <a:r>
                        <a:rPr lang="en-GB" sz="1400" baseline="0" dirty="0">
                          <a:hlinkClick r:id="rId11" action="ppaction://hlinksldjump"/>
                        </a:rPr>
                        <a:t> volume </a:t>
                      </a:r>
                      <a:endParaRPr lang="en-GB" sz="14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Consolidation/ Transition</a:t>
                      </a:r>
                    </a:p>
                    <a:p>
                      <a:pPr algn="ctr"/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7342875"/>
              </p:ext>
            </p:extLst>
          </p:nvPr>
        </p:nvGraphicFramePr>
        <p:xfrm>
          <a:off x="467544" y="6159499"/>
          <a:ext cx="8280921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23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94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94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394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394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Calculation Guidance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hlinkClick r:id="rId12" action="ppaction://hlinksldjump"/>
                        </a:rPr>
                        <a:t>Addition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hlinkClick r:id="rId13" action="ppaction://hlinksldjump"/>
                        </a:rPr>
                        <a:t>Subtraction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hlinkClick r:id="rId14" action="ppaction://hlinksldjump"/>
                        </a:rPr>
                        <a:t>Multiplication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hlinkClick r:id="rId15" action="ppaction://hlinksldjump"/>
                        </a:rPr>
                        <a:t>Division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215306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1921615"/>
              </p:ext>
            </p:extLst>
          </p:nvPr>
        </p:nvGraphicFramePr>
        <p:xfrm>
          <a:off x="107504" y="44624"/>
          <a:ext cx="8928992" cy="40465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052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Statistics:Yr6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8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661333"/>
                  </a:ext>
                </a:extLst>
              </a:tr>
              <a:tr h="3060340">
                <a:tc>
                  <a:txBody>
                    <a:bodyPr/>
                    <a:lstStyle/>
                    <a:p>
                      <a:r>
                        <a:rPr lang="en-GB" sz="1200" dirty="0"/>
                        <a:t>Year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interpret and construct pie charts and line graphs and use these to solve problems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calculate and interpret the mean as an average.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Mean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Average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Pie chart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Segment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Line graph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Bar chart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Percentage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Fraction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Data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A range of different visual images of graphs/ charts/ tables- vary structure and presentation as much as possible.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Singapore</a:t>
                      </a:r>
                      <a:r>
                        <a:rPr lang="en-GB" sz="1200" baseline="0" dirty="0"/>
                        <a:t> bar models for mean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AutoShape 5" descr="Image result for thousands number line&quot;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260" y="2623677"/>
            <a:ext cx="2088232" cy="490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Back Arrow Blue Circle Royalty-Free Stock Image - Storyblocks">
            <a:hlinkClick r:id="rId5" action="ppaction://hlinksldjump"/>
            <a:extLst>
              <a:ext uri="{FF2B5EF4-FFF2-40B4-BE49-F238E27FC236}">
                <a16:creationId xmlns:a16="http://schemas.microsoft.com/office/drawing/2014/main" id="{57622808-2900-4133-B327-4B106901D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11" y="5661248"/>
            <a:ext cx="720082" cy="62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B31F907-499D-4814-8066-4E90DFD595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353376"/>
              </p:ext>
            </p:extLst>
          </p:nvPr>
        </p:nvGraphicFramePr>
        <p:xfrm>
          <a:off x="1187624" y="2118217"/>
          <a:ext cx="1368152" cy="1010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68152">
                  <a:extLst>
                    <a:ext uri="{9D8B030D-6E8A-4147-A177-3AD203B41FA5}">
                      <a16:colId xmlns:a16="http://schemas.microsoft.com/office/drawing/2014/main" val="38847162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Interpreting, constructing and presenting data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391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Solving Problems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0529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508631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50" y="0"/>
            <a:ext cx="888682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Addition </a:t>
            </a:r>
            <a:r>
              <a:rPr lang="en-GB" sz="2800" dirty="0"/>
              <a:t>(For Further guidance see WRM Calculation Policy) </a:t>
            </a:r>
            <a:endParaRPr lang="en-GB" sz="4000" dirty="0"/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3" y="1384995"/>
            <a:ext cx="9125399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204174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101" y="692697"/>
            <a:ext cx="9200102" cy="6190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51" y="0"/>
            <a:ext cx="2694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Addition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E735BB-D8E1-44D6-9DFA-951B66DDA52F}"/>
              </a:ext>
            </a:extLst>
          </p:cNvPr>
          <p:cNvSpPr/>
          <p:nvPr/>
        </p:nvSpPr>
        <p:spPr>
          <a:xfrm>
            <a:off x="5868144" y="0"/>
            <a:ext cx="31683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/>
              <a:t>(For Further guidance see WRM Calculation Policy) </a:t>
            </a:r>
          </a:p>
        </p:txBody>
      </p:sp>
    </p:spTree>
    <p:extLst>
      <p:ext uri="{BB962C8B-B14F-4D97-AF65-F5344CB8AC3E}">
        <p14:creationId xmlns:p14="http://schemas.microsoft.com/office/powerpoint/2010/main" val="202713531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51" y="0"/>
            <a:ext cx="2694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Addition</a:t>
            </a:r>
          </a:p>
        </p:txBody>
      </p:sp>
      <p:pic>
        <p:nvPicPr>
          <p:cNvPr id="11266" name="Picture 2" descr="C:\Users\missperkins\AppData\Local\Microsoft\Windows\Temporary Internet Files\Content.Outlook\QE4N3Y4T\IMG_160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7" b="6209"/>
          <a:stretch/>
        </p:blipFill>
        <p:spPr bwMode="auto">
          <a:xfrm rot="5400000">
            <a:off x="3309002" y="-2106664"/>
            <a:ext cx="2525996" cy="903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5AF7BD3-2C21-46D4-8597-8D962DD0D061}"/>
              </a:ext>
            </a:extLst>
          </p:cNvPr>
          <p:cNvSpPr/>
          <p:nvPr/>
        </p:nvSpPr>
        <p:spPr>
          <a:xfrm>
            <a:off x="2286000" y="188640"/>
            <a:ext cx="66064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prstClr val="black"/>
                </a:solidFill>
              </a:rPr>
              <a:t>(For Further guidance see WRM Calculation Policy) 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44653097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50" y="0"/>
            <a:ext cx="33422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Subtraction</a:t>
            </a:r>
          </a:p>
        </p:txBody>
      </p:sp>
      <p:pic>
        <p:nvPicPr>
          <p:cNvPr id="12290" name="Picture 2" descr="C:\Users\missperkins\AppData\Local\Microsoft\Windows\Temporary Internet Files\Content.Outlook\QE4N3Y4T\IMG_16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6" r="62913" b="9907"/>
          <a:stretch/>
        </p:blipFill>
        <p:spPr bwMode="auto">
          <a:xfrm rot="5400000">
            <a:off x="2070298" y="-658029"/>
            <a:ext cx="5003405" cy="871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91F1459-0003-470B-A334-FF1E42DE73AF}"/>
              </a:ext>
            </a:extLst>
          </p:cNvPr>
          <p:cNvSpPr/>
          <p:nvPr/>
        </p:nvSpPr>
        <p:spPr>
          <a:xfrm>
            <a:off x="3147894" y="59767"/>
            <a:ext cx="59584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prstClr val="black"/>
                </a:solidFill>
              </a:rPr>
              <a:t>(For Further guidance see WRM Calculation Policy) 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88885436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50" y="0"/>
            <a:ext cx="33422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Subtraction</a:t>
            </a:r>
          </a:p>
        </p:txBody>
      </p:sp>
      <p:pic>
        <p:nvPicPr>
          <p:cNvPr id="12290" name="Picture 2" descr="C:\Users\missperkins\AppData\Local\Microsoft\Windows\Temporary Internet Files\Content.Outlook\QE4N3Y4T\IMG_16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33" b="1223"/>
          <a:stretch/>
        </p:blipFill>
        <p:spPr bwMode="auto">
          <a:xfrm rot="5400000">
            <a:off x="665839" y="170786"/>
            <a:ext cx="6048546" cy="723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4199E1D-4D4A-47DB-84FB-391564C91E27}"/>
              </a:ext>
            </a:extLst>
          </p:cNvPr>
          <p:cNvSpPr/>
          <p:nvPr/>
        </p:nvSpPr>
        <p:spPr>
          <a:xfrm>
            <a:off x="2915816" y="44749"/>
            <a:ext cx="59046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800" dirty="0">
                <a:solidFill>
                  <a:prstClr val="black"/>
                </a:solidFill>
              </a:rPr>
              <a:t>(For Further guidance see WRM Calculation Policy) </a:t>
            </a:r>
          </a:p>
        </p:txBody>
      </p:sp>
    </p:spTree>
    <p:extLst>
      <p:ext uri="{BB962C8B-B14F-4D97-AF65-F5344CB8AC3E}">
        <p14:creationId xmlns:p14="http://schemas.microsoft.com/office/powerpoint/2010/main" val="398845405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50" y="0"/>
            <a:ext cx="33422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Subtraction</a:t>
            </a:r>
          </a:p>
        </p:txBody>
      </p:sp>
      <p:pic>
        <p:nvPicPr>
          <p:cNvPr id="13314" name="Picture 2" descr="C:\Users\missperkins\AppData\Local\Microsoft\Windows\Temporary Internet Files\Content.Outlook\QE4N3Y4T\IMG_161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3" t="2583" r="45000"/>
          <a:stretch/>
        </p:blipFill>
        <p:spPr bwMode="auto">
          <a:xfrm rot="5400000">
            <a:off x="2152141" y="-927485"/>
            <a:ext cx="4839717" cy="871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B874CB2-B6A6-4F7E-A931-E30B13824DAF}"/>
              </a:ext>
            </a:extLst>
          </p:cNvPr>
          <p:cNvSpPr/>
          <p:nvPr/>
        </p:nvSpPr>
        <p:spPr>
          <a:xfrm>
            <a:off x="3131840" y="55034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GB" sz="2800" dirty="0">
                <a:solidFill>
                  <a:prstClr val="black"/>
                </a:solidFill>
              </a:rPr>
              <a:t>(For Further guidance see WRM Calculation Policy) </a:t>
            </a:r>
          </a:p>
        </p:txBody>
      </p:sp>
    </p:spTree>
    <p:extLst>
      <p:ext uri="{BB962C8B-B14F-4D97-AF65-F5344CB8AC3E}">
        <p14:creationId xmlns:p14="http://schemas.microsoft.com/office/powerpoint/2010/main" val="225292061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50" y="0"/>
            <a:ext cx="39182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Multiplication</a:t>
            </a:r>
          </a:p>
        </p:txBody>
      </p:sp>
      <p:pic>
        <p:nvPicPr>
          <p:cNvPr id="14338" name="Picture 2" descr="C:\Users\missperkins\AppData\Local\Microsoft\Windows\Temporary Internet Files\Content.Outlook\QE4N3Y4T\IMG_161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2304" r="55000" b="9277"/>
          <a:stretch/>
        </p:blipFill>
        <p:spPr bwMode="auto">
          <a:xfrm rot="5400000">
            <a:off x="1774365" y="-398100"/>
            <a:ext cx="5307239" cy="849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28CBCEC-752B-4917-8B66-8A8235561679}"/>
              </a:ext>
            </a:extLst>
          </p:cNvPr>
          <p:cNvSpPr/>
          <p:nvPr/>
        </p:nvSpPr>
        <p:spPr>
          <a:xfrm>
            <a:off x="3707904" y="59767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GB" sz="2800" dirty="0">
                <a:solidFill>
                  <a:prstClr val="black"/>
                </a:solidFill>
              </a:rPr>
              <a:t>(For Further guidance see WRM Calculation Policy) </a:t>
            </a:r>
          </a:p>
        </p:txBody>
      </p:sp>
    </p:spTree>
    <p:extLst>
      <p:ext uri="{BB962C8B-B14F-4D97-AF65-F5344CB8AC3E}">
        <p14:creationId xmlns:p14="http://schemas.microsoft.com/office/powerpoint/2010/main" val="66957583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50" y="0"/>
            <a:ext cx="39182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Multiplication</a:t>
            </a:r>
          </a:p>
        </p:txBody>
      </p:sp>
      <p:pic>
        <p:nvPicPr>
          <p:cNvPr id="16386" name="Picture 2" descr="C:\Users\missperkins\AppData\Local\Microsoft\Windows\Temporary Internet Files\Content.Outlook\QE4N3Y4T\IMG_16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06" r="75833" b="5372"/>
          <a:stretch/>
        </p:blipFill>
        <p:spPr bwMode="auto">
          <a:xfrm rot="5400000">
            <a:off x="1573618" y="-181017"/>
            <a:ext cx="4700619" cy="7456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B5FB853-4FAB-411D-A125-69E0DEE6F0E4}"/>
              </a:ext>
            </a:extLst>
          </p:cNvPr>
          <p:cNvSpPr/>
          <p:nvPr/>
        </p:nvSpPr>
        <p:spPr>
          <a:xfrm>
            <a:off x="3563888" y="59767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GB" sz="2800" dirty="0">
                <a:solidFill>
                  <a:prstClr val="black"/>
                </a:solidFill>
              </a:rPr>
              <a:t>(For Further guidance see WRM Calculation Policy) </a:t>
            </a:r>
          </a:p>
        </p:txBody>
      </p:sp>
    </p:spTree>
    <p:extLst>
      <p:ext uri="{BB962C8B-B14F-4D97-AF65-F5344CB8AC3E}">
        <p14:creationId xmlns:p14="http://schemas.microsoft.com/office/powerpoint/2010/main" val="374539123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50" y="0"/>
            <a:ext cx="39182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Multiplication</a:t>
            </a:r>
          </a:p>
        </p:txBody>
      </p:sp>
      <p:pic>
        <p:nvPicPr>
          <p:cNvPr id="15362" name="Picture 2" descr="C:\Users\missperkins\AppData\Local\Microsoft\Windows\Temporary Internet Files\Content.Outlook\QE4N3Y4T\IMG_16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3" t="-3749" r="11217" b="1"/>
          <a:stretch/>
        </p:blipFill>
        <p:spPr bwMode="auto">
          <a:xfrm rot="5400000">
            <a:off x="2264887" y="-442697"/>
            <a:ext cx="4614227" cy="832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8A39B94-D26D-43C4-9C7C-FA2FE278465A}"/>
              </a:ext>
            </a:extLst>
          </p:cNvPr>
          <p:cNvSpPr/>
          <p:nvPr/>
        </p:nvSpPr>
        <p:spPr>
          <a:xfrm>
            <a:off x="3635896" y="167779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GB" sz="2800" dirty="0">
                <a:solidFill>
                  <a:prstClr val="black"/>
                </a:solidFill>
              </a:rPr>
              <a:t>(For Further guidance see WRM Calculation Policy) </a:t>
            </a:r>
          </a:p>
        </p:txBody>
      </p:sp>
    </p:spTree>
    <p:extLst>
      <p:ext uri="{BB962C8B-B14F-4D97-AF65-F5344CB8AC3E}">
        <p14:creationId xmlns:p14="http://schemas.microsoft.com/office/powerpoint/2010/main" val="2096714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095366"/>
              </p:ext>
            </p:extLst>
          </p:nvPr>
        </p:nvGraphicFramePr>
        <p:xfrm>
          <a:off x="179512" y="188639"/>
          <a:ext cx="8784980" cy="540385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81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81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81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0814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0814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0814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60041">
                <a:tc gridSpan="7"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effectLst/>
                        </a:rPr>
                        <a:t>Year 6 Learning Overview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3048">
                <a:tc>
                  <a:txBody>
                    <a:bodyPr/>
                    <a:lstStyle/>
                    <a:p>
                      <a:r>
                        <a:rPr lang="en-GB" sz="1400" dirty="0"/>
                        <a:t>TERM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Week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Week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Week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Week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Week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Week 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1313">
                <a:tc rowSpan="2">
                  <a:txBody>
                    <a:bodyPr/>
                    <a:lstStyle/>
                    <a:p>
                      <a:r>
                        <a:rPr lang="en-GB" sz="1400" dirty="0"/>
                        <a:t>Autumn 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2" action="ppaction://hlinksldjump"/>
                        </a:rPr>
                        <a:t>Number: Place</a:t>
                      </a:r>
                      <a:r>
                        <a:rPr lang="en-GB" sz="1400" baseline="0" dirty="0">
                          <a:hlinkClick r:id="rId2" action="ppaction://hlinksldjump"/>
                        </a:rPr>
                        <a:t> Value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3" action="ppaction://hlinksldjump"/>
                        </a:rPr>
                        <a:t>Number: Addition</a:t>
                      </a:r>
                      <a:r>
                        <a:rPr lang="en-GB" sz="1400" baseline="0" dirty="0">
                          <a:hlinkClick r:id="rId3" action="ppaction://hlinksldjump"/>
                        </a:rPr>
                        <a:t> and</a:t>
                      </a:r>
                      <a:r>
                        <a:rPr lang="en-GB" sz="1400" dirty="0">
                          <a:hlinkClick r:id="rId3" action="ppaction://hlinksldjump"/>
                        </a:rPr>
                        <a:t> Subtraction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7209">
                <a:tc vMerge="1"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4" action="ppaction://hlinksldjump"/>
                        </a:rPr>
                        <a:t>Multiplication</a:t>
                      </a:r>
                      <a:r>
                        <a:rPr lang="en-GB" sz="1400" baseline="0" dirty="0">
                          <a:hlinkClick r:id="rId4" action="ppaction://hlinksldjump"/>
                        </a:rPr>
                        <a:t> and Division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1089">
                <a:tc>
                  <a:txBody>
                    <a:bodyPr/>
                    <a:lstStyle/>
                    <a:p>
                      <a:r>
                        <a:rPr lang="en-GB" sz="1400" dirty="0"/>
                        <a:t>Autumn 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5" action="ppaction://hlinksldjump"/>
                        </a:rPr>
                        <a:t>Number: Fractions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6" action="ppaction://hlinksldjump"/>
                        </a:rPr>
                        <a:t>Geometry: position and direction</a:t>
                      </a:r>
                      <a:endParaRPr lang="en-GB" sz="14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Consolidation/ Summative Assessment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1089">
                <a:tc>
                  <a:txBody>
                    <a:bodyPr/>
                    <a:lstStyle/>
                    <a:p>
                      <a:r>
                        <a:rPr lang="en-GB" sz="1400" dirty="0"/>
                        <a:t>Spring 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5" action="ppaction://hlinksldjump"/>
                        </a:rPr>
                        <a:t>Number:</a:t>
                      </a:r>
                    </a:p>
                    <a:p>
                      <a:pPr algn="ctr"/>
                      <a:r>
                        <a:rPr lang="en-GB" sz="1400" dirty="0">
                          <a:hlinkClick r:id="rId5" action="ppaction://hlinksldjump"/>
                        </a:rPr>
                        <a:t>Decimals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5" action="ppaction://hlinksldjump"/>
                        </a:rPr>
                        <a:t>Number: Percentages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7" action="ppaction://hlinksldjump"/>
                        </a:rPr>
                        <a:t>Number: Algebra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01089">
                <a:tc>
                  <a:txBody>
                    <a:bodyPr/>
                    <a:lstStyle/>
                    <a:p>
                      <a:r>
                        <a:rPr lang="en-GB" sz="1400" dirty="0"/>
                        <a:t>Spring 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8" action="ppaction://hlinksldjump"/>
                        </a:rPr>
                        <a:t>Measuring: Converting units</a:t>
                      </a:r>
                      <a:endParaRPr lang="en-GB" sz="14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9" action="ppaction://hlinksldjump"/>
                        </a:rPr>
                        <a:t>Measurement: Perimeter, Area and Volume</a:t>
                      </a:r>
                      <a:endParaRPr lang="en-GB" sz="14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10" action="ppaction://hlinksldjump"/>
                        </a:rPr>
                        <a:t>Number: Ratio and proportion</a:t>
                      </a:r>
                      <a:endParaRPr lang="en-GB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Consolidation/ Summative Assessment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01089">
                <a:tc>
                  <a:txBody>
                    <a:bodyPr/>
                    <a:lstStyle/>
                    <a:p>
                      <a:r>
                        <a:rPr lang="en-GB" sz="1400" dirty="0"/>
                        <a:t>Summer 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11" action="ppaction://hlinksldjump"/>
                        </a:rPr>
                        <a:t>Geometry: properties of shape</a:t>
                      </a:r>
                      <a:endParaRPr lang="en-GB" sz="14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hlinkClick r:id="rId12" action="ppaction://hlinksldjump"/>
                        </a:rPr>
                        <a:t>Statistics</a:t>
                      </a:r>
                      <a:endParaRPr lang="en-GB" sz="14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Problem Solving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01089">
                <a:tc>
                  <a:txBody>
                    <a:bodyPr/>
                    <a:lstStyle/>
                    <a:p>
                      <a:r>
                        <a:rPr lang="en-GB" sz="1400" dirty="0"/>
                        <a:t>Summer 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Investigations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Consolidation/ Transition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8723957"/>
              </p:ext>
            </p:extLst>
          </p:nvPr>
        </p:nvGraphicFramePr>
        <p:xfrm>
          <a:off x="179512" y="5733256"/>
          <a:ext cx="8784978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525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31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31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31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331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Calculation Guidance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hlinkClick r:id="rId13" action="ppaction://hlinksldjump"/>
                        </a:rPr>
                        <a:t>Addition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hlinkClick r:id="rId14" action="ppaction://hlinksldjump"/>
                        </a:rPr>
                        <a:t>Subtraction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hlinkClick r:id="rId15" action="ppaction://hlinksldjump"/>
                        </a:rPr>
                        <a:t>Multiplication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hlinkClick r:id="rId16" action="ppaction://hlinksldjump"/>
                        </a:rPr>
                        <a:t>Division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340928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50" y="0"/>
            <a:ext cx="39182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Multiplication</a:t>
            </a:r>
          </a:p>
        </p:txBody>
      </p:sp>
      <p:pic>
        <p:nvPicPr>
          <p:cNvPr id="17410" name="Picture 2" descr="C:\Users\missperkins\AppData\Local\Microsoft\Windows\Temporary Internet Files\Content.Outlook\QE4N3Y4T\IMG_16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7" t="8998" r="43125" b="2861"/>
          <a:stretch/>
        </p:blipFill>
        <p:spPr bwMode="auto">
          <a:xfrm rot="5400000">
            <a:off x="2375756" y="-883453"/>
            <a:ext cx="4392488" cy="884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C9672C3-8CE2-4D1F-BEDB-FD741FD9AA17}"/>
              </a:ext>
            </a:extLst>
          </p:cNvPr>
          <p:cNvSpPr/>
          <p:nvPr/>
        </p:nvSpPr>
        <p:spPr>
          <a:xfrm>
            <a:off x="3707904" y="170636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GB" sz="2800" dirty="0">
                <a:solidFill>
                  <a:prstClr val="black"/>
                </a:solidFill>
              </a:rPr>
              <a:t>(For Further guidance see WRM Calculation Policy) </a:t>
            </a:r>
          </a:p>
        </p:txBody>
      </p:sp>
    </p:spTree>
    <p:extLst>
      <p:ext uri="{BB962C8B-B14F-4D97-AF65-F5344CB8AC3E}">
        <p14:creationId xmlns:p14="http://schemas.microsoft.com/office/powerpoint/2010/main" val="159998814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50" y="0"/>
            <a:ext cx="39182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Multiplication</a:t>
            </a:r>
          </a:p>
        </p:txBody>
      </p:sp>
      <p:pic>
        <p:nvPicPr>
          <p:cNvPr id="18434" name="Picture 2" descr="C:\Users\missperkins\AppData\Local\Microsoft\Windows\Temporary Internet Files\Content.Outlook\QE4N3Y4T\IMG_16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42"/>
          <a:stretch/>
        </p:blipFill>
        <p:spPr bwMode="auto">
          <a:xfrm rot="5400000">
            <a:off x="2055683" y="-562505"/>
            <a:ext cx="5032634" cy="855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AA074E9-972F-4BC4-B6E0-35544D2A3141}"/>
              </a:ext>
            </a:extLst>
          </p:cNvPr>
          <p:cNvSpPr/>
          <p:nvPr/>
        </p:nvSpPr>
        <p:spPr>
          <a:xfrm>
            <a:off x="3707904" y="151559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GB" sz="2800" dirty="0">
                <a:solidFill>
                  <a:prstClr val="black"/>
                </a:solidFill>
              </a:rPr>
              <a:t>(For Further guidance see WRM Calculation Policy) </a:t>
            </a:r>
          </a:p>
        </p:txBody>
      </p:sp>
    </p:spTree>
    <p:extLst>
      <p:ext uri="{BB962C8B-B14F-4D97-AF65-F5344CB8AC3E}">
        <p14:creationId xmlns:p14="http://schemas.microsoft.com/office/powerpoint/2010/main" val="320845249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51" y="21360"/>
            <a:ext cx="2694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Division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4" t="10129" r="51047" b="14655"/>
          <a:stretch/>
        </p:blipFill>
        <p:spPr bwMode="auto">
          <a:xfrm rot="5400000">
            <a:off x="2237722" y="-753447"/>
            <a:ext cx="4668556" cy="8712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2C4095C-306F-401A-BD48-7786DF0172A7}"/>
              </a:ext>
            </a:extLst>
          </p:cNvPr>
          <p:cNvSpPr/>
          <p:nvPr/>
        </p:nvSpPr>
        <p:spPr>
          <a:xfrm>
            <a:off x="2286000" y="106451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GB" sz="2800" dirty="0">
                <a:solidFill>
                  <a:prstClr val="black"/>
                </a:solidFill>
              </a:rPr>
              <a:t>(For Further guidance see WRM Calculation Policy) </a:t>
            </a:r>
          </a:p>
        </p:txBody>
      </p:sp>
    </p:spTree>
    <p:extLst>
      <p:ext uri="{BB962C8B-B14F-4D97-AF65-F5344CB8AC3E}">
        <p14:creationId xmlns:p14="http://schemas.microsoft.com/office/powerpoint/2010/main" val="107688393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51" y="21360"/>
            <a:ext cx="2694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Division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1" t="7973" r="25584" b="15518"/>
          <a:stretch/>
        </p:blipFill>
        <p:spPr bwMode="auto">
          <a:xfrm rot="5400000">
            <a:off x="2045107" y="-452819"/>
            <a:ext cx="5053786" cy="849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AF08317-C002-48B3-A082-4465AAFE4937}"/>
              </a:ext>
            </a:extLst>
          </p:cNvPr>
          <p:cNvSpPr/>
          <p:nvPr/>
        </p:nvSpPr>
        <p:spPr>
          <a:xfrm>
            <a:off x="2123728" y="106451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GB" sz="2800" dirty="0">
                <a:solidFill>
                  <a:prstClr val="black"/>
                </a:solidFill>
              </a:rPr>
              <a:t>(For Further guidance see WRM Calculation Policy) </a:t>
            </a:r>
          </a:p>
        </p:txBody>
      </p:sp>
    </p:spTree>
    <p:extLst>
      <p:ext uri="{BB962C8B-B14F-4D97-AF65-F5344CB8AC3E}">
        <p14:creationId xmlns:p14="http://schemas.microsoft.com/office/powerpoint/2010/main" val="224063338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51" y="21360"/>
            <a:ext cx="2694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Division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9" t="8190" r="47655" b="16595"/>
          <a:stretch/>
        </p:blipFill>
        <p:spPr bwMode="auto">
          <a:xfrm rot="5400000">
            <a:off x="4160593" y="-667706"/>
            <a:ext cx="4110911" cy="5502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35"/>
          <a:stretch/>
        </p:blipFill>
        <p:spPr bwMode="auto">
          <a:xfrm rot="5400000">
            <a:off x="1226630" y="2352037"/>
            <a:ext cx="3063492" cy="550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9AEBECC-0A8D-4598-8849-38E5A053F070}"/>
              </a:ext>
            </a:extLst>
          </p:cNvPr>
          <p:cNvSpPr/>
          <p:nvPr/>
        </p:nvSpPr>
        <p:spPr>
          <a:xfrm>
            <a:off x="171667" y="852357"/>
            <a:ext cx="36541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800" dirty="0">
                <a:solidFill>
                  <a:prstClr val="black"/>
                </a:solidFill>
              </a:rPr>
              <a:t>(For Further guidance see WRM Calculation Policy) </a:t>
            </a:r>
          </a:p>
        </p:txBody>
      </p:sp>
    </p:spTree>
    <p:extLst>
      <p:ext uri="{BB962C8B-B14F-4D97-AF65-F5344CB8AC3E}">
        <p14:creationId xmlns:p14="http://schemas.microsoft.com/office/powerpoint/2010/main" val="342713521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51" y="21360"/>
            <a:ext cx="2694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Division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7" t="9267" r="37589" b="14441"/>
          <a:stretch/>
        </p:blipFill>
        <p:spPr bwMode="auto">
          <a:xfrm rot="5400000">
            <a:off x="2217566" y="-877306"/>
            <a:ext cx="4536505" cy="861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1B9B3CA-2D63-4878-AA07-990563409DB4}"/>
              </a:ext>
            </a:extLst>
          </p:cNvPr>
          <p:cNvSpPr/>
          <p:nvPr/>
        </p:nvSpPr>
        <p:spPr>
          <a:xfrm>
            <a:off x="2051720" y="52445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GB" sz="2800" dirty="0">
                <a:solidFill>
                  <a:prstClr val="black"/>
                </a:solidFill>
              </a:rPr>
              <a:t>(For Further guidance see WRM Calculation Policy) </a:t>
            </a:r>
          </a:p>
        </p:txBody>
      </p:sp>
    </p:spTree>
    <p:extLst>
      <p:ext uri="{BB962C8B-B14F-4D97-AF65-F5344CB8AC3E}">
        <p14:creationId xmlns:p14="http://schemas.microsoft.com/office/powerpoint/2010/main" val="1269691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2065740"/>
              </p:ext>
            </p:extLst>
          </p:nvPr>
        </p:nvGraphicFramePr>
        <p:xfrm>
          <a:off x="107504" y="83190"/>
          <a:ext cx="8928992" cy="530256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0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9445"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Number: Place Value: Year 3/4 Additional Support group  (Revise these KPIs before moving on to year 3/4 content)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681">
                <a:tc>
                  <a:txBody>
                    <a:bodyPr/>
                    <a:lstStyle/>
                    <a:p>
                      <a:r>
                        <a:rPr lang="en-GB" sz="1400" dirty="0"/>
                        <a:t>Year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Key Vocab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Models/</a:t>
                      </a:r>
                      <a:r>
                        <a:rPr lang="en-GB" sz="1400" baseline="0" dirty="0"/>
                        <a:t> Images and Methods 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4800">
                <a:tc>
                  <a:txBody>
                    <a:bodyPr/>
                    <a:lstStyle/>
                    <a:p>
                      <a:r>
                        <a:rPr lang="en-GB" sz="1200" dirty="0"/>
                        <a:t>Year 1 KPIs</a:t>
                      </a:r>
                    </a:p>
                    <a:p>
                      <a:r>
                        <a:rPr lang="en-GB" sz="1200" b="1" dirty="0"/>
                        <a:t>Year 2 KPIs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count to and across 100, forwards and backwards, beginning with 0 or 1, or from any given number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count, read and write numbers to 100 in numerals; count in multiples of twos, fives and tens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given a number, identify one more and one less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count in steps of 2, 3, and 5 from 0, and in tens from any number, forward and backward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C0C0C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Compare and order numbers from 0 up to 100; use &lt;, &gt; and = signs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FF0000"/>
                          </a:highligh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use place value and number facts to solve problems.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Tens</a:t>
                      </a:r>
                    </a:p>
                    <a:p>
                      <a:r>
                        <a:rPr lang="en-GB" sz="1200" dirty="0"/>
                        <a:t>Ones</a:t>
                      </a:r>
                    </a:p>
                    <a:p>
                      <a:r>
                        <a:rPr lang="en-GB" sz="1200" dirty="0"/>
                        <a:t>Place value grid</a:t>
                      </a:r>
                    </a:p>
                    <a:p>
                      <a:r>
                        <a:rPr lang="en-GB" sz="1200" dirty="0"/>
                        <a:t>Partition</a:t>
                      </a:r>
                    </a:p>
                    <a:p>
                      <a:r>
                        <a:rPr lang="en-GB" sz="1200" dirty="0"/>
                        <a:t>More</a:t>
                      </a:r>
                    </a:p>
                    <a:p>
                      <a:r>
                        <a:rPr lang="en-GB" sz="1200" dirty="0"/>
                        <a:t>Fewer</a:t>
                      </a:r>
                    </a:p>
                    <a:p>
                      <a:r>
                        <a:rPr lang="en-GB" sz="1200" dirty="0"/>
                        <a:t>Fewest</a:t>
                      </a:r>
                    </a:p>
                    <a:p>
                      <a:r>
                        <a:rPr lang="en-GB" sz="1200" dirty="0"/>
                        <a:t>Greatest</a:t>
                      </a:r>
                    </a:p>
                    <a:p>
                      <a:r>
                        <a:rPr lang="en-GB" sz="1200" dirty="0"/>
                        <a:t>Smallest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Dienes</a:t>
                      </a:r>
                      <a:r>
                        <a:rPr lang="en-GB" sz="1200" baseline="0" dirty="0"/>
                        <a:t> Blocks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Tactile objects (</a:t>
                      </a:r>
                      <a:r>
                        <a:rPr lang="en-GB" sz="1200" baseline="0" dirty="0" err="1"/>
                        <a:t>eg</a:t>
                      </a:r>
                      <a:r>
                        <a:rPr lang="en-GB" sz="1200" baseline="0" dirty="0"/>
                        <a:t> counting camels, shells, beads </a:t>
                      </a:r>
                      <a:r>
                        <a:rPr lang="en-GB" sz="1200" baseline="0" dirty="0" err="1"/>
                        <a:t>etc</a:t>
                      </a:r>
                      <a:r>
                        <a:rPr lang="en-GB" sz="1200" baseline="0" dirty="0"/>
                        <a:t>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Cubes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Bead strings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Tens frame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Real life groups of</a:t>
                      </a:r>
                      <a:r>
                        <a:rPr lang="en-GB" sz="1200" baseline="0" dirty="0"/>
                        <a:t> 10 (straws, pencil </a:t>
                      </a:r>
                      <a:r>
                        <a:rPr lang="en-GB" sz="1200" baseline="0" dirty="0" err="1"/>
                        <a:t>etc</a:t>
                      </a:r>
                      <a:r>
                        <a:rPr lang="en-GB" sz="1200" baseline="0" dirty="0"/>
                        <a:t>)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Digit cards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Arrow cards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/>
                        <a:t>Tactile numbers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1983065"/>
              </p:ext>
            </p:extLst>
          </p:nvPr>
        </p:nvGraphicFramePr>
        <p:xfrm>
          <a:off x="6948264" y="3630096"/>
          <a:ext cx="864096" cy="599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en-GB" sz="900" dirty="0"/>
                        <a:t>Tens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dirty="0"/>
                        <a:t>Ones</a:t>
                      </a:r>
                      <a:r>
                        <a:rPr lang="en-GB" sz="900" baseline="0" dirty="0"/>
                        <a:t> </a:t>
                      </a:r>
                      <a:endParaRPr lang="en-GB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278168"/>
            <a:ext cx="1540338" cy="723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176" y="3402571"/>
            <a:ext cx="858837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298" y="3119332"/>
            <a:ext cx="2088232" cy="205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59A50841-421D-4E7B-A91F-E7D55354AA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762" y="5766008"/>
            <a:ext cx="720080" cy="62887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BAFB989-EEAC-4F41-B31A-B8A17BA386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9686217"/>
              </p:ext>
            </p:extLst>
          </p:nvPr>
        </p:nvGraphicFramePr>
        <p:xfrm>
          <a:off x="1524000" y="5540223"/>
          <a:ext cx="7512496" cy="828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78124">
                  <a:extLst>
                    <a:ext uri="{9D8B030D-6E8A-4147-A177-3AD203B41FA5}">
                      <a16:colId xmlns:a16="http://schemas.microsoft.com/office/drawing/2014/main" val="3908995323"/>
                    </a:ext>
                  </a:extLst>
                </a:gridCol>
                <a:gridCol w="1878124">
                  <a:extLst>
                    <a:ext uri="{9D8B030D-6E8A-4147-A177-3AD203B41FA5}">
                      <a16:colId xmlns:a16="http://schemas.microsoft.com/office/drawing/2014/main" val="3203865659"/>
                    </a:ext>
                  </a:extLst>
                </a:gridCol>
                <a:gridCol w="1878124">
                  <a:extLst>
                    <a:ext uri="{9D8B030D-6E8A-4147-A177-3AD203B41FA5}">
                      <a16:colId xmlns:a16="http://schemas.microsoft.com/office/drawing/2014/main" val="1967721520"/>
                    </a:ext>
                  </a:extLst>
                </a:gridCol>
                <a:gridCol w="1878124">
                  <a:extLst>
                    <a:ext uri="{9D8B030D-6E8A-4147-A177-3AD203B41FA5}">
                      <a16:colId xmlns:a16="http://schemas.microsoft.com/office/drawing/2014/main" val="4289976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FF00"/>
                          </a:highlight>
                        </a:rPr>
                        <a:t>Counting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C0C0C0"/>
                          </a:highlight>
                        </a:rPr>
                        <a:t>Comparing numbers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00"/>
                          </a:highlight>
                        </a:rPr>
                        <a:t>Identifying, representing and estimating numbers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FFFF"/>
                          </a:highlight>
                        </a:rPr>
                        <a:t>Reading and writing numbers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4926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FF"/>
                          </a:highlight>
                        </a:rPr>
                        <a:t>Understanding place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008080"/>
                          </a:highlight>
                        </a:rPr>
                        <a:t>Rounding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highlight>
                            <a:srgbClr val="FF0000"/>
                          </a:highlight>
                        </a:rPr>
                        <a:t>Problem Solving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94279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52669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8D6C939FE0DFC46AA9BC918048E90D9" ma:contentTypeVersion="15" ma:contentTypeDescription="Create a new document." ma:contentTypeScope="" ma:versionID="8237425a967dfa3bcb04a383aa7ffc23">
  <xsd:schema xmlns:xsd="http://www.w3.org/2001/XMLSchema" xmlns:xs="http://www.w3.org/2001/XMLSchema" xmlns:p="http://schemas.microsoft.com/office/2006/metadata/properties" xmlns:ns3="f3a0ff0f-6fe6-4c78-9b6d-10b8bb3d1d45" xmlns:ns4="3f94ec90-5b3c-4be4-9561-60b8c95d15c9" targetNamespace="http://schemas.microsoft.com/office/2006/metadata/properties" ma:root="true" ma:fieldsID="e126116f47d4305aac92c4b9e513dfb0" ns3:_="" ns4:_="">
    <xsd:import namespace="f3a0ff0f-6fe6-4c78-9b6d-10b8bb3d1d45"/>
    <xsd:import namespace="3f94ec90-5b3c-4be4-9561-60b8c95d15c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3:MediaServiceLocation" minOccurs="0"/>
                <xsd:element ref="ns3:MediaLengthInSecond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a0ff0f-6fe6-4c78-9b6d-10b8bb3d1d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94ec90-5b3c-4be4-9561-60b8c95d15c9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3a0ff0f-6fe6-4c78-9b6d-10b8bb3d1d45" xsi:nil="true"/>
  </documentManagement>
</p:properties>
</file>

<file path=customXml/itemProps1.xml><?xml version="1.0" encoding="utf-8"?>
<ds:datastoreItem xmlns:ds="http://schemas.openxmlformats.org/officeDocument/2006/customXml" ds:itemID="{E51C9D11-5AE1-4932-8A6A-884BDA28487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86E217D-B1F0-4922-9AFD-324B632A36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3a0ff0f-6fe6-4c78-9b6d-10b8bb3d1d45"/>
    <ds:schemaRef ds:uri="3f94ec90-5b3c-4be4-9561-60b8c95d15c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19EF5B5-BDC6-4D41-BA14-B757C6C306DE}">
  <ds:schemaRefs>
    <ds:schemaRef ds:uri="http://schemas.microsoft.com/office/2006/metadata/properties"/>
    <ds:schemaRef ds:uri="f3a0ff0f-6fe6-4c78-9b6d-10b8bb3d1d45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elements/1.1/"/>
    <ds:schemaRef ds:uri="http://schemas.microsoft.com/office/infopath/2007/PartnerControls"/>
    <ds:schemaRef ds:uri="3f94ec90-5b3c-4be4-9561-60b8c95d15c9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11310</TotalTime>
  <Words>10257</Words>
  <Application>Microsoft Office PowerPoint</Application>
  <PresentationFormat>On-screen Show (4:3)</PresentationFormat>
  <Paragraphs>2829</Paragraphs>
  <Slides>85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85</vt:i4>
      </vt:variant>
    </vt:vector>
  </HeadingPairs>
  <TitlesOfParts>
    <vt:vector size="92" baseType="lpstr">
      <vt:lpstr>Arial</vt:lpstr>
      <vt:lpstr>Calibri</vt:lpstr>
      <vt:lpstr>Calibri Light</vt:lpstr>
      <vt:lpstr>Courier New</vt:lpstr>
      <vt:lpstr>Lucida Sans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ARK ICT Solutions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Louise Perkins</cp:lastModifiedBy>
  <cp:revision>114</cp:revision>
  <cp:lastPrinted>2023-03-15T12:23:50Z</cp:lastPrinted>
  <dcterms:created xsi:type="dcterms:W3CDTF">2019-11-04T13:37:01Z</dcterms:created>
  <dcterms:modified xsi:type="dcterms:W3CDTF">2023-03-19T19:18:37Z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0x010100E8D6C939FE0DFC46AA9BC918048E90D9</vt:lpwstr>
  </property>
</Properties>
</file>