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9"/>
  </p:notesMasterIdLst>
  <p:sldIdLst>
    <p:sldId id="257" r:id="rId5"/>
    <p:sldId id="259" r:id="rId6"/>
    <p:sldId id="261" r:id="rId7"/>
    <p:sldId id="260" r:id="rId8"/>
    <p:sldId id="330" r:id="rId9"/>
    <p:sldId id="258" r:id="rId10"/>
    <p:sldId id="256" r:id="rId11"/>
    <p:sldId id="262" r:id="rId12"/>
    <p:sldId id="263" r:id="rId13"/>
    <p:sldId id="331" r:id="rId14"/>
    <p:sldId id="264" r:id="rId15"/>
    <p:sldId id="265" r:id="rId16"/>
    <p:sldId id="266" r:id="rId17"/>
    <p:sldId id="268" r:id="rId18"/>
    <p:sldId id="332" r:id="rId19"/>
    <p:sldId id="267" r:id="rId20"/>
    <p:sldId id="269" r:id="rId21"/>
    <p:sldId id="270" r:id="rId22"/>
    <p:sldId id="271" r:id="rId23"/>
    <p:sldId id="272" r:id="rId24"/>
    <p:sldId id="333" r:id="rId25"/>
    <p:sldId id="273" r:id="rId26"/>
    <p:sldId id="274" r:id="rId27"/>
    <p:sldId id="275" r:id="rId28"/>
    <p:sldId id="276" r:id="rId29"/>
    <p:sldId id="278" r:id="rId30"/>
    <p:sldId id="334" r:id="rId31"/>
    <p:sldId id="335" r:id="rId32"/>
    <p:sldId id="277" r:id="rId33"/>
    <p:sldId id="279" r:id="rId34"/>
    <p:sldId id="281" r:id="rId35"/>
    <p:sldId id="280" r:id="rId36"/>
    <p:sldId id="290" r:id="rId37"/>
    <p:sldId id="283" r:id="rId38"/>
    <p:sldId id="336" r:id="rId39"/>
    <p:sldId id="282" r:id="rId40"/>
    <p:sldId id="285" r:id="rId41"/>
    <p:sldId id="291" r:id="rId42"/>
    <p:sldId id="287" r:id="rId43"/>
    <p:sldId id="337" r:id="rId44"/>
    <p:sldId id="288" r:id="rId45"/>
    <p:sldId id="289" r:id="rId46"/>
    <p:sldId id="292" r:id="rId47"/>
    <p:sldId id="293" r:id="rId48"/>
    <p:sldId id="295" r:id="rId49"/>
    <p:sldId id="338" r:id="rId50"/>
    <p:sldId id="296" r:id="rId51"/>
    <p:sldId id="297" r:id="rId52"/>
    <p:sldId id="298" r:id="rId53"/>
    <p:sldId id="339" r:id="rId54"/>
    <p:sldId id="299" r:id="rId55"/>
    <p:sldId id="305" r:id="rId56"/>
    <p:sldId id="300" r:id="rId57"/>
    <p:sldId id="306" r:id="rId58"/>
    <p:sldId id="301" r:id="rId59"/>
    <p:sldId id="304" r:id="rId60"/>
    <p:sldId id="340" r:id="rId61"/>
    <p:sldId id="302" r:id="rId62"/>
    <p:sldId id="307" r:id="rId63"/>
    <p:sldId id="303" r:id="rId64"/>
    <p:sldId id="341" r:id="rId65"/>
    <p:sldId id="308" r:id="rId66"/>
    <p:sldId id="309" r:id="rId67"/>
    <p:sldId id="310" r:id="rId68"/>
    <p:sldId id="314" r:id="rId69"/>
    <p:sldId id="311" r:id="rId70"/>
    <p:sldId id="342" r:id="rId71"/>
    <p:sldId id="312" r:id="rId72"/>
    <p:sldId id="313" r:id="rId73"/>
    <p:sldId id="315" r:id="rId74"/>
    <p:sldId id="319" r:id="rId75"/>
    <p:sldId id="320" r:id="rId76"/>
    <p:sldId id="316" r:id="rId77"/>
    <p:sldId id="321" r:id="rId78"/>
    <p:sldId id="322" r:id="rId79"/>
    <p:sldId id="317" r:id="rId80"/>
    <p:sldId id="324" r:id="rId81"/>
    <p:sldId id="323" r:id="rId82"/>
    <p:sldId id="325" r:id="rId83"/>
    <p:sldId id="326" r:id="rId84"/>
    <p:sldId id="318" r:id="rId85"/>
    <p:sldId id="329" r:id="rId86"/>
    <p:sldId id="327" r:id="rId87"/>
    <p:sldId id="328" r:id="rId8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316" autoAdjust="0"/>
  </p:normalViewPr>
  <p:slideViewPr>
    <p:cSldViewPr>
      <p:cViewPr>
        <p:scale>
          <a:sx n="60" d="100"/>
          <a:sy n="60" d="100"/>
        </p:scale>
        <p:origin x="166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Perkins" userId="45cc8c54-6001-457c-b623-287ea620a771" providerId="ADAL" clId="{B0BA86A8-34F2-4925-8AC3-CFEC8B856B78}"/>
    <pc:docChg chg="undo custSel modSld sldOrd">
      <pc:chgData name="Louise Perkins" userId="45cc8c54-6001-457c-b623-287ea620a771" providerId="ADAL" clId="{B0BA86A8-34F2-4925-8AC3-CFEC8B856B78}" dt="2022-12-29T20:48:15.460" v="578"/>
      <pc:docMkLst>
        <pc:docMk/>
      </pc:docMkLst>
      <pc:sldChg chg="modSp">
        <pc:chgData name="Louise Perkins" userId="45cc8c54-6001-457c-b623-287ea620a771" providerId="ADAL" clId="{B0BA86A8-34F2-4925-8AC3-CFEC8B856B78}" dt="2022-12-29T20:36:42.702" v="395" actId="798"/>
        <pc:sldMkLst>
          <pc:docMk/>
          <pc:sldMk cId="3495266916" sldId="262"/>
        </pc:sldMkLst>
        <pc:graphicFrameChg chg="mod modGraphic">
          <ac:chgData name="Louise Perkins" userId="45cc8c54-6001-457c-b623-287ea620a771" providerId="ADAL" clId="{B0BA86A8-34F2-4925-8AC3-CFEC8B856B78}" dt="2022-12-29T20:36:42.702" v="395" actId="798"/>
          <ac:graphicFrameMkLst>
            <pc:docMk/>
            <pc:sldMk cId="3495266916" sldId="262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35:36.603" v="367" actId="1076"/>
          <ac:graphicFrameMkLst>
            <pc:docMk/>
            <pc:sldMk cId="3495266916" sldId="262"/>
            <ac:graphicFrameMk id="4" creationId="{2BAFB989-EEAC-4F41-B31A-B8A17BA3862A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37:23.343" v="432" actId="113"/>
        <pc:sldMkLst>
          <pc:docMk/>
          <pc:sldMk cId="1446098396" sldId="265"/>
        </pc:sldMkLst>
        <pc:graphicFrameChg chg="modGraphic">
          <ac:chgData name="Louise Perkins" userId="45cc8c54-6001-457c-b623-287ea620a771" providerId="ADAL" clId="{B0BA86A8-34F2-4925-8AC3-CFEC8B856B78}" dt="2022-12-29T20:37:23.343" v="432" actId="113"/>
          <ac:graphicFrameMkLst>
            <pc:docMk/>
            <pc:sldMk cId="1446098396" sldId="265"/>
            <ac:graphicFrameMk id="2" creationId="{00000000-0000-0000-0000-000000000000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38:13.398" v="460" actId="113"/>
        <pc:sldMkLst>
          <pc:docMk/>
          <pc:sldMk cId="2617963360" sldId="270"/>
        </pc:sldMkLst>
        <pc:graphicFrameChg chg="modGraphic">
          <ac:chgData name="Louise Perkins" userId="45cc8c54-6001-457c-b623-287ea620a771" providerId="ADAL" clId="{B0BA86A8-34F2-4925-8AC3-CFEC8B856B78}" dt="2022-12-29T20:38:13.398" v="460" actId="113"/>
          <ac:graphicFrameMkLst>
            <pc:docMk/>
            <pc:sldMk cId="2617963360" sldId="270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38:00.680" v="458" actId="1076"/>
          <ac:graphicFrameMkLst>
            <pc:docMk/>
            <pc:sldMk cId="2617963360" sldId="270"/>
            <ac:graphicFrameMk id="11" creationId="{59D7B864-240C-4A2F-8176-4D1DB4BDD439}"/>
          </ac:graphicFrameMkLst>
        </pc:graphicFrameChg>
        <pc:picChg chg="mod">
          <ac:chgData name="Louise Perkins" userId="45cc8c54-6001-457c-b623-287ea620a771" providerId="ADAL" clId="{B0BA86A8-34F2-4925-8AC3-CFEC8B856B78}" dt="2022-12-29T20:37:57.165" v="457" actId="1076"/>
          <ac:picMkLst>
            <pc:docMk/>
            <pc:sldMk cId="2617963360" sldId="270"/>
            <ac:picMk id="10" creationId="{3E135F6E-1007-4AAD-A886-141323C4BC81}"/>
          </ac:picMkLst>
        </pc:picChg>
      </pc:sldChg>
      <pc:sldChg chg="modSp">
        <pc:chgData name="Louise Perkins" userId="45cc8c54-6001-457c-b623-287ea620a771" providerId="ADAL" clId="{B0BA86A8-34F2-4925-8AC3-CFEC8B856B78}" dt="2022-12-29T20:38:46.088" v="468" actId="113"/>
        <pc:sldMkLst>
          <pc:docMk/>
          <pc:sldMk cId="4207048234" sldId="275"/>
        </pc:sldMkLst>
        <pc:graphicFrameChg chg="mod modGraphic">
          <ac:chgData name="Louise Perkins" userId="45cc8c54-6001-457c-b623-287ea620a771" providerId="ADAL" clId="{B0BA86A8-34F2-4925-8AC3-CFEC8B856B78}" dt="2022-12-29T20:38:46.088" v="468" actId="113"/>
          <ac:graphicFrameMkLst>
            <pc:docMk/>
            <pc:sldMk cId="4207048234" sldId="275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38:32.368" v="464" actId="1076"/>
          <ac:graphicFrameMkLst>
            <pc:docMk/>
            <pc:sldMk cId="4207048234" sldId="275"/>
            <ac:graphicFrameMk id="6" creationId="{12E3B34B-67EC-407E-913D-B70855A54BCB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39:25.302" v="471" actId="113"/>
        <pc:sldMkLst>
          <pc:docMk/>
          <pc:sldMk cId="2118523839" sldId="280"/>
        </pc:sldMkLst>
        <pc:graphicFrameChg chg="mod modGraphic">
          <ac:chgData name="Louise Perkins" userId="45cc8c54-6001-457c-b623-287ea620a771" providerId="ADAL" clId="{B0BA86A8-34F2-4925-8AC3-CFEC8B856B78}" dt="2022-12-29T20:39:25.302" v="471" actId="113"/>
          <ac:graphicFrameMkLst>
            <pc:docMk/>
            <pc:sldMk cId="2118523839" sldId="280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39:06.588" v="469" actId="1076"/>
          <ac:graphicFrameMkLst>
            <pc:docMk/>
            <pc:sldMk cId="2118523839" sldId="280"/>
            <ac:graphicFrameMk id="4" creationId="{C828AE0B-DC51-4912-B04A-609D2C29FE7A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39:53.904" v="474" actId="113"/>
        <pc:sldMkLst>
          <pc:docMk/>
          <pc:sldMk cId="2933050811" sldId="291"/>
        </pc:sldMkLst>
        <pc:graphicFrameChg chg="mod modGraphic">
          <ac:chgData name="Louise Perkins" userId="45cc8c54-6001-457c-b623-287ea620a771" providerId="ADAL" clId="{B0BA86A8-34F2-4925-8AC3-CFEC8B856B78}" dt="2022-12-29T20:39:53.904" v="474" actId="113"/>
          <ac:graphicFrameMkLst>
            <pc:docMk/>
            <pc:sldMk cId="2933050811" sldId="291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39:41.492" v="472" actId="1076"/>
          <ac:graphicFrameMkLst>
            <pc:docMk/>
            <pc:sldMk cId="2933050811" sldId="291"/>
            <ac:graphicFrameMk id="5" creationId="{20993D59-4498-4FAE-8F54-DB6439F7B185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40:31.955" v="479" actId="113"/>
        <pc:sldMkLst>
          <pc:docMk/>
          <pc:sldMk cId="3695030961" sldId="292"/>
        </pc:sldMkLst>
        <pc:graphicFrameChg chg="mod modGraphic">
          <ac:chgData name="Louise Perkins" userId="45cc8c54-6001-457c-b623-287ea620a771" providerId="ADAL" clId="{B0BA86A8-34F2-4925-8AC3-CFEC8B856B78}" dt="2022-12-29T20:40:31.955" v="479" actId="113"/>
          <ac:graphicFrameMkLst>
            <pc:docMk/>
            <pc:sldMk cId="3695030961" sldId="292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40:14.948" v="475" actId="1076"/>
          <ac:graphicFrameMkLst>
            <pc:docMk/>
            <pc:sldMk cId="3695030961" sldId="292"/>
            <ac:graphicFrameMk id="4" creationId="{CB5A1EB1-96EB-4BFE-A6E6-D4F4DB620D78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41:33" v="482" actId="113"/>
        <pc:sldMkLst>
          <pc:docMk/>
          <pc:sldMk cId="1642005955" sldId="296"/>
        </pc:sldMkLst>
        <pc:graphicFrameChg chg="mod modGraphic">
          <ac:chgData name="Louise Perkins" userId="45cc8c54-6001-457c-b623-287ea620a771" providerId="ADAL" clId="{B0BA86A8-34F2-4925-8AC3-CFEC8B856B78}" dt="2022-12-29T20:41:33" v="482" actId="113"/>
          <ac:graphicFrameMkLst>
            <pc:docMk/>
            <pc:sldMk cId="1642005955" sldId="296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40:53.720" v="480" actId="1076"/>
          <ac:graphicFrameMkLst>
            <pc:docMk/>
            <pc:sldMk cId="1642005955" sldId="296"/>
            <ac:graphicFrameMk id="9" creationId="{AA0E5649-BADA-4598-B980-AB5C3293391B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43:25.001" v="531" actId="1036"/>
        <pc:sldMkLst>
          <pc:docMk/>
          <pc:sldMk cId="755537282" sldId="299"/>
        </pc:sldMkLst>
        <pc:graphicFrameChg chg="mod modGraphic">
          <ac:chgData name="Louise Perkins" userId="45cc8c54-6001-457c-b623-287ea620a771" providerId="ADAL" clId="{B0BA86A8-34F2-4925-8AC3-CFEC8B856B78}" dt="2022-12-29T20:43:20.790" v="526"/>
          <ac:graphicFrameMkLst>
            <pc:docMk/>
            <pc:sldMk cId="755537282" sldId="299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43:25.001" v="531" actId="1036"/>
          <ac:graphicFrameMkLst>
            <pc:docMk/>
            <pc:sldMk cId="755537282" sldId="299"/>
            <ac:graphicFrameMk id="10" creationId="{DC1185A2-AAD6-40AE-9BA3-C551CDC1435B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47:56.454" v="577" actId="14734"/>
        <pc:sldMkLst>
          <pc:docMk/>
          <pc:sldMk cId="1531657641" sldId="305"/>
        </pc:sldMkLst>
        <pc:graphicFrameChg chg="mod modGraphic">
          <ac:chgData name="Louise Perkins" userId="45cc8c54-6001-457c-b623-287ea620a771" providerId="ADAL" clId="{B0BA86A8-34F2-4925-8AC3-CFEC8B856B78}" dt="2022-12-29T20:47:56.454" v="577" actId="14734"/>
          <ac:graphicFrameMkLst>
            <pc:docMk/>
            <pc:sldMk cId="1531657641" sldId="305"/>
            <ac:graphicFrameMk id="2" creationId="{00000000-0000-0000-0000-000000000000}"/>
          </ac:graphicFrameMkLst>
        </pc:graphicFrameChg>
        <pc:graphicFrameChg chg="mod">
          <ac:chgData name="Louise Perkins" userId="45cc8c54-6001-457c-b623-287ea620a771" providerId="ADAL" clId="{B0BA86A8-34F2-4925-8AC3-CFEC8B856B78}" dt="2022-12-29T20:43:54.459" v="532" actId="1076"/>
          <ac:graphicFrameMkLst>
            <pc:docMk/>
            <pc:sldMk cId="1531657641" sldId="305"/>
            <ac:graphicFrameMk id="10" creationId="{B809327D-CF5F-4AA3-8AA3-B3EE22CF5616}"/>
          </ac:graphicFrameMkLst>
        </pc:graphicFrameChg>
      </pc:sldChg>
      <pc:sldChg chg="ord">
        <pc:chgData name="Louise Perkins" userId="45cc8c54-6001-457c-b623-287ea620a771" providerId="ADAL" clId="{B0BA86A8-34F2-4925-8AC3-CFEC8B856B78}" dt="2022-12-29T20:16:20.720" v="177"/>
        <pc:sldMkLst>
          <pc:docMk/>
          <pc:sldMk cId="542809966" sldId="308"/>
        </pc:sldMkLst>
      </pc:sldChg>
      <pc:sldChg chg="modSp">
        <pc:chgData name="Louise Perkins" userId="45cc8c54-6001-457c-b623-287ea620a771" providerId="ADAL" clId="{B0BA86A8-34F2-4925-8AC3-CFEC8B856B78}" dt="2022-12-29T20:48:15.460" v="578"/>
        <pc:sldMkLst>
          <pc:docMk/>
          <pc:sldMk cId="4182572908" sldId="310"/>
        </pc:sldMkLst>
        <pc:graphicFrameChg chg="mod modGraphic">
          <ac:chgData name="Louise Perkins" userId="45cc8c54-6001-457c-b623-287ea620a771" providerId="ADAL" clId="{B0BA86A8-34F2-4925-8AC3-CFEC8B856B78}" dt="2022-12-29T20:48:15.460" v="578"/>
          <ac:graphicFrameMkLst>
            <pc:docMk/>
            <pc:sldMk cId="4182572908" sldId="310"/>
            <ac:graphicFrameMk id="2" creationId="{00000000-0000-0000-0000-000000000000}"/>
          </ac:graphicFrameMkLst>
        </pc:graphicFrameChg>
      </pc:sldChg>
      <pc:sldChg chg="addSp delSp modSp">
        <pc:chgData name="Louise Perkins" userId="45cc8c54-6001-457c-b623-287ea620a771" providerId="ADAL" clId="{B0BA86A8-34F2-4925-8AC3-CFEC8B856B78}" dt="2022-12-29T20:33:26.812" v="310" actId="20577"/>
        <pc:sldMkLst>
          <pc:docMk/>
          <pc:sldMk cId="472613373" sldId="338"/>
        </pc:sldMkLst>
        <pc:graphicFrameChg chg="mod modGraphic">
          <ac:chgData name="Louise Perkins" userId="45cc8c54-6001-457c-b623-287ea620a771" providerId="ADAL" clId="{B0BA86A8-34F2-4925-8AC3-CFEC8B856B78}" dt="2022-12-29T20:33:26.812" v="310" actId="20577"/>
          <ac:graphicFrameMkLst>
            <pc:docMk/>
            <pc:sldMk cId="472613373" sldId="338"/>
            <ac:graphicFrameMk id="2" creationId="{00000000-0000-0000-0000-000000000000}"/>
          </ac:graphicFrameMkLst>
        </pc:graphicFrameChg>
        <pc:graphicFrameChg chg="add del mod">
          <ac:chgData name="Louise Perkins" userId="45cc8c54-6001-457c-b623-287ea620a771" providerId="ADAL" clId="{B0BA86A8-34F2-4925-8AC3-CFEC8B856B78}" dt="2022-12-29T20:11:35.985" v="91" actId="478"/>
          <ac:graphicFrameMkLst>
            <pc:docMk/>
            <pc:sldMk cId="472613373" sldId="338"/>
            <ac:graphicFrameMk id="5" creationId="{4C9D30E1-F70B-4CBC-BC10-C1B20340F88E}"/>
          </ac:graphicFrameMkLst>
        </pc:graphicFrameChg>
        <pc:graphicFrameChg chg="mod modGraphic">
          <ac:chgData name="Louise Perkins" userId="45cc8c54-6001-457c-b623-287ea620a771" providerId="ADAL" clId="{B0BA86A8-34F2-4925-8AC3-CFEC8B856B78}" dt="2022-12-29T20:11:33.443" v="90" actId="13926"/>
          <ac:graphicFrameMkLst>
            <pc:docMk/>
            <pc:sldMk cId="472613373" sldId="338"/>
            <ac:graphicFrameMk id="6" creationId="{E29F88C9-6933-4229-B5FA-C5E435041F72}"/>
          </ac:graphicFrameMkLst>
        </pc:graphicFrameChg>
        <pc:picChg chg="mod">
          <ac:chgData name="Louise Perkins" userId="45cc8c54-6001-457c-b623-287ea620a771" providerId="ADAL" clId="{B0BA86A8-34F2-4925-8AC3-CFEC8B856B78}" dt="2022-12-29T20:10:18.347" v="39" actId="1076"/>
          <ac:picMkLst>
            <pc:docMk/>
            <pc:sldMk cId="472613373" sldId="338"/>
            <ac:picMk id="9" creationId="{59A50841-421D-4E7B-A91F-E7D55354AA87}"/>
          </ac:picMkLst>
        </pc:picChg>
      </pc:sldChg>
      <pc:sldChg chg="modSp">
        <pc:chgData name="Louise Perkins" userId="45cc8c54-6001-457c-b623-287ea620a771" providerId="ADAL" clId="{B0BA86A8-34F2-4925-8AC3-CFEC8B856B78}" dt="2022-12-29T20:33:35.699" v="321" actId="20577"/>
        <pc:sldMkLst>
          <pc:docMk/>
          <pc:sldMk cId="2858540756" sldId="339"/>
        </pc:sldMkLst>
        <pc:graphicFrameChg chg="mod modGraphic">
          <ac:chgData name="Louise Perkins" userId="45cc8c54-6001-457c-b623-287ea620a771" providerId="ADAL" clId="{B0BA86A8-34F2-4925-8AC3-CFEC8B856B78}" dt="2022-12-29T20:33:35.699" v="321" actId="20577"/>
          <ac:graphicFrameMkLst>
            <pc:docMk/>
            <pc:sldMk cId="2858540756" sldId="339"/>
            <ac:graphicFrameMk id="2" creationId="{00000000-0000-0000-0000-000000000000}"/>
          </ac:graphicFrameMkLst>
        </pc:graphicFrameChg>
      </pc:sldChg>
      <pc:sldChg chg="modSp ord">
        <pc:chgData name="Louise Perkins" userId="45cc8c54-6001-457c-b623-287ea620a771" providerId="ADAL" clId="{B0BA86A8-34F2-4925-8AC3-CFEC8B856B78}" dt="2022-12-29T20:34:16.130" v="359" actId="20577"/>
        <pc:sldMkLst>
          <pc:docMk/>
          <pc:sldMk cId="1810116989" sldId="340"/>
        </pc:sldMkLst>
        <pc:graphicFrameChg chg="mod modGraphic">
          <ac:chgData name="Louise Perkins" userId="45cc8c54-6001-457c-b623-287ea620a771" providerId="ADAL" clId="{B0BA86A8-34F2-4925-8AC3-CFEC8B856B78}" dt="2022-12-29T20:34:16.130" v="359" actId="20577"/>
          <ac:graphicFrameMkLst>
            <pc:docMk/>
            <pc:sldMk cId="1810116989" sldId="340"/>
            <ac:graphicFrameMk id="2" creationId="{00000000-0000-0000-0000-000000000000}"/>
          </ac:graphicFrameMkLst>
        </pc:graphicFrameChg>
        <pc:picChg chg="mod">
          <ac:chgData name="Louise Perkins" userId="45cc8c54-6001-457c-b623-287ea620a771" providerId="ADAL" clId="{B0BA86A8-34F2-4925-8AC3-CFEC8B856B78}" dt="2022-12-29T20:14:53.116" v="175" actId="1076"/>
          <ac:picMkLst>
            <pc:docMk/>
            <pc:sldMk cId="1810116989" sldId="340"/>
            <ac:picMk id="9" creationId="{59A50841-421D-4E7B-A91F-E7D55354AA87}"/>
          </ac:picMkLst>
        </pc:picChg>
      </pc:sldChg>
      <pc:sldChg chg="modSp">
        <pc:chgData name="Louise Perkins" userId="45cc8c54-6001-457c-b623-287ea620a771" providerId="ADAL" clId="{B0BA86A8-34F2-4925-8AC3-CFEC8B856B78}" dt="2022-12-29T20:34:08.077" v="348" actId="20577"/>
        <pc:sldMkLst>
          <pc:docMk/>
          <pc:sldMk cId="1208103891" sldId="341"/>
        </pc:sldMkLst>
        <pc:graphicFrameChg chg="mod modGraphic">
          <ac:chgData name="Louise Perkins" userId="45cc8c54-6001-457c-b623-287ea620a771" providerId="ADAL" clId="{B0BA86A8-34F2-4925-8AC3-CFEC8B856B78}" dt="2022-12-29T20:34:08.077" v="348" actId="20577"/>
          <ac:graphicFrameMkLst>
            <pc:docMk/>
            <pc:sldMk cId="1208103891" sldId="341"/>
            <ac:graphicFrameMk id="2" creationId="{00000000-0000-0000-0000-000000000000}"/>
          </ac:graphicFrameMkLst>
        </pc:graphicFrameChg>
      </pc:sldChg>
      <pc:sldChg chg="modSp">
        <pc:chgData name="Louise Perkins" userId="45cc8c54-6001-457c-b623-287ea620a771" providerId="ADAL" clId="{B0BA86A8-34F2-4925-8AC3-CFEC8B856B78}" dt="2022-12-29T20:33:54.158" v="335" actId="20577"/>
        <pc:sldMkLst>
          <pc:docMk/>
          <pc:sldMk cId="907624911" sldId="342"/>
        </pc:sldMkLst>
        <pc:graphicFrameChg chg="mod modGraphic">
          <ac:chgData name="Louise Perkins" userId="45cc8c54-6001-457c-b623-287ea620a771" providerId="ADAL" clId="{B0BA86A8-34F2-4925-8AC3-CFEC8B856B78}" dt="2022-12-29T20:33:54.158" v="335" actId="20577"/>
          <ac:graphicFrameMkLst>
            <pc:docMk/>
            <pc:sldMk cId="907624911" sldId="342"/>
            <ac:graphicFrameMk id="2" creationId="{00000000-0000-0000-0000-000000000000}"/>
          </ac:graphicFrameMkLst>
        </pc:graphicFrameChg>
        <pc:graphicFrameChg chg="mod modGraphic">
          <ac:chgData name="Louise Perkins" userId="45cc8c54-6001-457c-b623-287ea620a771" providerId="ADAL" clId="{B0BA86A8-34F2-4925-8AC3-CFEC8B856B78}" dt="2022-12-29T20:21:17.065" v="296" actId="13926"/>
          <ac:graphicFrameMkLst>
            <pc:docMk/>
            <pc:sldMk cId="907624911" sldId="342"/>
            <ac:graphicFrameMk id="6" creationId="{E29F88C9-6933-4229-B5FA-C5E435041F7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B1DBF-5E80-4EE1-BD81-B1F41C729D9F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2218F-7D71-4EBD-B0B9-FCC94FF4A4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1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98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6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1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3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5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21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53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40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1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C352-CF51-4435-97C7-638BC7C6226E}" type="datetimeFigureOut">
              <a:rPr lang="en-GB" smtClean="0"/>
              <a:t>29/12/2022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7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2.xml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.jpeg"/><Relationship Id="rId4" Type="http://schemas.openxmlformats.org/officeDocument/2006/relationships/image" Target="../media/image24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6.png"/><Relationship Id="rId9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8.jpe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70.xml"/><Relationship Id="rId3" Type="http://schemas.openxmlformats.org/officeDocument/2006/relationships/slide" Target="slide12.xml"/><Relationship Id="rId7" Type="http://schemas.openxmlformats.org/officeDocument/2006/relationships/slide" Target="slide47.xml"/><Relationship Id="rId12" Type="http://schemas.openxmlformats.org/officeDocument/2006/relationships/slide" Target="slide64.xml"/><Relationship Id="rId2" Type="http://schemas.openxmlformats.org/officeDocument/2006/relationships/slide" Target="slide8.xml"/><Relationship Id="rId16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38.xml"/><Relationship Id="rId5" Type="http://schemas.openxmlformats.org/officeDocument/2006/relationships/slide" Target="slide18.xml"/><Relationship Id="rId15" Type="http://schemas.openxmlformats.org/officeDocument/2006/relationships/slide" Target="slide76.xml"/><Relationship Id="rId10" Type="http://schemas.openxmlformats.org/officeDocument/2006/relationships/slide" Target="slide52.xml"/><Relationship Id="rId4" Type="http://schemas.openxmlformats.org/officeDocument/2006/relationships/slide" Target="slide32.xml"/><Relationship Id="rId9" Type="http://schemas.openxmlformats.org/officeDocument/2006/relationships/slide" Target="slide51.xml"/><Relationship Id="rId14" Type="http://schemas.openxmlformats.org/officeDocument/2006/relationships/slide" Target="slide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8.jpeg"/><Relationship Id="rId4" Type="http://schemas.openxmlformats.org/officeDocument/2006/relationships/image" Target="../media/image42.png"/><Relationship Id="rId9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8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.jpeg"/><Relationship Id="rId5" Type="http://schemas.openxmlformats.org/officeDocument/2006/relationships/image" Target="../media/image55.png"/><Relationship Id="rId10" Type="http://schemas.openxmlformats.org/officeDocument/2006/relationships/slide" Target="slide6.xml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73.xml"/><Relationship Id="rId3" Type="http://schemas.openxmlformats.org/officeDocument/2006/relationships/slide" Target="slide13.xml"/><Relationship Id="rId7" Type="http://schemas.openxmlformats.org/officeDocument/2006/relationships/slide" Target="slide53.xml"/><Relationship Id="rId12" Type="http://schemas.openxmlformats.org/officeDocument/2006/relationships/slide" Target="slide7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5.xml"/><Relationship Id="rId11" Type="http://schemas.openxmlformats.org/officeDocument/2006/relationships/slide" Target="slide54.xml"/><Relationship Id="rId5" Type="http://schemas.openxmlformats.org/officeDocument/2006/relationships/slide" Target="slide48.xml"/><Relationship Id="rId15" Type="http://schemas.openxmlformats.org/officeDocument/2006/relationships/slide" Target="slide81.xml"/><Relationship Id="rId10" Type="http://schemas.openxmlformats.org/officeDocument/2006/relationships/slide" Target="slide33.xml"/><Relationship Id="rId4" Type="http://schemas.openxmlformats.org/officeDocument/2006/relationships/slide" Target="slide19.xml"/><Relationship Id="rId9" Type="http://schemas.openxmlformats.org/officeDocument/2006/relationships/slide" Target="slide44.xml"/><Relationship Id="rId14" Type="http://schemas.openxmlformats.org/officeDocument/2006/relationships/slide" Target="slide7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0.png"/><Relationship Id="rId7" Type="http://schemas.openxmlformats.org/officeDocument/2006/relationships/image" Target="../media/image57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8.jpeg"/><Relationship Id="rId5" Type="http://schemas.openxmlformats.org/officeDocument/2006/relationships/image" Target="../media/image61.png"/><Relationship Id="rId10" Type="http://schemas.openxmlformats.org/officeDocument/2006/relationships/slide" Target="slide7.xml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70.xml"/><Relationship Id="rId3" Type="http://schemas.openxmlformats.org/officeDocument/2006/relationships/slide" Target="slide14.xml"/><Relationship Id="rId7" Type="http://schemas.openxmlformats.org/officeDocument/2006/relationships/slide" Target="slide26.xml"/><Relationship Id="rId12" Type="http://schemas.openxmlformats.org/officeDocument/2006/relationships/slide" Target="slide39.xml"/><Relationship Id="rId2" Type="http://schemas.openxmlformats.org/officeDocument/2006/relationships/slide" Target="slide9.xml"/><Relationship Id="rId16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5.xml"/><Relationship Id="rId11" Type="http://schemas.openxmlformats.org/officeDocument/2006/relationships/slide" Target="slide34.xml"/><Relationship Id="rId5" Type="http://schemas.openxmlformats.org/officeDocument/2006/relationships/slide" Target="slide20.xml"/><Relationship Id="rId15" Type="http://schemas.openxmlformats.org/officeDocument/2006/relationships/slide" Target="slide76.xml"/><Relationship Id="rId10" Type="http://schemas.openxmlformats.org/officeDocument/2006/relationships/slide" Target="slide45.xml"/><Relationship Id="rId4" Type="http://schemas.openxmlformats.org/officeDocument/2006/relationships/slide" Target="slide56.xml"/><Relationship Id="rId9" Type="http://schemas.openxmlformats.org/officeDocument/2006/relationships/slide" Target="slide66.xml"/><Relationship Id="rId14" Type="http://schemas.openxmlformats.org/officeDocument/2006/relationships/slide" Target="slide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1.png"/><Relationship Id="rId7" Type="http://schemas.openxmlformats.org/officeDocument/2006/relationships/slide" Target="slide2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4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7.png"/><Relationship Id="rId7" Type="http://schemas.openxmlformats.org/officeDocument/2006/relationships/slide" Target="slide2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4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70.xml"/><Relationship Id="rId3" Type="http://schemas.openxmlformats.org/officeDocument/2006/relationships/slide" Target="slide15.xml"/><Relationship Id="rId7" Type="http://schemas.openxmlformats.org/officeDocument/2006/relationships/slide" Target="slide67.xml"/><Relationship Id="rId12" Type="http://schemas.openxmlformats.org/officeDocument/2006/relationships/slide" Target="slide46.xml"/><Relationship Id="rId2" Type="http://schemas.openxmlformats.org/officeDocument/2006/relationships/slide" Target="slide10.xml"/><Relationship Id="rId16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50.xml"/><Relationship Id="rId5" Type="http://schemas.openxmlformats.org/officeDocument/2006/relationships/slide" Target="slide21.xml"/><Relationship Id="rId15" Type="http://schemas.openxmlformats.org/officeDocument/2006/relationships/slide" Target="slide76.xml"/><Relationship Id="rId10" Type="http://schemas.openxmlformats.org/officeDocument/2006/relationships/slide" Target="slide40.xml"/><Relationship Id="rId4" Type="http://schemas.openxmlformats.org/officeDocument/2006/relationships/slide" Target="slide35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slide" Target="slide3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82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4.png"/><Relationship Id="rId7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6.xml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73.xml"/><Relationship Id="rId3" Type="http://schemas.openxmlformats.org/officeDocument/2006/relationships/slide" Target="slide16.xml"/><Relationship Id="rId7" Type="http://schemas.openxmlformats.org/officeDocument/2006/relationships/slide" Target="slide29.xml"/><Relationship Id="rId12" Type="http://schemas.openxmlformats.org/officeDocument/2006/relationships/slide" Target="slide7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8.xml"/><Relationship Id="rId11" Type="http://schemas.openxmlformats.org/officeDocument/2006/relationships/slide" Target="slide59.xml"/><Relationship Id="rId5" Type="http://schemas.openxmlformats.org/officeDocument/2006/relationships/slide" Target="slide22.xml"/><Relationship Id="rId15" Type="http://schemas.openxmlformats.org/officeDocument/2006/relationships/slide" Target="slide81.xml"/><Relationship Id="rId10" Type="http://schemas.openxmlformats.org/officeDocument/2006/relationships/slide" Target="slide62.xml"/><Relationship Id="rId4" Type="http://schemas.openxmlformats.org/officeDocument/2006/relationships/slide" Target="slide68.xml"/><Relationship Id="rId9" Type="http://schemas.openxmlformats.org/officeDocument/2006/relationships/slide" Target="slide41.xml"/><Relationship Id="rId14" Type="http://schemas.openxmlformats.org/officeDocument/2006/relationships/slide" Target="slide7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7.xml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7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70.xml"/><Relationship Id="rId3" Type="http://schemas.openxmlformats.org/officeDocument/2006/relationships/slide" Target="slide17.xml"/><Relationship Id="rId7" Type="http://schemas.openxmlformats.org/officeDocument/2006/relationships/slide" Target="slide32.xml"/><Relationship Id="rId12" Type="http://schemas.openxmlformats.org/officeDocument/2006/relationships/slide" Target="slide69.xml"/><Relationship Id="rId2" Type="http://schemas.openxmlformats.org/officeDocument/2006/relationships/slide" Target="slide11.xml"/><Relationship Id="rId16" Type="http://schemas.openxmlformats.org/officeDocument/2006/relationships/slide" Target="slide8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37.xml"/><Relationship Id="rId5" Type="http://schemas.openxmlformats.org/officeDocument/2006/relationships/slide" Target="slide30.xml"/><Relationship Id="rId15" Type="http://schemas.openxmlformats.org/officeDocument/2006/relationships/slide" Target="slide76.xml"/><Relationship Id="rId10" Type="http://schemas.openxmlformats.org/officeDocument/2006/relationships/slide" Target="slide31.xml"/><Relationship Id="rId4" Type="http://schemas.openxmlformats.org/officeDocument/2006/relationships/slide" Target="slide23.xml"/><Relationship Id="rId9" Type="http://schemas.openxmlformats.org/officeDocument/2006/relationships/slide" Target="slide60.xml"/><Relationship Id="rId14" Type="http://schemas.openxmlformats.org/officeDocument/2006/relationships/slide" Target="slide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060848"/>
          </a:xfrm>
          <a:prstGeom prst="rect">
            <a:avLst/>
          </a:prstGeom>
          <a:solidFill>
            <a:srgbClr val="11026A"/>
          </a:solidFill>
          <a:ln w="1174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082" y="188640"/>
            <a:ext cx="73468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Branston Junior Academy</a:t>
            </a:r>
          </a:p>
          <a:p>
            <a:pPr algn="ctr"/>
            <a:r>
              <a:rPr lang="en-US" sz="2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Curriculum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Overview, Progression </a:t>
            </a:r>
          </a:p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Document and Calculation Approaches</a:t>
            </a:r>
          </a:p>
        </p:txBody>
      </p:sp>
      <p:pic>
        <p:nvPicPr>
          <p:cNvPr id="1027" name="Picture 3" descr="Academy logo 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35" y="2420887"/>
            <a:ext cx="5040560" cy="39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7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103919"/>
              </p:ext>
            </p:extLst>
          </p:nvPr>
        </p:nvGraphicFramePr>
        <p:xfrm>
          <a:off x="107504" y="83190"/>
          <a:ext cx="8939455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 Value: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 or 100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compare and order numbers up to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up to 1000 in numerals and in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four-digit number (thousands, hundreds, tens, and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§ 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 and with increasingly large positive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 (I to C) and know that over time, the numeral system changed to include the concept of zero and place value.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read, write, order and compare numbers to at least 1 000 000 and determine the value of each digit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forwards or backwards in steps of powers of 10 for any given number up to 1 000 000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negative numbers in context, count forwards and backwards with positive and negative whole numbers, including through zero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8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any number up to 1 000 000 to the nearest 10, 100, 1000, 10 000 and 100 000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number problems and practical problems that involve all of the above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 Roman numerals to 1000 (M) and recognise years written in Roman numerals.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404081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60366"/>
              </p:ext>
            </p:extLst>
          </p:nvPr>
        </p:nvGraphicFramePr>
        <p:xfrm>
          <a:off x="1499701" y="1052736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67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242383"/>
              </p:ext>
            </p:extLst>
          </p:nvPr>
        </p:nvGraphicFramePr>
        <p:xfrm>
          <a:off x="107504" y="116632"/>
          <a:ext cx="8928992" cy="654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Place Value:</a:t>
                      </a:r>
                      <a:r>
                        <a:rPr lang="en-GB" b="1" baseline="0" dirty="0"/>
                        <a:t> Yr5/6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to at least 1 000 000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forwards or backwards in steps of powers of 10 for any given number up to 1 000 000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negative numbers in context, count forwards and backwards with positive and negative whole numbers, including through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up to 1 000 000 to the nearest 10, 100, 1000, 10 000 and 100 000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that involve all of the above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1000 (M) and recognise years written in Roman numerals.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Real-life representations</a:t>
                      </a:r>
                      <a:r>
                        <a:rPr lang="en-GB" sz="1400" baseline="0" dirty="0"/>
                        <a:t> of number (crate, boxes, packs) 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up to 10 000 000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whole number to a required degree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use negative numbers in context, and calculate intervals across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 thousands</a:t>
                      </a:r>
                    </a:p>
                    <a:p>
                      <a:r>
                        <a:rPr lang="en-GB" sz="1200" dirty="0"/>
                        <a:t>Hundred thousands </a:t>
                      </a:r>
                    </a:p>
                    <a:p>
                      <a:r>
                        <a:rPr lang="en-GB" sz="1200" dirty="0"/>
                        <a:t>Millions</a:t>
                      </a:r>
                    </a:p>
                    <a:p>
                      <a:r>
                        <a:rPr lang="en-GB" sz="1200" dirty="0"/>
                        <a:t>Ten million</a:t>
                      </a:r>
                    </a:p>
                    <a:p>
                      <a:r>
                        <a:rPr lang="en-GB" sz="1200" dirty="0"/>
                        <a:t>Place value 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Order 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Negative</a:t>
                      </a:r>
                    </a:p>
                    <a:p>
                      <a:r>
                        <a:rPr lang="en-GB" sz="1200" dirty="0"/>
                        <a:t>Positive</a:t>
                      </a:r>
                      <a:r>
                        <a:rPr lang="en-GB" sz="1200" baseline="0" dirty="0"/>
                        <a:t> 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Positive numbers and positive/ negative number lines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 (as decimals)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6876256" y="5673193"/>
            <a:ext cx="1429962" cy="72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41929" y="5480595"/>
            <a:ext cx="2022315" cy="1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7028656" y="2998901"/>
            <a:ext cx="999728" cy="5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Image result for thousands number line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56" y="2564904"/>
            <a:ext cx="1403648" cy="14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76257" y="2787156"/>
            <a:ext cx="1429962" cy="1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45586"/>
          <a:stretch/>
        </p:blipFill>
        <p:spPr bwMode="auto">
          <a:xfrm>
            <a:off x="8488831" y="2451169"/>
            <a:ext cx="375413" cy="115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177B1286-037B-4D24-8A4B-1B7EDBA3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2BE142-61E3-4BE9-BE9A-5CFD899B4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230"/>
              </p:ext>
            </p:extLst>
          </p:nvPr>
        </p:nvGraphicFramePr>
        <p:xfrm>
          <a:off x="1115616" y="5037274"/>
          <a:ext cx="4176464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116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54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6681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group/</a:t>
                      </a:r>
                      <a:r>
                        <a:rPr lang="en-GB" sz="1400" baseline="0" dirty="0"/>
                        <a:t> set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 and interpret mathematical statements involving addition (+), subtraction (–) and equals (=) signs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represent and use number bonds and related subtraction facts within 20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one-digit and two-digit numbers to 20, including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one-step problems that involve addition and subtraction, using concrete objects and pictorial representations, and missing number problems such as  7 =     – 9.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solve problems with addition and subtraction: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using concrete objects and pictorial representations, including those involving numbers, quantities and measures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applying their increasing knowledge of mental and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recall and use addition and subtraction facts to 20 fluently, and derive and use related facts up to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add and subtract numbers using concrete objects, pictorial representations, and mentally,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a two-digit number and ones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a two-digit number and tens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two two-digit numbers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adding three one-digit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show that addition of two numbers can be done in any order (commutative) and subtraction of one number from another cannot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recognise and use the inverse relationship between addition and subtraction and use this to check calculations and solve missing number problems.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Altogether</a:t>
                      </a:r>
                    </a:p>
                    <a:p>
                      <a:r>
                        <a:rPr lang="en-GB" sz="1200" dirty="0"/>
                        <a:t>In total </a:t>
                      </a:r>
                    </a:p>
                    <a:p>
                      <a:r>
                        <a:rPr lang="en-GB" sz="1200" dirty="0"/>
                        <a:t>Plus</a:t>
                      </a:r>
                    </a:p>
                    <a:p>
                      <a:r>
                        <a:rPr lang="en-GB" sz="1200" dirty="0"/>
                        <a:t>Add</a:t>
                      </a:r>
                    </a:p>
                    <a:p>
                      <a:r>
                        <a:rPr lang="en-GB" sz="1200" dirty="0"/>
                        <a:t>Fact family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Number bonds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10 more</a:t>
                      </a:r>
                    </a:p>
                    <a:p>
                      <a:r>
                        <a:rPr lang="en-GB" sz="1200" dirty="0"/>
                        <a:t>10 less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How many are left? </a:t>
                      </a:r>
                    </a:p>
                    <a:p>
                      <a:r>
                        <a:rPr lang="en-GB" sz="1200" dirty="0"/>
                        <a:t>Take away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Count backwards</a:t>
                      </a:r>
                    </a:p>
                    <a:p>
                      <a:r>
                        <a:rPr lang="en-GB" sz="1200" dirty="0"/>
                        <a:t>How many more</a:t>
                      </a:r>
                    </a:p>
                    <a:p>
                      <a:r>
                        <a:rPr lang="en-GB" sz="1200" dirty="0"/>
                        <a:t>How many fewer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Combining counters and items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 square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67996" r="52546" b="23814"/>
          <a:stretch/>
        </p:blipFill>
        <p:spPr bwMode="auto">
          <a:xfrm>
            <a:off x="6919254" y="4023833"/>
            <a:ext cx="1833571" cy="2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99" y="445588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5" y="5309957"/>
            <a:ext cx="906790" cy="4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82" y="3436878"/>
            <a:ext cx="820154" cy="4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78" y="4248150"/>
            <a:ext cx="542751" cy="9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574113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9" y="5268958"/>
            <a:ext cx="962719" cy="50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6275522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68" y="3056592"/>
            <a:ext cx="588569" cy="9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477D311-AED5-449C-9AF4-9B630CBB8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7F6B7A-3CEE-448D-8365-EE3045FF2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1654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09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731942"/>
              </p:ext>
            </p:extLst>
          </p:nvPr>
        </p:nvGraphicFramePr>
        <p:xfrm>
          <a:off x="179512" y="260648"/>
          <a:ext cx="8856983" cy="643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ones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tens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hundreds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three digits, using formal written methods of columnar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the answer to a calculation and use inverse operations to check answers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using number facts, place value, and more complex addition and subtraction.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Mental method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Exchange</a:t>
                      </a:r>
                    </a:p>
                    <a:p>
                      <a:r>
                        <a:rPr lang="en-GB" sz="1200" dirty="0" err="1"/>
                        <a:t>Menal</a:t>
                      </a:r>
                      <a:r>
                        <a:rPr lang="en-GB" sz="1200" baseline="0" dirty="0"/>
                        <a:t> method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r>
                        <a:rPr lang="en-GB" sz="1200" baseline="0" dirty="0"/>
                        <a:t>Approximate</a:t>
                      </a:r>
                    </a:p>
                    <a:p>
                      <a:r>
                        <a:rPr lang="en-GB" sz="1200" baseline="0" dirty="0"/>
                        <a:t>Digits</a:t>
                      </a:r>
                    </a:p>
                    <a:p>
                      <a:r>
                        <a:rPr lang="en-GB" sz="1200" baseline="0" dirty="0"/>
                        <a:t>Multiple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Partitioning grids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Bead strings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counters/ beads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Function machines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304542"/>
              </p:ext>
            </p:extLst>
          </p:nvPr>
        </p:nvGraphicFramePr>
        <p:xfrm>
          <a:off x="7884369" y="2818387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53879" r="44262" b="32113"/>
          <a:stretch/>
        </p:blipFill>
        <p:spPr bwMode="auto">
          <a:xfrm>
            <a:off x="6948264" y="3629263"/>
            <a:ext cx="1593198" cy="3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75188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74" y="3938391"/>
            <a:ext cx="734466" cy="5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52212"/>
            <a:ext cx="648072" cy="105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07" y="4403456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544522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5979612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B57350EB-5A75-4A3F-BEFE-5E1B6BF0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7" y="5752457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4AAD4A1-4C52-4729-8F4F-4BC068CF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62911"/>
              </p:ext>
            </p:extLst>
          </p:nvPr>
        </p:nvGraphicFramePr>
        <p:xfrm>
          <a:off x="190733" y="1784905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121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772190"/>
              </p:ext>
            </p:extLst>
          </p:nvPr>
        </p:nvGraphicFramePr>
        <p:xfrm>
          <a:off x="179512" y="260648"/>
          <a:ext cx="8856983" cy="551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4 digits using the formal written methods of columnar addition and subtraction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and use inverse operations to check answers to a calculation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two-step problems in contexts, deciding which operations and methods to use and why.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Less than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How</a:t>
                      </a:r>
                      <a:r>
                        <a:rPr lang="en-GB" sz="1200" baseline="0" dirty="0"/>
                        <a:t> much</a:t>
                      </a:r>
                    </a:p>
                    <a:p>
                      <a:r>
                        <a:rPr lang="en-GB" sz="1200" baseline="0" dirty="0"/>
                        <a:t>Strategy</a:t>
                      </a:r>
                    </a:p>
                    <a:p>
                      <a:r>
                        <a:rPr lang="en-GB" sz="1200" baseline="0" dirty="0"/>
                        <a:t>Efficient</a:t>
                      </a:r>
                    </a:p>
                    <a:p>
                      <a:r>
                        <a:rPr lang="en-GB" sz="1200" baseline="0" dirty="0"/>
                        <a:t>Accurate</a:t>
                      </a:r>
                    </a:p>
                    <a:p>
                      <a:r>
                        <a:rPr lang="en-GB" sz="1200" baseline="0" dirty="0"/>
                        <a:t>Exact</a:t>
                      </a:r>
                    </a:p>
                    <a:p>
                      <a:r>
                        <a:rPr lang="en-GB" sz="1200" baseline="0" dirty="0"/>
                        <a:t>Fact</a:t>
                      </a:r>
                    </a:p>
                    <a:p>
                      <a:r>
                        <a:rPr lang="en-GB" sz="1200" baseline="0" dirty="0"/>
                        <a:t>Diagram</a:t>
                      </a:r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36482"/>
              </p:ext>
            </p:extLst>
          </p:nvPr>
        </p:nvGraphicFramePr>
        <p:xfrm>
          <a:off x="7884369" y="2420888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82" y="2204864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4653136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5187524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17" y="3077013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93" y="3088267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73516149-7BDF-4FED-99A4-5FF8591B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848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C07C2B-6872-46A5-8EF0-5C22C1918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369418"/>
              </p:ext>
            </p:extLst>
          </p:nvPr>
        </p:nvGraphicFramePr>
        <p:xfrm>
          <a:off x="190734" y="1752128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61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551328"/>
              </p:ext>
            </p:extLst>
          </p:nvPr>
        </p:nvGraphicFramePr>
        <p:xfrm>
          <a:off x="107504" y="83190"/>
          <a:ext cx="8939455" cy="558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mentally, including: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ones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tens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hundreds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with up to three digits, using formal written methods of columnar addition and subtraction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the answer to a calculation and use inverse operations to check answers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problems, including missing number problems, using number facts, place value, and more complex addition and subtraction.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with up to 4 digits using the formal written methods of columnar addition and subtraction where appropriate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and use inverse operations to check answers to a calculation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addition and subtraction two-step problems in contexts, deciding which operations and methods to use and why.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whole numbers with more than 4 digits, including using formal written methods (columnar addition and subtraction)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mentally with increasingly large numbers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rounding to check answers to calculations and determine, in the context of a problem, levels of accuracy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addition and subtraction multi-step problems in contexts, deciding which operations and methods to use and why.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404081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03719"/>
              </p:ext>
            </p:extLst>
          </p:nvPr>
        </p:nvGraphicFramePr>
        <p:xfrm>
          <a:off x="1499700" y="1052736"/>
          <a:ext cx="739278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4260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2464260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2464260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Solving 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82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98394"/>
              </p:ext>
            </p:extLst>
          </p:nvPr>
        </p:nvGraphicFramePr>
        <p:xfrm>
          <a:off x="107504" y="116632"/>
          <a:ext cx="8928992" cy="6533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whole numbers with more than 4 digits, including using formal written methods (columnar addition and subtraction)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 with increasingly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rounding to check answers to calculations and determine, in the context of a problem, levels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 (1s)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 (10s)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 (100s)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 (1000s)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 (10,000s)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 chart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  <a:r>
                        <a:rPr lang="en-GB" sz="1400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566135"/>
              </p:ext>
            </p:extLst>
          </p:nvPr>
        </p:nvGraphicFramePr>
        <p:xfrm>
          <a:off x="7884369" y="2132856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17" y="3321119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93" y="2800235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2348150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4641731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5229197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48" y="5673570"/>
            <a:ext cx="1485942" cy="7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2140EC32-FCA8-466C-92E3-1026FF15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E3F3501-DE55-46B7-8ABC-CD529D270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1622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80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778391"/>
              </p:ext>
            </p:extLst>
          </p:nvPr>
        </p:nvGraphicFramePr>
        <p:xfrm>
          <a:off x="107504" y="116632"/>
          <a:ext cx="8928992" cy="4186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Order of operations</a:t>
                      </a:r>
                    </a:p>
                    <a:p>
                      <a:r>
                        <a:rPr lang="en-GB" sz="1200" dirty="0"/>
                        <a:t>Column addition</a:t>
                      </a:r>
                    </a:p>
                    <a:p>
                      <a:r>
                        <a:rPr lang="en-GB" sz="1200" dirty="0"/>
                        <a:t>Column</a:t>
                      </a:r>
                      <a:r>
                        <a:rPr lang="en-GB" sz="1200" baseline="0" dirty="0"/>
                        <a:t> subtraction 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772018"/>
              </p:ext>
            </p:extLst>
          </p:nvPr>
        </p:nvGraphicFramePr>
        <p:xfrm>
          <a:off x="7884369" y="2132856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823" y="1844824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30" y="3107312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45" y="2889980"/>
            <a:ext cx="1208017" cy="6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8E9614C-3E84-420A-8777-DEB08798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1BF200-8185-4DA6-BA31-9683B3866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21167"/>
              </p:ext>
            </p:extLst>
          </p:nvPr>
        </p:nvGraphicFramePr>
        <p:xfrm>
          <a:off x="123927" y="1087810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1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66880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</a:t>
                      </a:r>
                      <a:r>
                        <a:rPr lang="en-GB" b="1" baseline="0" dirty="0"/>
                        <a:t> Division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group/</a:t>
                      </a:r>
                      <a:r>
                        <a:rPr lang="en-GB" sz="1400" baseline="0" dirty="0"/>
                        <a:t> set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one-step problems involving multiplication and division, by calculating the answer using concrete objects, pictorial representations and arrays with the support of the teacher.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recall and use multiplication and division facts for the 2, 5 and 10 multiplication tables, including recognising odd and even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calculate mathematical statements for multiplication and division within the multiplication tables and write them using the multiplication (×), division (÷) and equals (=) signs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show that multiplication of two numbers can be done in any order (commutative) and division of one number by another cannot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solve problems involving multiplication and division, using materials, arrays, repeated addition, mental methods, and multiplication and division facts, including problems in contexts.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groups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Row</a:t>
                      </a:r>
                    </a:p>
                    <a:p>
                      <a:r>
                        <a:rPr lang="en-GB" sz="1200" dirty="0"/>
                        <a:t>Double</a:t>
                      </a:r>
                    </a:p>
                    <a:p>
                      <a:r>
                        <a:rPr lang="en-GB" sz="1200" dirty="0"/>
                        <a:t>Twice</a:t>
                      </a:r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Times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Odd</a:t>
                      </a:r>
                    </a:p>
                    <a:p>
                      <a:r>
                        <a:rPr lang="en-GB" sz="1200" dirty="0"/>
                        <a:t>Even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Arrays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Circles with ‘lots of’ objects 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examples-</a:t>
                      </a:r>
                      <a:r>
                        <a:rPr lang="en-GB" sz="1200" baseline="0" dirty="0"/>
                        <a:t> choc bars, tables round chairs, bowls of fruit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Counters and grouping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Repeated groups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09076"/>
            <a:ext cx="1994545" cy="4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829" b="23118"/>
          <a:stretch/>
        </p:blipFill>
        <p:spPr bwMode="auto">
          <a:xfrm>
            <a:off x="7023507" y="3729903"/>
            <a:ext cx="704685" cy="39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94" y="4658389"/>
            <a:ext cx="2086347" cy="11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84" y="3848673"/>
            <a:ext cx="1529209" cy="83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87" y="5304770"/>
            <a:ext cx="1355014" cy="7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932059" y="6093296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0096" r="7540" b="64604"/>
          <a:stretch/>
        </p:blipFill>
        <p:spPr bwMode="auto">
          <a:xfrm>
            <a:off x="8198994" y="3691966"/>
            <a:ext cx="756592" cy="4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3E135F6E-1007-4AAD-A886-141323C4B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3107" y="5778861"/>
            <a:ext cx="720080" cy="62887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D7B864-240C-4A2F-8176-4D1DB4BDD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881284"/>
              </p:ext>
            </p:extLst>
          </p:nvPr>
        </p:nvGraphicFramePr>
        <p:xfrm>
          <a:off x="103380" y="1958196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65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96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30032"/>
              </p:ext>
            </p:extLst>
          </p:nvPr>
        </p:nvGraphicFramePr>
        <p:xfrm>
          <a:off x="179512" y="22056"/>
          <a:ext cx="8856983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</a:t>
                      </a:r>
                      <a:r>
                        <a:rPr lang="en-GB" b="1" baseline="0" dirty="0"/>
                        <a:t> and DivisionYr3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involving multiplication and division, including positive integer scaling problems and correspondence problems in which n objects are connected to m objects.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</a:t>
                      </a:r>
                    </a:p>
                    <a:p>
                      <a:r>
                        <a:rPr lang="en-GB" sz="1200" dirty="0"/>
                        <a:t>Multiply</a:t>
                      </a:r>
                    </a:p>
                    <a:p>
                      <a:r>
                        <a:rPr lang="en-GB" sz="1200" dirty="0"/>
                        <a:t>Divide 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Sharing</a:t>
                      </a:r>
                    </a:p>
                    <a:p>
                      <a:r>
                        <a:rPr lang="en-GB" sz="1200" dirty="0"/>
                        <a:t>Grouping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Remainder</a:t>
                      </a:r>
                    </a:p>
                    <a:p>
                      <a:r>
                        <a:rPr lang="en-GB" sz="1200" dirty="0"/>
                        <a:t>Repeated addition</a:t>
                      </a:r>
                    </a:p>
                    <a:p>
                      <a:r>
                        <a:rPr lang="en-GB" sz="1200" dirty="0"/>
                        <a:t>Multiplication sentence</a:t>
                      </a:r>
                    </a:p>
                    <a:p>
                      <a:r>
                        <a:rPr lang="en-GB" sz="1200" dirty="0"/>
                        <a:t>Division</a:t>
                      </a:r>
                      <a:r>
                        <a:rPr lang="en-GB" sz="1200" baseline="0" dirty="0"/>
                        <a:t> statement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Equal and unequal groups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Statement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</a:p>
                    <a:p>
                      <a:r>
                        <a:rPr lang="en-GB" sz="1200" dirty="0"/>
                        <a:t>Greater than  (&gt;)</a:t>
                      </a:r>
                    </a:p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Equally </a:t>
                      </a:r>
                    </a:p>
                    <a:p>
                      <a:r>
                        <a:rPr lang="en-GB" sz="1200" dirty="0"/>
                        <a:t>Least</a:t>
                      </a:r>
                    </a:p>
                    <a:p>
                      <a:r>
                        <a:rPr lang="en-GB" sz="1200" dirty="0"/>
                        <a:t>Most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Multi-step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Sharing objects in circles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Repeated groups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Hundred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Cubes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</a:t>
                      </a:r>
                      <a:r>
                        <a:rPr lang="en-GB" sz="1400" baseline="0" dirty="0"/>
                        <a:t> life examples (spider for 8s, pack of pens, cats legs, pair of socks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67" y="6174767"/>
            <a:ext cx="7064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20" y="4166346"/>
            <a:ext cx="1994545" cy="4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868771" y="4649236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1108" r="7540" b="64604"/>
          <a:stretch/>
        </p:blipFill>
        <p:spPr bwMode="auto">
          <a:xfrm>
            <a:off x="7840992" y="3738202"/>
            <a:ext cx="833604" cy="42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073148"/>
            <a:ext cx="592752" cy="5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95" y="5502419"/>
            <a:ext cx="871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662612"/>
            <a:ext cx="88423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5877272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rgbClr val="FF0000"/>
                </a:solidFill>
              </a:rPr>
              <a:t>Please note: Power Maths introduce a two-step short division method not mentioned in the NC. Please avoid. </a:t>
            </a:r>
          </a:p>
        </p:txBody>
      </p:sp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8C944294-2641-4445-B6A2-C40110F6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88CF54-0836-4655-91E9-FBCBF5185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446746"/>
              </p:ext>
            </p:extLst>
          </p:nvPr>
        </p:nvGraphicFramePr>
        <p:xfrm>
          <a:off x="179512" y="808756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1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17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127425"/>
              </p:ext>
            </p:extLst>
          </p:nvPr>
        </p:nvGraphicFramePr>
        <p:xfrm>
          <a:off x="323528" y="44624"/>
          <a:ext cx="8424934" cy="591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  <a:p>
                      <a:pPr algn="ctr"/>
                      <a:r>
                        <a:rPr lang="en-GB" b="1" dirty="0"/>
                        <a:t>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4" action="ppaction://hlinksldjump"/>
                        </a:rPr>
                        <a:t>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32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Money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Measurement: Time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Length and Height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Measurement: Weight, Volume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and Temperature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Geometry: Position and Direction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2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Transition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8295"/>
              </p:ext>
            </p:extLst>
          </p:nvPr>
        </p:nvGraphicFramePr>
        <p:xfrm>
          <a:off x="323526" y="6442536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516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6966"/>
              </p:ext>
            </p:extLst>
          </p:nvPr>
        </p:nvGraphicFramePr>
        <p:xfrm>
          <a:off x="179512" y="260648"/>
          <a:ext cx="8856983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multiplication and division facts for multiplication tables up to 12 × 12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place value, known and derived facts to multiply and divide mentally, including: multiplying by 0 and 1; dividing by 1; multiplying together three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factor pairs and commutativity in mental calculations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two-digit and three-digit numbers by a one-digit number using formal written layout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multiplying and adding, including using the distributive law to multiply two digit numbers by one digit, integer scaling problems and harder correspondence problems such as n objects are connected to m objects.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Multiplication fact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Lots of</a:t>
                      </a:r>
                    </a:p>
                    <a:p>
                      <a:r>
                        <a:rPr lang="en-GB" sz="1200" baseline="0" dirty="0"/>
                        <a:t>Groups of</a:t>
                      </a:r>
                    </a:p>
                    <a:p>
                      <a:r>
                        <a:rPr lang="en-GB" sz="1200" baseline="0" dirty="0"/>
                        <a:t>Times-tables</a:t>
                      </a:r>
                    </a:p>
                    <a:p>
                      <a:r>
                        <a:rPr lang="en-GB" sz="1200" baseline="0" dirty="0"/>
                        <a:t>Array</a:t>
                      </a:r>
                    </a:p>
                    <a:p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Bar model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 pair</a:t>
                      </a:r>
                    </a:p>
                    <a:p>
                      <a:r>
                        <a:rPr lang="en-GB" sz="1200" baseline="0" dirty="0"/>
                        <a:t>Factors</a:t>
                      </a:r>
                    </a:p>
                    <a:p>
                      <a:r>
                        <a:rPr lang="en-GB" sz="1200" baseline="0" dirty="0"/>
                        <a:t>Commutative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Real life examples to demonstrate times tables (pair of socks, spiders, cats legs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Short x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203676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9056184-2A78-4A6D-87EC-1E90EBC4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B23E93-C80E-4C8D-83DA-6E7587249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858031"/>
              </p:ext>
            </p:extLst>
          </p:nvPr>
        </p:nvGraphicFramePr>
        <p:xfrm>
          <a:off x="179512" y="935513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70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178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36358"/>
              </p:ext>
            </p:extLst>
          </p:nvPr>
        </p:nvGraphicFramePr>
        <p:xfrm>
          <a:off x="107504" y="83190"/>
          <a:ext cx="8939455" cy="6678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75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problems, including missing number problems, involving multiplication and division, including positive integer scaling problems and correspondence problems in which n objects are connected to m objects.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multiplication and division facts for multiplication tables up to 12 ×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place value, known and derived facts to multiply and divide mentally, including: multiplying by 0 and 1; dividing by 1; multiplying together three numbers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factor pairs and commutativity in mental calculations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two-digit and three-digit numbers by a one-digit number using formal written layout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multiplying and adding, including using the distributive law to multiply two digit numbers by one digit, integer scaling problems and harder correspondence problems such as n objects are connected to m objects.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multiples and factors, including finding all factor pairs of a number, and common factors of two numbers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know and use the vocabulary of prime numbers, prime factors and composite (non-prime) numbers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establish whether a number up to 100 is prime and recall prime numbers up to 19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numbers up to 4 digits by a one- or two-digit number using a formal written method, including long multiplication for two-digit numbers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and divide numbers mentally drawing upon known facts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 numbers up to 4 digits by a one-digit number using the formal written method of short division and interpret remainders appropriately for the context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and divide whole numbers and those involving decimals by 10, 100 and 1000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square numbers and cube numbers, and the notation for squared (2) and cubed (3)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multiplication and division including using their knowledge of factors and multiples, squares and cubes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addition, subtraction, multiplication and division and a combination of these, including understanding the meaning of the equals sign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multiplication and division, including scaling by simple fractions and problems involving simple rates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404081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31926"/>
              </p:ext>
            </p:extLst>
          </p:nvPr>
        </p:nvGraphicFramePr>
        <p:xfrm>
          <a:off x="1499700" y="1052736"/>
          <a:ext cx="739278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8195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2982541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Problem Solving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90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215908"/>
              </p:ext>
            </p:extLst>
          </p:nvPr>
        </p:nvGraphicFramePr>
        <p:xfrm>
          <a:off x="107504" y="116632"/>
          <a:ext cx="8928992" cy="6533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multiples and factors, including finding all factor pairs of a number, and common factors of two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know and use the vocabulary of prime numbers, prime factors and composite (non-prime)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establish whether a number up to 100 is prime and recall prime numbers up to 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numbers up to 4 digits by a one- or two-digit number using a formal written method, including long multiplication for two-digit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numbers mentally drawing upon known facts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one-digit number using the formal written method of short division and interpret remainders appropriately for the context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whole numbers and those involving decimals by 10, 100 and 1000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square numbers and cube numbers, and the notation for squared (2) and cubed (3)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 including using their knowledge of factors and multiples, squares and 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 and a combination of these, including understanding the meaning of the equals 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division, including scaling by simple fractions and problems involving simple rates.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Composite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Cubed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 operation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Remainder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Times table</a:t>
                      </a:r>
                      <a:r>
                        <a:rPr lang="en-GB" sz="1400" baseline="0" dirty="0"/>
                        <a:t>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 to display remainders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Hundred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Partition and recombine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Factor tree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Grid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 line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Singapore bars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63" y="5057103"/>
            <a:ext cx="2137593" cy="5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42584"/>
            <a:ext cx="1053593" cy="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00" y="5635644"/>
            <a:ext cx="2137284" cy="45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3573" b="28244"/>
          <a:stretch/>
        </p:blipFill>
        <p:spPr bwMode="auto">
          <a:xfrm>
            <a:off x="7023332" y="3579611"/>
            <a:ext cx="906517" cy="6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7183615" y="5988557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8082249" y="3598792"/>
            <a:ext cx="882869" cy="140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E7AE98BF-7531-4DAC-91C8-E7892D7C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423CFB-5C08-4EBD-9181-8450BDDB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731964"/>
              </p:ext>
            </p:extLst>
          </p:nvPr>
        </p:nvGraphicFramePr>
        <p:xfrm>
          <a:off x="107504" y="1015753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6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183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57844"/>
              </p:ext>
            </p:extLst>
          </p:nvPr>
        </p:nvGraphicFramePr>
        <p:xfrm>
          <a:off x="107504" y="116632"/>
          <a:ext cx="8928992" cy="6320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multi-digit numbers up to 4 digits by a two-digit whole number using the formal written method of 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two-digit whole number using the formal written method of long division, and interpret remainders as whole number remainders, fractions, or by rounding, as appropriate for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divide numbers up to 4 digits by a two-digit number using the formal written method of short division where appropriate, interpreting remainders according to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common factors, common multiples and prime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Column multiplication</a:t>
                      </a:r>
                    </a:p>
                    <a:p>
                      <a:r>
                        <a:rPr lang="en-GB" sz="1200" dirty="0"/>
                        <a:t>Short</a:t>
                      </a:r>
                      <a:r>
                        <a:rPr lang="en-GB" sz="1200" baseline="0" dirty="0"/>
                        <a:t> division</a:t>
                      </a:r>
                    </a:p>
                    <a:p>
                      <a:r>
                        <a:rPr lang="en-GB" sz="1200" baseline="0" dirty="0"/>
                        <a:t>Long division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Grid</a:t>
                      </a:r>
                      <a:r>
                        <a:rPr lang="en-GB" sz="1400" baseline="0" dirty="0"/>
                        <a:t>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Chunking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Times tables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1" t="14701" r="31765" b="33093"/>
          <a:stretch/>
        </p:blipFill>
        <p:spPr bwMode="auto">
          <a:xfrm>
            <a:off x="7164288" y="4202498"/>
            <a:ext cx="1739708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7253940" y="2852936"/>
            <a:ext cx="666215" cy="105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6862912" y="5589240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F47D6B14-F67D-433A-9879-8E668C3C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6028CF-A4B7-4DA2-A23C-C46B86E50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456202"/>
              </p:ext>
            </p:extLst>
          </p:nvPr>
        </p:nvGraphicFramePr>
        <p:xfrm>
          <a:off x="107504" y="969976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</a:tbl>
          </a:graphicData>
        </a:graphic>
      </p:graphicFrame>
      <p:pic>
        <p:nvPicPr>
          <p:cNvPr id="1026" name="Picture 2" descr="Long Division Examples And How To Solve Them">
            <a:extLst>
              <a:ext uri="{FF2B5EF4-FFF2-40B4-BE49-F238E27FC236}">
                <a16:creationId xmlns:a16="http://schemas.microsoft.com/office/drawing/2014/main" id="{96FD3253-75C4-40EA-A311-91A39F79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01" y="5085184"/>
            <a:ext cx="1303111" cy="11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47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0085"/>
              </p:ext>
            </p:extLst>
          </p:nvPr>
        </p:nvGraphicFramePr>
        <p:xfrm>
          <a:off x="107504" y="83190"/>
          <a:ext cx="8928992" cy="6765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 Year 3/4 Additional Support Set  (may also explore year 3 content where applicable)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group/</a:t>
                      </a:r>
                      <a:r>
                        <a:rPr lang="en-GB" sz="1400" baseline="0" dirty="0"/>
                        <a:t> set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name a half as one of two equal parts of an object, shape or quantity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name a quarter as one of four equal parts of an object, shape or quantity.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recognise, find, name and write fractions  1/3, 1/4, 2/4, 3/4, and   of a length, shape, set of objects or quantity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write simple fractions for example 1/2 of 6 = 3 and recognise the equivalence of  2/4 and  1/2 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Half</a:t>
                      </a:r>
                    </a:p>
                    <a:p>
                      <a:r>
                        <a:rPr lang="en-GB" sz="1200" dirty="0"/>
                        <a:t>Halves</a:t>
                      </a:r>
                    </a:p>
                    <a:p>
                      <a:r>
                        <a:rPr lang="en-GB" sz="1200" dirty="0"/>
                        <a:t>Quarter</a:t>
                      </a:r>
                    </a:p>
                    <a:p>
                      <a:r>
                        <a:rPr lang="en-GB" sz="1200" dirty="0"/>
                        <a:t>Third</a:t>
                      </a:r>
                    </a:p>
                    <a:p>
                      <a:r>
                        <a:rPr lang="en-GB" sz="1200" dirty="0"/>
                        <a:t>Equivalent</a:t>
                      </a:r>
                    </a:p>
                    <a:p>
                      <a:r>
                        <a:rPr lang="en-GB" sz="1200" dirty="0"/>
                        <a:t>Equal part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Fraction bar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Half/quarter of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quantity (visual and concrete)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as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Fractions on a 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wall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Cuisenaire</a:t>
                      </a:r>
                      <a:r>
                        <a:rPr lang="en-GB" sz="1200" baseline="0" dirty="0"/>
                        <a:t> rods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20272" y="2727951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378904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413A4BE-1594-4712-8D0B-1EE0BBA6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51723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E3B34B-67EC-407E-913D-B70855A54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26387"/>
              </p:ext>
            </p:extLst>
          </p:nvPr>
        </p:nvGraphicFramePr>
        <p:xfrm>
          <a:off x="107504" y="1985505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048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558546"/>
              </p:ext>
            </p:extLst>
          </p:nvPr>
        </p:nvGraphicFramePr>
        <p:xfrm>
          <a:off x="179512" y="260648"/>
          <a:ext cx="8856983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use fractions as numbers: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equivalent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within one whole [for example,   +  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and order unit fractions, and fractions with the same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that involve all of the above.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Parts</a:t>
                      </a:r>
                    </a:p>
                    <a:p>
                      <a:r>
                        <a:rPr lang="en-GB" sz="1200" dirty="0"/>
                        <a:t>Whole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r>
                        <a:rPr lang="en-GB" sz="1200" dirty="0"/>
                        <a:t>Equation</a:t>
                      </a:r>
                    </a:p>
                    <a:p>
                      <a:r>
                        <a:rPr lang="en-GB" sz="1200" dirty="0"/>
                        <a:t>Integer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Mixed number</a:t>
                      </a:r>
                    </a:p>
                    <a:p>
                      <a:r>
                        <a:rPr lang="en-GB" sz="1200" dirty="0"/>
                        <a:t>Whole number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Set</a:t>
                      </a:r>
                      <a:r>
                        <a:rPr lang="en-GB" sz="1200" baseline="0" dirty="0"/>
                        <a:t> of objects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Tenth</a:t>
                      </a:r>
                    </a:p>
                    <a:p>
                      <a:r>
                        <a:rPr lang="en-GB" sz="1200" baseline="0" dirty="0"/>
                        <a:t>Interval </a:t>
                      </a:r>
                    </a:p>
                    <a:p>
                      <a:r>
                        <a:rPr lang="en-GB" sz="1200" baseline="0" dirty="0"/>
                        <a:t>Equivalent </a:t>
                      </a:r>
                    </a:p>
                    <a:p>
                      <a:r>
                        <a:rPr lang="en-GB" sz="1200" baseline="0" dirty="0"/>
                        <a:t>Compare</a:t>
                      </a:r>
                    </a:p>
                    <a:p>
                      <a:r>
                        <a:rPr lang="en-GB" sz="1200" baseline="0" dirty="0"/>
                        <a:t>Add</a:t>
                      </a:r>
                    </a:p>
                    <a:p>
                      <a:r>
                        <a:rPr lang="en-GB" sz="1200" baseline="0" dirty="0"/>
                        <a:t>Subtract</a:t>
                      </a:r>
                    </a:p>
                    <a:p>
                      <a:r>
                        <a:rPr lang="en-GB" sz="1200" baseline="0" dirty="0"/>
                        <a:t>Greater than (&gt;)</a:t>
                      </a:r>
                    </a:p>
                    <a:p>
                      <a:r>
                        <a:rPr lang="en-GB" sz="1200" baseline="0" dirty="0"/>
                        <a:t>Less than (&lt;) </a:t>
                      </a:r>
                    </a:p>
                    <a:p>
                      <a:r>
                        <a:rPr lang="en-GB" sz="1200" baseline="0" dirty="0"/>
                        <a:t>Equal to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Difference</a:t>
                      </a:r>
                    </a:p>
                    <a:p>
                      <a:r>
                        <a:rPr lang="en-GB" sz="1200" baseline="0" dirty="0"/>
                        <a:t>Inequality statement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  <a:r>
                        <a:rPr lang="en-GB" sz="1200" baseline="0" dirty="0"/>
                        <a:t> (both blank and 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Fractions of set of objects (concrete and pictorial)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wall/ fraction wall tiles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20272" y="3468926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4530015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2733" r="59214" b="14101"/>
          <a:stretch/>
        </p:blipFill>
        <p:spPr bwMode="auto">
          <a:xfrm>
            <a:off x="6964030" y="5013176"/>
            <a:ext cx="1129261" cy="154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3291" y="5229200"/>
            <a:ext cx="871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And opposite with ÷</a:t>
            </a:r>
          </a:p>
        </p:txBody>
      </p:sp>
      <p:pic>
        <p:nvPicPr>
          <p:cNvPr id="7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583CA5B3-EC5B-41B6-8EDD-F5E8FF15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6" y="5785943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B72259-5D59-4870-95D4-78048E8A7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316846"/>
              </p:ext>
            </p:extLst>
          </p:nvPr>
        </p:nvGraphicFramePr>
        <p:xfrm>
          <a:off x="189856" y="881886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52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845570"/>
              </p:ext>
            </p:extLst>
          </p:nvPr>
        </p:nvGraphicFramePr>
        <p:xfrm>
          <a:off x="179512" y="260648"/>
          <a:ext cx="8856983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decimals): </a:t>
                      </a:r>
                      <a:r>
                        <a:rPr lang="en-GB" b="1" baseline="0" dirty="0"/>
                        <a:t>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families of common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increasingly harder fractions to calculate quantities, and fractions to divide quantities, including non-unit fractions where the answer is a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FF00FF"/>
                          </a:highlight>
                        </a:rPr>
                        <a:t>recognise and write decimal equivalents of any number of tenths or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write decimal equivalents to 1/4 , 1/2 , 3/4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find the effect of dividing a one- or two-digit number by 10 and 100, identifying the value of the digits in the answer as ones,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one decimal place to the nearest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numbers with the same number of decimal places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Tenths</a:t>
                      </a:r>
                    </a:p>
                    <a:p>
                      <a:r>
                        <a:rPr lang="en-GB" sz="1100" dirty="0"/>
                        <a:t>Hundredths</a:t>
                      </a:r>
                    </a:p>
                    <a:p>
                      <a:r>
                        <a:rPr lang="en-GB" sz="1100" dirty="0"/>
                        <a:t>Equivalent</a:t>
                      </a:r>
                    </a:p>
                    <a:p>
                      <a:r>
                        <a:rPr lang="en-GB" sz="1100" dirty="0"/>
                        <a:t>Simplify</a:t>
                      </a:r>
                    </a:p>
                    <a:p>
                      <a:r>
                        <a:rPr lang="en-GB" sz="1100" dirty="0"/>
                        <a:t>Numerator</a:t>
                      </a:r>
                    </a:p>
                    <a:p>
                      <a:r>
                        <a:rPr lang="en-GB" sz="1100" dirty="0"/>
                        <a:t>Denominator</a:t>
                      </a:r>
                    </a:p>
                    <a:p>
                      <a:r>
                        <a:rPr lang="en-GB" sz="1100" dirty="0"/>
                        <a:t>Fraction</a:t>
                      </a:r>
                    </a:p>
                    <a:p>
                      <a:r>
                        <a:rPr lang="en-GB" sz="1100" dirty="0"/>
                        <a:t>Mixed number</a:t>
                      </a:r>
                    </a:p>
                    <a:p>
                      <a:r>
                        <a:rPr lang="en-GB" sz="1100" dirty="0"/>
                        <a:t>Improper</a:t>
                      </a:r>
                      <a:r>
                        <a:rPr lang="en-GB" sz="1100" baseline="0" dirty="0"/>
                        <a:t> fraction</a:t>
                      </a:r>
                    </a:p>
                    <a:p>
                      <a:r>
                        <a:rPr lang="en-GB" sz="1100" baseline="0" dirty="0"/>
                        <a:t>Simplest fraction</a:t>
                      </a:r>
                    </a:p>
                    <a:p>
                      <a:r>
                        <a:rPr lang="en-GB" sz="1100" baseline="0" dirty="0"/>
                        <a:t>Add</a:t>
                      </a:r>
                    </a:p>
                    <a:p>
                      <a:r>
                        <a:rPr lang="en-GB" sz="1100" baseline="0" dirty="0"/>
                        <a:t>Subtract</a:t>
                      </a:r>
                    </a:p>
                    <a:p>
                      <a:r>
                        <a:rPr lang="en-GB" sz="1100" baseline="0" dirty="0"/>
                        <a:t>Improper fractions</a:t>
                      </a:r>
                    </a:p>
                    <a:p>
                      <a:r>
                        <a:rPr lang="en-GB" sz="1100" baseline="0" dirty="0"/>
                        <a:t>Mixed number</a:t>
                      </a:r>
                    </a:p>
                    <a:p>
                      <a:r>
                        <a:rPr lang="en-GB" sz="1100" baseline="0" dirty="0"/>
                        <a:t>Fraction of an amount</a:t>
                      </a:r>
                    </a:p>
                    <a:p>
                      <a:r>
                        <a:rPr lang="en-GB" sz="1100" baseline="0" dirty="0"/>
                        <a:t>Tens</a:t>
                      </a:r>
                    </a:p>
                    <a:p>
                      <a:r>
                        <a:rPr lang="en-GB" sz="1100" baseline="0" dirty="0"/>
                        <a:t>Ones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Point</a:t>
                      </a:r>
                    </a:p>
                    <a:p>
                      <a:r>
                        <a:rPr lang="en-GB" sz="1100" baseline="0" dirty="0"/>
                        <a:t>Tenths</a:t>
                      </a:r>
                    </a:p>
                    <a:p>
                      <a:r>
                        <a:rPr lang="en-GB" sz="1100" baseline="0" dirty="0"/>
                        <a:t>Hundredths</a:t>
                      </a:r>
                    </a:p>
                    <a:p>
                      <a:r>
                        <a:rPr lang="en-GB" sz="1100" baseline="0" dirty="0"/>
                        <a:t>Greater than</a:t>
                      </a:r>
                    </a:p>
                    <a:p>
                      <a:r>
                        <a:rPr lang="en-GB" sz="1100" baseline="0" dirty="0"/>
                        <a:t>Equivalent</a:t>
                      </a:r>
                    </a:p>
                    <a:p>
                      <a:r>
                        <a:rPr lang="en-GB" sz="1100" baseline="0" dirty="0"/>
                        <a:t>Less than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0.1 and 0.01</a:t>
                      </a:r>
                    </a:p>
                    <a:p>
                      <a:r>
                        <a:rPr lang="en-GB" sz="1100" baseline="0" dirty="0"/>
                        <a:t>Centimetre</a:t>
                      </a:r>
                    </a:p>
                    <a:p>
                      <a:r>
                        <a:rPr lang="en-GB" sz="1100" baseline="0" dirty="0"/>
                        <a:t>Millimetre</a:t>
                      </a:r>
                    </a:p>
                    <a:p>
                      <a:r>
                        <a:rPr lang="en-GB" sz="1100" baseline="0" dirty="0"/>
                        <a:t>Rounding</a:t>
                      </a:r>
                    </a:p>
                    <a:p>
                      <a:r>
                        <a:rPr lang="en-GB" sz="1100" baseline="0" dirty="0"/>
                        <a:t>Equal to </a:t>
                      </a:r>
                    </a:p>
                    <a:p>
                      <a:r>
                        <a:rPr lang="en-GB" sz="1100" baseline="0" dirty="0"/>
                        <a:t>Order</a:t>
                      </a:r>
                    </a:p>
                    <a:p>
                      <a:r>
                        <a:rPr lang="en-GB" sz="1100" baseline="0" dirty="0"/>
                        <a:t>Compare</a:t>
                      </a:r>
                    </a:p>
                    <a:p>
                      <a:r>
                        <a:rPr lang="en-GB" sz="1100" baseline="0" dirty="0"/>
                        <a:t>Convert</a:t>
                      </a:r>
                    </a:p>
                    <a:p>
                      <a:r>
                        <a:rPr lang="en-GB" sz="1100" baseline="0" dirty="0"/>
                        <a:t>Ascending</a:t>
                      </a:r>
                    </a:p>
                    <a:p>
                      <a:r>
                        <a:rPr lang="en-GB" sz="1100" baseline="0" dirty="0"/>
                        <a:t>Descending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Hundredths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and decimal</a:t>
                      </a:r>
                      <a:r>
                        <a:rPr lang="en-GB" sz="1200" baseline="0" dirty="0"/>
                        <a:t> 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numberline (labelled and unlabelled)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Mixed representations of fractions- parts of shape, sets of object, number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 line 0-1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8897" r="9172" b="8897"/>
          <a:stretch/>
        </p:blipFill>
        <p:spPr bwMode="auto">
          <a:xfrm>
            <a:off x="6842478" y="5229200"/>
            <a:ext cx="1008112" cy="10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97" y="5378497"/>
            <a:ext cx="107092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876256" y="486916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05887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89613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6850511" y="6296220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86159553-D912-44FE-B15C-932A99BD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A5272E-A350-4B6E-98D6-5E9768F70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57920"/>
              </p:ext>
            </p:extLst>
          </p:nvPr>
        </p:nvGraphicFramePr>
        <p:xfrm>
          <a:off x="189856" y="881886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35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58548"/>
              </p:ext>
            </p:extLst>
          </p:nvPr>
        </p:nvGraphicFramePr>
        <p:xfrm>
          <a:off x="107504" y="83190"/>
          <a:ext cx="8939455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 and %):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(Fractions)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fractions as numbers: unit fractions and non-unit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show, using diagrams, equivalent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fractions with the same denominator within one whole [for example,   +   =  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order unit fractions, and fractions with the same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that involve all of the above.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(Fraction and Decimals)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show, using diagrams, families of common equivalent fractions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increasingly harder fractions to calculate quantities, and fractions to divide quantities, including non-unit fractions where the answer is a whole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fractions with the same denominator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write decimal equivalents of any number of tenths or hundredths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write decimal equivalents to 1/4 , 1/2 , 3/4 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the effect of dividing a one- or two-digit number by 10 and 100, identifying the value of the digits in the answer as ones, tenths and hundredths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8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decimals with one decimal place to the nearest whole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numbers with the same number of decimal places up to two decimal places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1D376-9B01-4E5C-A76D-373A679ABB78}"/>
              </a:ext>
            </a:extLst>
          </p:cNvPr>
          <p:cNvSpPr txBox="1"/>
          <p:nvPr/>
        </p:nvSpPr>
        <p:spPr>
          <a:xfrm>
            <a:off x="6600782" y="101409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See next slide for year 5 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70269"/>
              </p:ext>
            </p:extLst>
          </p:nvPr>
        </p:nvGraphicFramePr>
        <p:xfrm>
          <a:off x="136031" y="5946770"/>
          <a:ext cx="8939455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16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97363"/>
              </p:ext>
            </p:extLst>
          </p:nvPr>
        </p:nvGraphicFramePr>
        <p:xfrm>
          <a:off x="107504" y="83190"/>
          <a:ext cx="8939455" cy="4296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 and %):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 (Fractions, Decimals and %)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order fractions whose denominators are all multiples of the same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identify, name and write equivalent fractions of a given fraction, represented visually, including tenths and hundredths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mixed numbers and improper fractions and convert from one form to the other and write mathematical statements &gt; 1 as a mixed number [for example,   +   =   = 1 ]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808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fractions with the same denominator and denominators that are multiples of the same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proper fractions and mixed numbers by whole numbers, supported by materials and diagrams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 and write decimal numbers as fractions [for example, 0.71 =  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use thousandths and relate them to tenths, hundredths and decimal equivalents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8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decimals with two decimal places to the nearest whole number and to one decimal place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read, write, order and compare numbers with up to three decimal places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number up to three decimal places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the per cent symbol (%) and understand that per cent relates to ‘number of parts per hundred’, and write percentages as a fraction with denominator 100, and as a decimal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which require knowing percentage and decimal equivalents of  1/2, 1/4, 1/5, 2/5, 4/5 and those fractions with a denominator of a multiple of 10 or 25.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17876"/>
              </p:ext>
            </p:extLst>
          </p:nvPr>
        </p:nvGraphicFramePr>
        <p:xfrm>
          <a:off x="107503" y="4955092"/>
          <a:ext cx="8939455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785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41278"/>
              </p:ext>
            </p:extLst>
          </p:nvPr>
        </p:nvGraphicFramePr>
        <p:xfrm>
          <a:off x="107504" y="44624"/>
          <a:ext cx="8928992" cy="6640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 and %):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 whose denominators are all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identify, name and write equivalent fractions of a given fraction, represented visually, including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recognise mixed numbers and improper fractions and convert from one form to the other and write mathematical statements &gt; 1 as a mixed number [for example,   +   =   = 1 ]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and denominators that are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proper fractions and mixed numbers by whole numbers, supported by materials and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 and write decimal numbers as fractions [for example, 0.71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use thousandths and relate them to tenths, hundredths and decimal equivalents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two decimal places to the nearest whole number and to one decimal place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read, write, order and compare numbers with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number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per cent symbol (%) and understand that per cent relates to ‘number of parts per hundred’, and write percentages as a fraction with denominator 100, and as a decimal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which require knowing percentage and decimal equivalents of  1/2, 1/4, 1/5, 2/5, 4/5 and those fractions with a denominator of a multiple of 10 or 25.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Sequence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Hundreths</a:t>
                      </a:r>
                      <a:endParaRPr kumimoji="0" lang="en-GB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point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Representing</a:t>
                      </a:r>
                      <a:r>
                        <a:rPr lang="en-GB" sz="1200" baseline="0" dirty="0"/>
                        <a:t> fractions in different ways (shapes, amounts, numberline, numerical)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strips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chart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Equivalent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Decimal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decimal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876256" y="5988219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24946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63943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00021"/>
            <a:ext cx="2148691" cy="13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571296" y="3343892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r="5783" b="81379"/>
          <a:stretch/>
        </p:blipFill>
        <p:spPr bwMode="auto">
          <a:xfrm>
            <a:off x="6821220" y="6309320"/>
            <a:ext cx="2131719" cy="3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53" y="4163943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CF991CDA-BB56-4FD1-8136-B4A835E6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F2929B7-6E3C-41D3-BDF1-993B598AC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097363"/>
              </p:ext>
            </p:extLst>
          </p:nvPr>
        </p:nvGraphicFramePr>
        <p:xfrm>
          <a:off x="107504" y="764008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94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61972"/>
              </p:ext>
            </p:extLst>
          </p:nvPr>
        </p:nvGraphicFramePr>
        <p:xfrm>
          <a:off x="323528" y="188640"/>
          <a:ext cx="8424934" cy="551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3 Set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</a:t>
                      </a:r>
                      <a:r>
                        <a:rPr lang="en-GB" sz="1400" baseline="0" dirty="0">
                          <a:hlinkClick r:id="rId4" action="ppaction://hlinksldjump"/>
                        </a:rPr>
                        <a:t>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Measurement: Money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Length and Perimeter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Time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Measurement: Mass and Capacity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59641"/>
              </p:ext>
            </p:extLst>
          </p:nvPr>
        </p:nvGraphicFramePr>
        <p:xfrm>
          <a:off x="323528" y="5805264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610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97798"/>
              </p:ext>
            </p:extLst>
          </p:nvPr>
        </p:nvGraphicFramePr>
        <p:xfrm>
          <a:off x="107504" y="44624"/>
          <a:ext cx="8928992" cy="6762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Fractions (including decimals and %):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common factors to simplify fractions; use common multiples to express fractions in the same denomination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fractions, including fractions &gt;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different denominators and mixed numbers, using the concept of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simple pairs of proper fractions, writing the answer in its simplest form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divide proper fractions by whole numbers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associate a fraction with division and calculate decimal fraction equivalents [for example, 0.375] for a simple fraction [for example 3/8 ]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the value of each digit in numbers given to three decimal places and multiply and divide numbers by 10, 100 and 1000 giving answers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multiply one-digit numbers with up to two decimal places by whole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use written division methods in cases where the answer has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solve problems which require answers to be rounded to specified degrees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recall and use equivalences between simple fractions, decimals and percentages, including in different contexts</a:t>
                      </a:r>
                      <a:r>
                        <a:rPr lang="en-GB" sz="120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Simplest form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Highest 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Recurring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Placeholder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Tenths, hundredths, 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Part/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strips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Numberlines (blank</a:t>
                      </a:r>
                      <a:r>
                        <a:rPr lang="en-GB" sz="1200" baseline="0" dirty="0"/>
                        <a:t> and labelled)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Multiply fractions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Place value</a:t>
                      </a:r>
                      <a:r>
                        <a:rPr lang="en-GB" sz="1200" baseline="0" dirty="0"/>
                        <a:t>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Tens/ </a:t>
                      </a:r>
                      <a:r>
                        <a:rPr lang="en-GB" sz="1200" baseline="0" dirty="0" err="1"/>
                        <a:t>hundreths</a:t>
                      </a:r>
                      <a:r>
                        <a:rPr lang="en-GB" sz="1200" baseline="0" dirty="0"/>
                        <a:t>/ thousands grids to recognise equivalences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97152"/>
            <a:ext cx="1224136" cy="8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884139" y="5649074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74" y="3789040"/>
            <a:ext cx="1228915" cy="9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89613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51" y="3203079"/>
            <a:ext cx="2148691" cy="13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439451" y="2767828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75154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04751D42-3FD2-4D12-B126-E26EB5C1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6B6701-2883-4F84-9076-CCC92B175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83930"/>
              </p:ext>
            </p:extLst>
          </p:nvPr>
        </p:nvGraphicFramePr>
        <p:xfrm>
          <a:off x="107504" y="764008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976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271951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Ratio and Proportio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relative sizes of two quantities where missing values can be found by using integer multiplication and division facts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calculation of percentages [for example, of measures, and such as 15% of 360] and the use of percentages for comparison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similar shapes where the scale factor is known or can be found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unequal sharing and grouping using knowledge of fractions and multiples.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Ratio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Proportion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Similar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Box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Grouping with visual</a:t>
                      </a:r>
                      <a:r>
                        <a:rPr lang="en-GB" sz="1200" baseline="0" dirty="0"/>
                        <a:t> and concrete objects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9818"/>
            <a:ext cx="1944216" cy="45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8727"/>
            <a:ext cx="16589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89" y="2811284"/>
            <a:ext cx="1220375" cy="5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5701174-5D8F-4B3E-86E9-3F6C4416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3F3A38-D439-466E-81DF-8D1744D05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6217"/>
              </p:ext>
            </p:extLst>
          </p:nvPr>
        </p:nvGraphicFramePr>
        <p:xfrm>
          <a:off x="107504" y="765889"/>
          <a:ext cx="9361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1374328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Ration and Proportion -</a:t>
                      </a:r>
                      <a:r>
                        <a:rPr lang="en-GB" sz="1200" i="1" dirty="0">
                          <a:highlight>
                            <a:srgbClr val="FFFF00"/>
                          </a:highlight>
                        </a:rPr>
                        <a:t>Year 6 only</a:t>
                      </a:r>
                      <a:r>
                        <a:rPr lang="en-GB" i="1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983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85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76687"/>
              </p:ext>
            </p:extLst>
          </p:nvPr>
        </p:nvGraphicFramePr>
        <p:xfrm>
          <a:off x="107504" y="44624"/>
          <a:ext cx="900100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recognise and name common 2-D and 3-D shapes,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2-D shapes [for example, rectangles (including squares), circles and triangles]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3-D shapes [for example, cuboids (including cubes), pyramids and spheres].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identify and describe the properties of 2-D shapes, including the number of sides and line symmetry in a vertical 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identify and describe the properties of 3-D shapes, including the number of edges, vertices and faces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identify 2-D shapes on the surface of 3-D shapes [for example, a circle on a cylinder and a triangle on a pyramid]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compare and sort common 2-D and 3-D shapes and everyday objects.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Hemisphere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Curved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66681"/>
            <a:ext cx="1445010" cy="118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61" y="3049492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4"/>
          <a:stretch/>
        </p:blipFill>
        <p:spPr bwMode="auto">
          <a:xfrm>
            <a:off x="6876256" y="4149080"/>
            <a:ext cx="1210816" cy="91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310CDF4-B40B-4A03-8677-78000E432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8AE0B-DC51-4912-B04A-609D2C29F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22833"/>
              </p:ext>
            </p:extLst>
          </p:nvPr>
        </p:nvGraphicFramePr>
        <p:xfrm>
          <a:off x="132657" y="1367964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523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885483"/>
              </p:ext>
            </p:extLst>
          </p:nvPr>
        </p:nvGraphicFramePr>
        <p:xfrm>
          <a:off x="107504" y="44624"/>
          <a:ext cx="9001000" cy="5314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and make 3-D shapes using modelling materials; recognise 3-D shapes in different orientations and describe them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as a property of shape or a description of a turn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horizontal and vertical lines and pairs of perpendicular and parallel lines.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Triangular 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Square-based 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Anticlockwise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</a:t>
                      </a:r>
                      <a:r>
                        <a:rPr lang="en-GB" sz="1200" baseline="0" dirty="0"/>
                        <a:t> purposes only)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88840"/>
            <a:ext cx="19875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8088DDE3-0E1B-4667-B795-BD261D86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5CA4D5-A1B2-4491-9601-42EEEAECA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9967"/>
              </p:ext>
            </p:extLst>
          </p:nvPr>
        </p:nvGraphicFramePr>
        <p:xfrm>
          <a:off x="136178" y="782820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935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66524"/>
              </p:ext>
            </p:extLst>
          </p:nvPr>
        </p:nvGraphicFramePr>
        <p:xfrm>
          <a:off x="107504" y="44624"/>
          <a:ext cx="8928992" cy="4948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acute and obtuse angles and compare and order angles up to two right angles by size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lines of symmetry in 2-D shapes presented in different orientations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complete a simple symmetric figure with respect to a specific line of symmetry.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Isosceles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Reflective symmetry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 purposes only)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88840"/>
            <a:ext cx="16546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04A305FD-1593-4846-A9BE-7DFBA242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856030-DB36-4160-829C-5291922B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09918"/>
              </p:ext>
            </p:extLst>
          </p:nvPr>
        </p:nvGraphicFramePr>
        <p:xfrm>
          <a:off x="137876" y="847028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984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1446"/>
              </p:ext>
            </p:extLst>
          </p:nvPr>
        </p:nvGraphicFramePr>
        <p:xfrm>
          <a:off x="107504" y="83190"/>
          <a:ext cx="8939455" cy="590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 2-D shapes and make 3-D shapes using modelling materials; recognise 3-D shapes in different orientations and describe them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angles as a property of shape or a description of a turn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horizontal and vertical lines and pairs of perpendicular and parallel lines.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acute and obtuse angles and compare and order angles up to two right angles by size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lines of symmetry in 2-D shapes presented in different orientations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complete a simple symmetric figure with respect to a specific line of symmetry.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3-D shapes, including cubes and other cuboids, from 2-D representations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know angles are measured in degrees: estimate and compare acute, obtuse and reflex angles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 given angles, and measure them in degrees (o)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angles at a point and one whole turn (total 360o)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angles at a point on a straight line and   a turn (total 180o)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other multiples of 90o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the properties of rectangles to deduce related facts and find missing lengths and angles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distinguish between regular and irregular polygons based on reasoning about equal sides and angles.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476564"/>
              </p:ext>
            </p:extLst>
          </p:nvPr>
        </p:nvGraphicFramePr>
        <p:xfrm>
          <a:off x="1851396" y="1124744"/>
          <a:ext cx="7151564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Identifying shapes and their properties</a:t>
                      </a:r>
                    </a:p>
                    <a:p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Drawing and construct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classifying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64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604098"/>
              </p:ext>
            </p:extLst>
          </p:nvPr>
        </p:nvGraphicFramePr>
        <p:xfrm>
          <a:off x="107504" y="44624"/>
          <a:ext cx="8928992" cy="5680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3-D shapes, including cubes and other cuboids, from 2-D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angles are measured in degrees: estimate and compare acute, obtuse and reflex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given angles, and measure them in degrees (o)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and one whole turn (total 360o)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on a straight line and   a turn (total 180o)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other multiples of 90o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use the properties of rectangles to deduce related facts and find missing lengths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distinguish between regular and irregular polygons based on reasoning about equal sides and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Side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57" y="2060848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3866FE5E-634D-428C-95EF-1D6A5F6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94728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D43EC2-C927-400A-ABA7-4A31291B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53359"/>
              </p:ext>
            </p:extLst>
          </p:nvPr>
        </p:nvGraphicFramePr>
        <p:xfrm>
          <a:off x="137319" y="823868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106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849902"/>
              </p:ext>
            </p:extLst>
          </p:nvPr>
        </p:nvGraphicFramePr>
        <p:xfrm>
          <a:off x="107504" y="44624"/>
          <a:ext cx="9001000" cy="6411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using given dimensions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recognise, describe and </a:t>
                      </a: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build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 simple 3-D shapes, including making nets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 based on their properties and sizes and find unknown angles in any triangles, quadrilaterals, and regular polygons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illustrate and name parts of circles, including radius, diameter and circumference and know that the diameter is twice the radius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where they meet at a point, are on a straight line, or are vertically opposite, and find missing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Protractor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Isoceles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Radius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Circumference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Concentric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Tetrahedron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Opposite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04864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A3B4CFF5-0272-4B4E-B77D-29ACDDFB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AB9A89-5AD7-44AF-AE07-2D3ACC5FD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03662"/>
              </p:ext>
            </p:extLst>
          </p:nvPr>
        </p:nvGraphicFramePr>
        <p:xfrm>
          <a:off x="137366" y="834347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51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048612"/>
              </p:ext>
            </p:extLst>
          </p:nvPr>
        </p:nvGraphicFramePr>
        <p:xfrm>
          <a:off x="107504" y="44624"/>
          <a:ext cx="9001000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position, direction and movement, including whole, half, quarter and three-quarter turns.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order and arrange combinations of mathematical objects in patterns and sequences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use mathematical vocabulary to describe position, direction and movement, including movement in a straight line and distinguishing between rotation as a turn and in terms of right angles for quarter, half and three-quarter turns (clockwise and anti-clockwise).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Three-quarter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Bottom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In-between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Anti-clockwise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</a:t>
                      </a:r>
                      <a:r>
                        <a:rPr lang="en-GB" sz="1200" baseline="0" dirty="0"/>
                        <a:t> images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 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D2B53F55-7D45-4E99-B73C-4EACED98E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993D59-4498-4FAE-8F54-DB6439F7B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60063"/>
              </p:ext>
            </p:extLst>
          </p:nvPr>
        </p:nvGraphicFramePr>
        <p:xfrm>
          <a:off x="107504" y="1268760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050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953663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a 2-D grid as coordinates in the first quadrant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movements between positions as translations of a given unit to the left/right and up/down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plot specified points and draw sides to complete a given polygon.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Point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255EC59-1782-479B-A24B-B73839FF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3258FD-D012-4431-AB10-02EB2701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0046"/>
              </p:ext>
            </p:extLst>
          </p:nvPr>
        </p:nvGraphicFramePr>
        <p:xfrm>
          <a:off x="107504" y="963541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23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713540"/>
              </p:ext>
            </p:extLst>
          </p:nvPr>
        </p:nvGraphicFramePr>
        <p:xfrm>
          <a:off x="323528" y="260648"/>
          <a:ext cx="8424934" cy="551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4 Set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Value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and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Measurement: Length and Perimeter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</a:t>
                      </a:r>
                      <a:r>
                        <a:rPr lang="en-GB" sz="1400" baseline="0" dirty="0"/>
                        <a:t> Summative Assessment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6" action="ppaction://hlinksldjump"/>
                        </a:rPr>
                        <a:t> Area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Consolidation/</a:t>
                      </a:r>
                      <a:r>
                        <a:rPr lang="en-GB" sz="1400" baseline="0" dirty="0"/>
                        <a:t> Summative Assessment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Measurement: Money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Time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11" action="ppaction://hlinksldjump"/>
                        </a:rPr>
                        <a:t>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2" action="ppaction://hlinksldjump"/>
                        </a:rPr>
                        <a:t>Geometry: Position</a:t>
                      </a:r>
                      <a:r>
                        <a:rPr lang="en-GB" sz="1400" baseline="0" dirty="0">
                          <a:hlinkClick r:id="rId12" action="ppaction://hlinksldjump"/>
                        </a:rPr>
                        <a:t> and Direction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Transition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64269"/>
              </p:ext>
            </p:extLst>
          </p:nvPr>
        </p:nvGraphicFramePr>
        <p:xfrm>
          <a:off x="323528" y="5877272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096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336194"/>
              </p:ext>
            </p:extLst>
          </p:nvPr>
        </p:nvGraphicFramePr>
        <p:xfrm>
          <a:off x="107504" y="83190"/>
          <a:ext cx="8939455" cy="490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year 3 objectives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describe positions on a 2-D grid as coordinates in the first quadrant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describe movements between positions as translations of a given unit to the left/right and up/down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 specified points and draw sides to complete a given polygon.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identify, describe and represent the position of a shape following a reflection or translation, using the appropriate language, and know that the shape has not changed.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5719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481810"/>
              </p:ext>
            </p:extLst>
          </p:nvPr>
        </p:nvGraphicFramePr>
        <p:xfrm>
          <a:off x="1851396" y="1124744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74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81307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identify, describe and represent the position of a shape following a reflection or translation, using the appropriate language, and know that the shape has not changed.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Mirror 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 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31702569-40C4-4213-88FA-DF17DA10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8515E6-4A79-4601-9049-D11EF33E2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0046"/>
              </p:ext>
            </p:extLst>
          </p:nvPr>
        </p:nvGraphicFramePr>
        <p:xfrm>
          <a:off x="107504" y="963541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45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69303"/>
              </p:ext>
            </p:extLst>
          </p:nvPr>
        </p:nvGraphicFramePr>
        <p:xfrm>
          <a:off x="107504" y="44624"/>
          <a:ext cx="9001000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the full coordinate grid (all four quadrants)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draw and translate simple shapes on the coordinate plane, and reflect them in the axes.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Four quadrants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76845E05-CCD5-47FE-B91F-0B339255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104459-30B9-4F0A-A42B-A26A41565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0046"/>
              </p:ext>
            </p:extLst>
          </p:nvPr>
        </p:nvGraphicFramePr>
        <p:xfrm>
          <a:off x="107504" y="963541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50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281031"/>
              </p:ext>
            </p:extLst>
          </p:nvPr>
        </p:nvGraphicFramePr>
        <p:xfrm>
          <a:off x="107504" y="44624"/>
          <a:ext cx="9001000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time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begin to record the following: time (hours,  minutes, seconds)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sequence events in chronological order using language [for example, before and after, next, first, today, yesterday, tomorrow, morning, afternoon and evening]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recognise and use language relating to dates, including days of the week, weeks, months and years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 the time to the hour and half past the hour and draw the hands on a clock face to show these times.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compare and sequence intervals of time </a:t>
                      </a: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tell and write the time to five minutes, including quarter past/to the hour and draw the hands on a clock face to show these times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/>
                        <a:t>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highlight>
                            <a:srgbClr val="FF00FF"/>
                          </a:highlight>
                        </a:rPr>
                        <a:t>know the number of minutes </a:t>
                      </a:r>
                      <a:r>
                        <a:rPr lang="en-GB" sz="1200" b="1" dirty="0">
                          <a:highlight>
                            <a:srgbClr val="FF00FF"/>
                          </a:highlight>
                        </a:rPr>
                        <a:t>in an hour and the number of hours in a day. </a:t>
                      </a: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Before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Tomorrow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Slower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o’clock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past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Visuals of different types of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part whole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3502"/>
            <a:ext cx="1365498" cy="13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7"/>
          <a:stretch/>
        </p:blipFill>
        <p:spPr bwMode="auto">
          <a:xfrm>
            <a:off x="6876256" y="3573017"/>
            <a:ext cx="2195736" cy="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44751" r="4149" b="37379"/>
          <a:stretch/>
        </p:blipFill>
        <p:spPr bwMode="auto">
          <a:xfrm>
            <a:off x="6931614" y="4005064"/>
            <a:ext cx="2104882" cy="29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09" y="4509120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419D829-427C-469B-8465-3D26FD5C3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5A1EB1-96EB-4BFE-A6E6-D4F4DB620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72242"/>
              </p:ext>
            </p:extLst>
          </p:nvPr>
        </p:nvGraphicFramePr>
        <p:xfrm>
          <a:off x="125143" y="1464817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030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084120"/>
              </p:ext>
            </p:extLst>
          </p:nvPr>
        </p:nvGraphicFramePr>
        <p:xfrm>
          <a:off x="107504" y="44624"/>
          <a:ext cx="8928992" cy="3744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and read time with increasing accuracy to the nearest minute; record and compare time in terms of seconds, minutes and hours; use vocabulary such as o’clock, a.m./p.m., morning, afternoon, noon and midnight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the number of seconds in a minute and the number of days in each month, year and leap year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 durations of events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Midnight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Consecutive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</a:t>
                      </a:r>
                      <a:r>
                        <a:rPr lang="en-GB" sz="1200" baseline="0" dirty="0"/>
                        <a:t> roman numerals, no numbers, 12,3,6,9 example etc.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03" y="2280857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13" y="3140968"/>
            <a:ext cx="1975867" cy="62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FC3E6DB3-C3DC-4C71-AADB-729F5626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71ACCE-5F41-425D-8CE8-4EBBD8A8E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333273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415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00481"/>
              </p:ext>
            </p:extLst>
          </p:nvPr>
        </p:nvGraphicFramePr>
        <p:xfrm>
          <a:off x="107504" y="44624"/>
          <a:ext cx="8928992" cy="385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 (e.g. hour to</a:t>
                      </a:r>
                      <a:r>
                        <a:rPr lang="en-GB" sz="1200" baseline="0" dirty="0">
                          <a:highlight>
                            <a:srgbClr val="FF00FF"/>
                          </a:highlight>
                        </a:rPr>
                        <a:t> minute) </a:t>
                      </a:r>
                      <a:r>
                        <a:rPr lang="en-GB" sz="1200" baseline="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read, write and convert time between analogue and digital 12- and 24-hour clocks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from hours to minutes; minutes to seconds; years to months; weeks to days.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time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am/pm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 roman numerals, no numbers, 12,3,6,9 example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03" y="2280857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59" y="3140968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623DD97F-912D-4EB6-BC76-CAE9BC6C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013309-E3C6-47E5-9DF2-D3634F0A3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69313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387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10560"/>
              </p:ext>
            </p:extLst>
          </p:nvPr>
        </p:nvGraphicFramePr>
        <p:xfrm>
          <a:off x="107504" y="83190"/>
          <a:ext cx="8939455" cy="503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and read time with increasing accuracy to the nearest minute; record and compare time in terms of seconds, minutes and hours; use vocabulary such as o’clock, a.m./p.m., morning, afternoon, noon and midnight 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know the number of seconds in a minute and the number of days in each month, year and leap year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durations of events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 (e.g. hour to minute) 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read, write and convert time between analogue and digital 12- and 24-hour clocks 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converting from hours to minutes; minutes to seconds; years to months; weeks to days. 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year 5 objectives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19778"/>
              </p:ext>
            </p:extLst>
          </p:nvPr>
        </p:nvGraphicFramePr>
        <p:xfrm>
          <a:off x="1851396" y="112474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613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204034"/>
              </p:ext>
            </p:extLst>
          </p:nvPr>
        </p:nvGraphicFramePr>
        <p:xfrm>
          <a:off x="107504" y="44624"/>
          <a:ext cx="9001000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know the value of different denominations of coins and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recognise and use symbols for pounds (£) and pence (p); combine amounts to make a particular value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find different combinations of coins that equal the same amounts of money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solve simple problems in a practical context involving addition and subtraction of money of the same unit, including giving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coins/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74068"/>
            <a:ext cx="1221482" cy="12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74" y="2502213"/>
            <a:ext cx="850205" cy="7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12293" r="9366" b="64388"/>
          <a:stretch/>
        </p:blipFill>
        <p:spPr bwMode="auto">
          <a:xfrm>
            <a:off x="6874215" y="2348880"/>
            <a:ext cx="1134660" cy="5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11" y="3312550"/>
            <a:ext cx="1790328" cy="32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97C6F861-4EA3-4CBF-9D7D-42D760C64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E5649-BADA-4598-B980-AB5C32933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92581"/>
              </p:ext>
            </p:extLst>
          </p:nvPr>
        </p:nvGraphicFramePr>
        <p:xfrm>
          <a:off x="117750" y="153096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005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566623"/>
              </p:ext>
            </p:extLst>
          </p:nvPr>
        </p:nvGraphicFramePr>
        <p:xfrm>
          <a:off x="107504" y="44624"/>
          <a:ext cx="8928992" cy="385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add and subtract amounts of money to give change, using both £ and p in practical contexts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56792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59899FC0-3A74-4940-A759-2FD28452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335402-960C-4676-B2B0-1D33D3C1D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821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88083"/>
              </p:ext>
            </p:extLst>
          </p:nvPr>
        </p:nvGraphicFramePr>
        <p:xfrm>
          <a:off x="107504" y="44624"/>
          <a:ext cx="8928992" cy="4217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estimate, compare and calculate different measures, including money in pounds and pence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to the nearest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Cheaper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expensive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767" y="1556792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A8793B37-B347-4785-A044-B46B0F39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BCBD16-C0DD-466C-935B-1C0D5BE18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63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891836"/>
              </p:ext>
            </p:extLst>
          </p:nvPr>
        </p:nvGraphicFramePr>
        <p:xfrm>
          <a:off x="323528" y="44624"/>
          <a:ext cx="8424935" cy="5715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5/6 Additional Support Set  (may also explore year 3 content where applicable) </a:t>
                      </a:r>
                    </a:p>
                    <a:p>
                      <a:pPr algn="ctr"/>
                      <a:r>
                        <a:rPr lang="en-GB" b="1" dirty="0"/>
                        <a:t>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Additional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Geometry: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320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Decimals and Percentages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Statistics 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8" action="ppaction://hlinksldjump"/>
                        </a:rPr>
                        <a:t>Measurement: Length, Area and Perimeter (+volume) 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Converting Units (+Mass and capacity)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Geometry: Position and Direction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Review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1" action="ppaction://hlinksldjump"/>
                        </a:rPr>
                        <a:t>Measurement: Money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2" action="ppaction://hlinksldjump"/>
                        </a:rPr>
                        <a:t>Measurement: Time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371637"/>
              </p:ext>
            </p:extLst>
          </p:nvPr>
        </p:nvGraphicFramePr>
        <p:xfrm>
          <a:off x="323527" y="5949280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46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09095"/>
              </p:ext>
            </p:extLst>
          </p:nvPr>
        </p:nvGraphicFramePr>
        <p:xfrm>
          <a:off x="107504" y="83190"/>
          <a:ext cx="8939455" cy="490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amounts of money to give change, using both £ and p in practical contexts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estimate, compare and calculate different measures, including money in pounds and pence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year 5 objectives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51396" y="112474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540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641288"/>
              </p:ext>
            </p:extLst>
          </p:nvPr>
        </p:nvGraphicFramePr>
        <p:xfrm>
          <a:off x="107504" y="44624"/>
          <a:ext cx="9001000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 and Height: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</a:t>
                      </a:r>
                      <a:r>
                        <a:rPr lang="en-GB" sz="1200" baseline="0" dirty="0">
                          <a:highlight>
                            <a:srgbClr val="FFFF00"/>
                          </a:highlight>
                        </a:rPr>
                        <a:t> l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engths and heights [for example, long/short, longer/shorter, tall/short, double/half]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begin to record the following:</a:t>
                      </a:r>
                      <a:r>
                        <a:rPr lang="en-GB" sz="1200" baseline="0" dirty="0">
                          <a:highlight>
                            <a:srgbClr val="00FFFF"/>
                          </a:highlight>
                        </a:rPr>
                        <a:t> </a:t>
                      </a: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lengths and heights, mass and weights, capacity and volume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choose and use appropriate standard units to estimate and measure length/height in any direction (m/cm);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compare and order lengths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Long, longer, longest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Short, shorter, shortest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Tall, taller, tallest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Non standard units of measure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Metre sticks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628800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50" y="1914975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73" y="2317236"/>
            <a:ext cx="560529" cy="60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50" y="2901970"/>
            <a:ext cx="1077466" cy="10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 b="24316"/>
          <a:stretch/>
        </p:blipFill>
        <p:spPr bwMode="auto">
          <a:xfrm>
            <a:off x="7398983" y="3979436"/>
            <a:ext cx="1691633" cy="8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6664DF6-8ACA-4181-AF9D-F62592299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C1185A2-AAD6-40AE-9BA3-C551CDC14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63455"/>
              </p:ext>
            </p:extLst>
          </p:nvPr>
        </p:nvGraphicFramePr>
        <p:xfrm>
          <a:off x="107504" y="1248792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537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565073"/>
              </p:ext>
            </p:extLst>
          </p:nvPr>
        </p:nvGraphicFramePr>
        <p:xfrm>
          <a:off x="107504" y="44624"/>
          <a:ext cx="9001000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Weight, Volume and Temperature: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 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lengths and heights 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capacity and volume [for example, full/empty, more than, less than, half, half full, quarter]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mass/weight [for example, heavy/light, heavier than, lighter than]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measure and begin to record the following: 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capacity and volume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mass/weight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Choose and use appropriate standard units to estimate and measure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Compare and order lengths, mass, volume/capacity and record the results using &gt;, &lt; and =.</a:t>
                      </a:r>
                      <a:endParaRPr lang="en-GB" sz="7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Weighing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Grams, 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Kilogram, kg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Litres, 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Millilitres, ml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Temperature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Thermometer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Degrees Celsius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Containers for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Informal units of measure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 g/kg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Thermometers- real and drawn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8880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r="29622"/>
          <a:stretch/>
        </p:blipFill>
        <p:spPr bwMode="auto">
          <a:xfrm>
            <a:off x="8460432" y="2604634"/>
            <a:ext cx="529236" cy="15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03" y="3432942"/>
            <a:ext cx="134699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08613"/>
            <a:ext cx="876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r="50000"/>
          <a:stretch/>
        </p:blipFill>
        <p:spPr bwMode="auto">
          <a:xfrm>
            <a:off x="7948641" y="4211006"/>
            <a:ext cx="102358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AD83FA0-3E4E-4EAA-8A7B-1DC34E238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09327D-CF5F-4AA3-8AA3-B3EE22CF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76326"/>
              </p:ext>
            </p:extLst>
          </p:nvPr>
        </p:nvGraphicFramePr>
        <p:xfrm>
          <a:off x="107504" y="1138416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657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65" y="2814616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928249"/>
              </p:ext>
            </p:extLst>
          </p:nvPr>
        </p:nvGraphicFramePr>
        <p:xfrm>
          <a:off x="107504" y="44624"/>
          <a:ext cx="8928992" cy="45828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 lengths (m/cm/mm)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the perimeter of simple 2-D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of measurement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Ruler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err="1"/>
                        <a:t>Numerline</a:t>
                      </a:r>
                      <a:r>
                        <a:rPr lang="en-GB" sz="120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Metre</a:t>
                      </a:r>
                      <a:r>
                        <a:rPr lang="en-GB" sz="1200" baseline="0" dirty="0"/>
                        <a:t> stick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2060849"/>
            <a:ext cx="1082427" cy="10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37" y="2315706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41384" r="11275" b="29462"/>
          <a:stretch/>
        </p:blipFill>
        <p:spPr bwMode="auto">
          <a:xfrm>
            <a:off x="7072837" y="3933056"/>
            <a:ext cx="1651379" cy="53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F913D3B3-37A4-4901-B87B-ABBD3B73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AD3AFA-4250-499C-8BC4-4C9DD088A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198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54533"/>
              </p:ext>
            </p:extLst>
          </p:nvPr>
        </p:nvGraphicFramePr>
        <p:xfrm>
          <a:off x="107504" y="44624"/>
          <a:ext cx="8928992" cy="6594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Mass and Capacity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subtract:: mass (kg/g); volume/capacity (l/ml)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 (l)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Varying containers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Measuring jugs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Equivalence 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25" y="5153670"/>
            <a:ext cx="1425638" cy="140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01" y="4031929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2" y="4031929"/>
            <a:ext cx="773532" cy="1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253415"/>
              </p:ext>
            </p:extLst>
          </p:nvPr>
        </p:nvGraphicFramePr>
        <p:xfrm>
          <a:off x="6883152" y="3290249"/>
          <a:ext cx="17933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608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1300ml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88" y="2319943"/>
            <a:ext cx="1442591" cy="79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4533B25D-9F58-4DF2-A143-2D9BF8FF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AD7060-D649-491D-B82A-8F098B3CE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656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34421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</a:rPr>
                        <a:t>Find the area of rectilinear shapes by counting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of rectilinear and non rectilinear shapes.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8" r="54733" b="21770"/>
          <a:stretch/>
        </p:blipFill>
        <p:spPr bwMode="auto">
          <a:xfrm>
            <a:off x="6876256" y="1412776"/>
            <a:ext cx="1435787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9" y="2371725"/>
            <a:ext cx="933828" cy="9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AA5C151-311B-48ED-BD81-C9FB3752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18715D-28AE-4DFB-8038-57ED07E54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0451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476044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a rectilinear figure (including squares) in centimetres and metres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diagram equivalents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with given dimensions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92" y="2564904"/>
            <a:ext cx="2016224" cy="8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74" y="1611419"/>
            <a:ext cx="12478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75371C9-95BD-4292-B2BF-8C2E233C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904D4E-6694-4FD3-9019-BCBC2F2F9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906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818049"/>
              </p:ext>
            </p:extLst>
          </p:nvPr>
        </p:nvGraphicFramePr>
        <p:xfrm>
          <a:off x="107504" y="83190"/>
          <a:ext cx="8939455" cy="558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Length, Perimeter, Area and Volume 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 lengths (m/cm/mm)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the perimeter of simple 2-D shapes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and calculate the perimeter of a rectilinear figure (including squares) in centimetres and metres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the area of rectilinear shapes by counting squares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and calculate the perimeter of composite rectilinear shapes in centimetres and metres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 and compare the area of rectangles (including squares), and including using standard units, square centimetres (cm2) and square metres (m2) and estimate the area of irregular shapes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volume [for example, using 1 cm3 blocks to build cuboids (including cubes)] and capacity [for example, using water]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volume [for example, using 1 cm3 blocks to build cuboids (including cubes)] and capacity [for example, using water]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51396" y="112474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16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527949"/>
              </p:ext>
            </p:extLst>
          </p:nvPr>
        </p:nvGraphicFramePr>
        <p:xfrm>
          <a:off x="107504" y="44624"/>
          <a:ext cx="8928992" cy="3577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 and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composite rectilinear shapes in centimetres and 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and compare the area of rectangles (including squares), and including using standard units, square centimetres (cm2) and square metres (m2) and estimate the area of irregular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Brackets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shapes- missing and</a:t>
                      </a:r>
                      <a:r>
                        <a:rPr lang="en-GB" sz="1200" baseline="0" dirty="0"/>
                        <a:t>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Opportunities to estimate area on a square grid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BAA54A87-001C-4728-BAC5-6F595DDC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DF999-39E5-48B2-9D38-51E75500A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697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15694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cubes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Multilink cubes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 range of differing capacity containers (varying shapes)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3d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36712"/>
            <a:ext cx="855538" cy="8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96E337D5-562A-43EC-9B7F-2D8268AD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755D9F-1AB3-4DAB-87A1-7CCA3A35E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84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91480"/>
              </p:ext>
            </p:extLst>
          </p:nvPr>
        </p:nvGraphicFramePr>
        <p:xfrm>
          <a:off x="467544" y="125074"/>
          <a:ext cx="8280914" cy="589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Year 5 Set Learning Overview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5" action="ppaction://hlinksldjump"/>
                        </a:rPr>
                        <a:t>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Measurement: Perimeter and Area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Spring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 and percentages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Geometry: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Summer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8" action="ppaction://hlinksldjump"/>
                        </a:rPr>
                        <a:t>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Geometry: Position and Direction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Measuring: Converting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units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Measuring:</a:t>
                      </a:r>
                      <a:r>
                        <a:rPr lang="en-GB" sz="1400" baseline="0" dirty="0">
                          <a:hlinkClick r:id="rId11" action="ppaction://hlinksldjump"/>
                        </a:rPr>
                        <a:t> volume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Transition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342875"/>
              </p:ext>
            </p:extLst>
          </p:nvPr>
        </p:nvGraphicFramePr>
        <p:xfrm>
          <a:off x="467544" y="6159499"/>
          <a:ext cx="828092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153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456199"/>
              </p:ext>
            </p:extLst>
          </p:nvPr>
        </p:nvGraphicFramePr>
        <p:xfrm>
          <a:off x="107504" y="44624"/>
          <a:ext cx="8928992" cy="4399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Perimeter, Area and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of units of measure, using decimal notation up to three decimal 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that shapes with the same areas can have different perimeters and vice versa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when it is possible to use formulae for area and volume of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the area of parallelograms and triangles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calculate, estimate and compare volume of cubes and cuboids using standard units, including cubic centimetres (cm3) and cubic metres (m3), and extending to other units [for example, mm3 and km3].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Enclosed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Compound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centimetres (cm3)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metres (m3)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 shapes- missing and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Varying shapes to compare area and</a:t>
                      </a:r>
                      <a:r>
                        <a:rPr lang="en-GB" sz="1200" baseline="0" dirty="0"/>
                        <a:t> perimeter (triangles, parallelograms)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Perimeter of varying regular and irregular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estimate area on a square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compare area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 and cuboid visual</a:t>
                      </a:r>
                      <a:r>
                        <a:rPr lang="en-GB" sz="1200" baseline="0" dirty="0"/>
                        <a:t> with given and missing values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88188CD6-C440-4963-BA79-FD3EE60C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EA5E8B-EF38-44B5-A72F-5703FBC61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6745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617906"/>
              </p:ext>
            </p:extLst>
          </p:nvPr>
        </p:nvGraphicFramePr>
        <p:xfrm>
          <a:off x="107504" y="83190"/>
          <a:ext cx="8939455" cy="5402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Converting Units+ Mass and Capacity 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subtract:: mass (kg/g); volume/capacity (l/ml)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(taken from length and perimeter unit)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 (e.g. kilometre to metre; hour to minute)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metric measure (for example, kilometre and metre; centimetre and metre; centimetre and millimetre; gram and kilogram; litre and millilitre)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understand and use approximate equivalences between metric units and common imperial units such as inches, pounds and pints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problems involving converting between units of time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all four operations to solve problems involving measure [for example, length, mass, volume, money] using decimal notation, including scaling.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51396" y="112474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03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42441"/>
              </p:ext>
            </p:extLst>
          </p:nvPr>
        </p:nvGraphicFramePr>
        <p:xfrm>
          <a:off x="107504" y="44624"/>
          <a:ext cx="8928992" cy="5863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metric measure (for example, kilometre and metre; centimetre and metre; centimetre and millimetre; gram and kilogram; litre and millilitre)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 and use approximate equivalences between metric units and common imperial units such as inches, pounds and pints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between units of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all four operations to solve problems involving measure [for example, length, mass, volume, money] using decimal notation, including scaling.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(lb)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 (in)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yd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Gallon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Stone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Approximately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Timetable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Use of a range measuring equipment-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models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Clocks- drawn and physical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timetables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 to solve time problems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44824"/>
            <a:ext cx="1922710" cy="5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2" t="26375" r="4686" b="55644"/>
          <a:stretch/>
        </p:blipFill>
        <p:spPr bwMode="auto">
          <a:xfrm>
            <a:off x="6876256" y="3016310"/>
            <a:ext cx="1922710" cy="4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9"/>
          <a:stretch/>
        </p:blipFill>
        <p:spPr bwMode="auto">
          <a:xfrm>
            <a:off x="6876256" y="3789040"/>
            <a:ext cx="2088232" cy="4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81" y="5229200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F3B06210-55D8-4AE4-B51A-02B556D4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5" y="603268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9FB90AD-2EE0-451B-A642-C17CCC2E0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809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449376"/>
              </p:ext>
            </p:extLst>
          </p:nvPr>
        </p:nvGraphicFramePr>
        <p:xfrm>
          <a:off x="107504" y="44624"/>
          <a:ext cx="8928992" cy="4750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and conversion of units of measure, using decimal notation up to three decimal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use, read, write and convert between standard units, converting measurements of length, mass, volume and time from a smaller unit of measure to a larger unit, and vice versa, using decimal notation to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miles and kilometres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measurement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(lbs)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Ounces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 (l)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Kilometres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Inches (in)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graph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a range measuring equipment</a:t>
                      </a:r>
                      <a:r>
                        <a:rPr lang="en-GB" sz="1200" baseline="0" dirty="0"/>
                        <a:t>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graph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table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for conversion </a:t>
                      </a: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86" y="2853769"/>
            <a:ext cx="2104702" cy="45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3D2994D5-F544-4772-80BF-6960BF73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85552-A7B5-4B46-AE01-3F4468DF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7238"/>
              </p:ext>
            </p:extLst>
          </p:nvPr>
        </p:nvGraphicFramePr>
        <p:xfrm>
          <a:off x="107504" y="9113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32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959173"/>
              </p:ext>
            </p:extLst>
          </p:nvPr>
        </p:nvGraphicFramePr>
        <p:xfrm>
          <a:off x="107504" y="44624"/>
          <a:ext cx="8928992" cy="3700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interpret and construct simple pictograms, tally charts, block diagrams and simple tables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ask and answer simple questions by counting the number of objects in each category and sorting the categories by quantity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ask and answer questions about totalling and comparing categorical data.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Tally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A range of different visual images of relevant 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numberline to count tally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48178"/>
            <a:ext cx="1944216" cy="34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EFDC3D6-FFB4-4E01-925B-B2679D1DF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F755F5-594D-4E33-93B8-BAE6FC457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58275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572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792136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data using bar charts, pictograms and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one-step and two-step questions [for example, ‘How many more?’ and ‘How many fewer?’] using information presented in scaled bar charts and pictograms and tables.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Row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262BA33B-FAE1-4541-8C6E-31CAC9FB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E2619-6F01-4D04-8929-D5C97A92D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902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75322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discrete and continuous data using appropriate graphical methods, including bar charts and time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Altogether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than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Continuous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26C43F62-4AB7-4FA0-B607-315D8989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33A65E-432E-453E-AB9A-00E2FCADD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00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915812"/>
              </p:ext>
            </p:extLst>
          </p:nvPr>
        </p:nvGraphicFramePr>
        <p:xfrm>
          <a:off x="107504" y="83190"/>
          <a:ext cx="8939455" cy="490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5/6 Additional Support Set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Look at relevant year groups for key vocab/ models, images and methods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200" dirty="0"/>
                        <a:t>Year group/</a:t>
                      </a:r>
                      <a:r>
                        <a:rPr lang="en-GB" sz="1200" baseline="0" dirty="0"/>
                        <a:t> set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LOs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and present data using bar charts, pictograms and tables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one-step and two-step questions [for example, ‘How many more?’ and ‘How many fewer?’] using information presented in scaled bar charts and pictograms and tables.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and present discrete and continuous data using appropriate graphical methods, including bar charts and time graphs.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2975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comparison, sum and difference problems using information presented in a line graph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complete, read and interpret information in tables, including timetables.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7335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719418"/>
              </p:ext>
            </p:extLst>
          </p:nvPr>
        </p:nvGraphicFramePr>
        <p:xfrm>
          <a:off x="1851396" y="1124744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Interpreting, constructing and presenting data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6249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73886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a line graph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complete, read and interpret information in tables, including timetables.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Dual 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way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Axis/ 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Plot/plotted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tallies/ 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16257706-86FA-467E-B8CC-76AD6023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F5C75B-5A1A-4F38-9B0E-B7D0055D0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98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986011"/>
              </p:ext>
            </p:extLst>
          </p:nvPr>
        </p:nvGraphicFramePr>
        <p:xfrm>
          <a:off x="107504" y="44624"/>
          <a:ext cx="8928992" cy="3528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construct pie charts and line graphs and use these to solve problems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calculate and interpret the mean as an average.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Average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Pie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Segment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Singapore</a:t>
                      </a:r>
                      <a:r>
                        <a:rPr lang="en-GB" sz="1200" baseline="0" dirty="0"/>
                        <a:t> bar models for mean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65" y="2073470"/>
            <a:ext cx="2088232" cy="49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57622808-2900-4133-B327-4B106901D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31F907-499D-4814-8066-4E90DFD59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08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035716"/>
              </p:ext>
            </p:extLst>
          </p:nvPr>
        </p:nvGraphicFramePr>
        <p:xfrm>
          <a:off x="179512" y="188639"/>
          <a:ext cx="8784980" cy="5403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1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Year 6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48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313">
                <a:tc rowSpan="2"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Value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and</a:t>
                      </a:r>
                      <a:r>
                        <a:rPr lang="en-GB" sz="1400" dirty="0">
                          <a:hlinkClick r:id="rId3" action="ppaction://hlinksldjump"/>
                        </a:rPr>
                        <a:t>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09">
                <a:tc v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r>
                        <a:rPr lang="en-GB" sz="1400" baseline="0" dirty="0">
                          <a:hlinkClick r:id="rId4" action="ppaction://hlinksldjump"/>
                        </a:rPr>
                        <a:t>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Geometry: position and direction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</a:t>
                      </a:r>
                    </a:p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Percentages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Algebra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Spring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Measuring: Converting units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Perimeter, Area and Volume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Number: Ratio and proportion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Geometry: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2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Problem Solving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Summer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Investigations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Consolidation/ Transition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23957"/>
              </p:ext>
            </p:extLst>
          </p:nvPr>
        </p:nvGraphicFramePr>
        <p:xfrm>
          <a:off x="179512" y="5733256"/>
          <a:ext cx="87849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2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4092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" y="1052736"/>
            <a:ext cx="912539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0417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01" y="692697"/>
            <a:ext cx="9200102" cy="619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</p:spTree>
    <p:extLst>
      <p:ext uri="{BB962C8B-B14F-4D97-AF65-F5344CB8AC3E}">
        <p14:creationId xmlns:p14="http://schemas.microsoft.com/office/powerpoint/2010/main" val="2027135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pic>
        <p:nvPicPr>
          <p:cNvPr id="11266" name="Picture 2" descr="C:\Users\missperkins\AppData\Local\Microsoft\Windows\Temporary Internet Files\Content.Outlook\QE4N3Y4T\IMG_16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b="6209"/>
          <a:stretch/>
        </p:blipFill>
        <p:spPr bwMode="auto">
          <a:xfrm rot="5400000">
            <a:off x="3327476" y="-2424034"/>
            <a:ext cx="2525996" cy="90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30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 r="62913" b="9907"/>
          <a:stretch/>
        </p:blipFill>
        <p:spPr bwMode="auto">
          <a:xfrm rot="5400000">
            <a:off x="2034293" y="-1023785"/>
            <a:ext cx="5003405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54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b="1223"/>
          <a:stretch/>
        </p:blipFill>
        <p:spPr bwMode="auto">
          <a:xfrm rot="5400000">
            <a:off x="665839" y="170786"/>
            <a:ext cx="6048546" cy="72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540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3314" name="Picture 2" descr="C:\Users\missperkins\AppData\Local\Microsoft\Windows\Temporary Internet Files\Content.Outlook\QE4N3Y4T\IMG_16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583" r="45000"/>
          <a:stretch/>
        </p:blipFill>
        <p:spPr bwMode="auto">
          <a:xfrm rot="5400000">
            <a:off x="2116138" y="-1105629"/>
            <a:ext cx="4839717" cy="87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206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4338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304" r="55000" b="9277"/>
          <a:stretch/>
        </p:blipFill>
        <p:spPr bwMode="auto">
          <a:xfrm rot="5400000">
            <a:off x="1846372" y="-763856"/>
            <a:ext cx="5307239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758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6386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6" r="75833" b="5372"/>
          <a:stretch/>
        </p:blipFill>
        <p:spPr bwMode="auto">
          <a:xfrm rot="5400000">
            <a:off x="1589957" y="-397042"/>
            <a:ext cx="4700619" cy="74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912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5362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-3749" b="1"/>
          <a:stretch/>
        </p:blipFill>
        <p:spPr bwMode="auto">
          <a:xfrm rot="5400000">
            <a:off x="1576459" y="-421932"/>
            <a:ext cx="5819313" cy="83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41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7410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8998" r="43125" b="2861"/>
          <a:stretch/>
        </p:blipFill>
        <p:spPr bwMode="auto">
          <a:xfrm rot="5400000">
            <a:off x="2403733" y="-1243494"/>
            <a:ext cx="4392488" cy="88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88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67000"/>
              </p:ext>
            </p:extLst>
          </p:nvPr>
        </p:nvGraphicFramePr>
        <p:xfrm>
          <a:off x="107504" y="83190"/>
          <a:ext cx="8928992" cy="5302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 Value: Year 3/4 Additional Support Set  (may also explore year 3 content where applicable)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group/</a:t>
                      </a:r>
                      <a:r>
                        <a:rPr lang="en-GB" sz="1400" baseline="0" dirty="0"/>
                        <a:t> set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 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to and across 100, forwards and backwards, beginning with 0 or 1, or from any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count, read and write numbers to 100 in numerals; count in multiples of twos, fives and tens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given a number, identify one more and one less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 and represent numbers using objects and pictorial representations including the number line</a:t>
                      </a: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, and use the language of: equal to, more than, less than (fewer), most, least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from 1 to 20 in numerals and words.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in steps of 2, 3, and 5 from 0, and in tens from any number, forward and backward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the place value of each digit in a two-digit number (tens, ones)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identify, represent and estimate numbers using different representations, including the number line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§ compare and order numbers from 0 up to 100; use &lt;, &gt; and = signs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 and write numbers to at least 100 in numerals and in words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place value and number facts to solve problems.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 grid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Fewer</a:t>
                      </a:r>
                    </a:p>
                    <a:p>
                      <a:r>
                        <a:rPr lang="en-GB" sz="1200" dirty="0"/>
                        <a:t>Fewest</a:t>
                      </a:r>
                    </a:p>
                    <a:p>
                      <a:r>
                        <a:rPr lang="en-GB" sz="1200" dirty="0"/>
                        <a:t>Greatest</a:t>
                      </a:r>
                    </a:p>
                    <a:p>
                      <a:r>
                        <a:rPr lang="en-GB" sz="1200" dirty="0"/>
                        <a:t>Smallest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</a:t>
                      </a:r>
                      <a:r>
                        <a:rPr lang="en-GB" sz="1200" baseline="0" dirty="0"/>
                        <a:t>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objects (</a:t>
                      </a:r>
                      <a:r>
                        <a:rPr lang="en-GB" sz="1200" baseline="0" dirty="0" err="1"/>
                        <a:t>eg</a:t>
                      </a:r>
                      <a:r>
                        <a:rPr lang="en-GB" sz="1200" baseline="0" dirty="0"/>
                        <a:t> counting camels, shells, beads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groups of</a:t>
                      </a:r>
                      <a:r>
                        <a:rPr lang="en-GB" sz="1200" baseline="0" dirty="0"/>
                        <a:t> 10 (straws, pencil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Digit cards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Arrow cards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83065"/>
              </p:ext>
            </p:extLst>
          </p:nvPr>
        </p:nvGraphicFramePr>
        <p:xfrm>
          <a:off x="6948264" y="3630096"/>
          <a:ext cx="864096" cy="59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Ones</a:t>
                      </a:r>
                      <a:r>
                        <a:rPr lang="en-GB" sz="900" baseline="0" dirty="0"/>
                        <a:t> 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78168"/>
            <a:ext cx="1540338" cy="72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76" y="340257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8" y="3119332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686217"/>
              </p:ext>
            </p:extLst>
          </p:nvPr>
        </p:nvGraphicFramePr>
        <p:xfrm>
          <a:off x="1524000" y="5540223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2669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8434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/>
          <a:stretch/>
        </p:blipFill>
        <p:spPr bwMode="auto">
          <a:xfrm rot="5400000">
            <a:off x="2028580" y="-928261"/>
            <a:ext cx="5032634" cy="85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52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10129" r="51047" b="14655"/>
          <a:stretch/>
        </p:blipFill>
        <p:spPr bwMode="auto">
          <a:xfrm rot="5400000">
            <a:off x="2201719" y="-1169849"/>
            <a:ext cx="4668556" cy="87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839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1" t="7973" r="25584" b="15518"/>
          <a:stretch/>
        </p:blipFill>
        <p:spPr bwMode="auto">
          <a:xfrm rot="5400000">
            <a:off x="2117114" y="-869222"/>
            <a:ext cx="5053786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6333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8190" r="47655" b="16595"/>
          <a:stretch/>
        </p:blipFill>
        <p:spPr bwMode="auto">
          <a:xfrm rot="5400000">
            <a:off x="4160593" y="-667706"/>
            <a:ext cx="4110911" cy="55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/>
          <a:stretch/>
        </p:blipFill>
        <p:spPr bwMode="auto">
          <a:xfrm rot="5400000">
            <a:off x="1226630" y="2352037"/>
            <a:ext cx="3063492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1352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9267" r="37589" b="14441"/>
          <a:stretch/>
        </p:blipFill>
        <p:spPr bwMode="auto">
          <a:xfrm rot="5400000">
            <a:off x="2217564" y="-985317"/>
            <a:ext cx="4536505" cy="86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69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6067"/>
              </p:ext>
            </p:extLst>
          </p:nvPr>
        </p:nvGraphicFramePr>
        <p:xfrm>
          <a:off x="179512" y="260648"/>
          <a:ext cx="8856983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</a:t>
                      </a:r>
                      <a:r>
                        <a:rPr lang="en-GB" b="1" baseline="0" dirty="0"/>
                        <a:t> Value: Yr3/4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 or 100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compare and order numbers up to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up to 1000 in numerals and in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Less</a:t>
                      </a:r>
                    </a:p>
                    <a:p>
                      <a:r>
                        <a:rPr lang="en-GB" sz="1200" dirty="0"/>
                        <a:t>Greater than (&gt;) 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equal to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Exchange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Arrow</a:t>
                      </a:r>
                      <a:r>
                        <a:rPr lang="en-GB" sz="1400" baseline="0" dirty="0"/>
                        <a:t> cards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Real-life representations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four-digit number (thousands, hundreds, tens, and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§ 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 and with increasingly large positive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 (I to C) and know that over time, the numeral system changed to include the concept of zero and place value.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 </a:t>
                      </a:r>
                    </a:p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Thousands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Order</a:t>
                      </a:r>
                    </a:p>
                    <a:p>
                      <a:r>
                        <a:rPr lang="en-GB" sz="1200" dirty="0"/>
                        <a:t>More than (&gt;)</a:t>
                      </a:r>
                    </a:p>
                    <a:p>
                      <a:r>
                        <a:rPr lang="en-GB" sz="1200" dirty="0"/>
                        <a:t>Less</a:t>
                      </a:r>
                      <a:r>
                        <a:rPr lang="en-GB" sz="1200" baseline="0" dirty="0"/>
                        <a:t> that (&lt;)</a:t>
                      </a:r>
                      <a:br>
                        <a:rPr lang="en-GB" sz="1200" baseline="0" dirty="0"/>
                      </a:br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Numerals</a:t>
                      </a:r>
                    </a:p>
                    <a:p>
                      <a:r>
                        <a:rPr lang="en-GB" sz="1200" baseline="0" dirty="0"/>
                        <a:t>Nearest</a:t>
                      </a:r>
                    </a:p>
                    <a:p>
                      <a:r>
                        <a:rPr lang="en-GB" sz="1200" baseline="0" dirty="0"/>
                        <a:t>Distance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</a:t>
                      </a:r>
                      <a:r>
                        <a:rPr lang="en-GB" sz="1400" baseline="0" dirty="0"/>
                        <a:t>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Digit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 life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4" r="67555"/>
          <a:stretch/>
        </p:blipFill>
        <p:spPr bwMode="auto">
          <a:xfrm>
            <a:off x="6898325" y="1729555"/>
            <a:ext cx="864096" cy="85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602758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11692"/>
              </p:ext>
            </p:extLst>
          </p:nvPr>
        </p:nvGraphicFramePr>
        <p:xfrm>
          <a:off x="7761463" y="1928729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79" y="5445224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05967"/>
              </p:ext>
            </p:extLst>
          </p:nvPr>
        </p:nvGraphicFramePr>
        <p:xfrm>
          <a:off x="7807285" y="4771195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221088"/>
            <a:ext cx="886164" cy="7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2AD28C80-B967-4A67-90ED-739CAF20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6848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470948-FBF3-49DF-9B19-D4B1126F6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156770"/>
              </p:ext>
            </p:extLst>
          </p:nvPr>
        </p:nvGraphicFramePr>
        <p:xfrm>
          <a:off x="1536176" y="5868896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9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6C939FE0DFC46AA9BC918048E90D9" ma:contentTypeVersion="14" ma:contentTypeDescription="Create a new document." ma:contentTypeScope="" ma:versionID="a968adeaf50ef983a9e3e30df255033c">
  <xsd:schema xmlns:xsd="http://www.w3.org/2001/XMLSchema" xmlns:xs="http://www.w3.org/2001/XMLSchema" xmlns:p="http://schemas.microsoft.com/office/2006/metadata/properties" xmlns:ns3="f3a0ff0f-6fe6-4c78-9b6d-10b8bb3d1d45" xmlns:ns4="3f94ec90-5b3c-4be4-9561-60b8c95d15c9" targetNamespace="http://schemas.microsoft.com/office/2006/metadata/properties" ma:root="true" ma:fieldsID="db3cc06e2d4adcdeb4094ef84372515a" ns3:_="" ns4:_="">
    <xsd:import namespace="f3a0ff0f-6fe6-4c78-9b6d-10b8bb3d1d45"/>
    <xsd:import namespace="3f94ec90-5b3c-4be4-9561-60b8c95d15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0ff0f-6fe6-4c78-9b6d-10b8bb3d1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4ec90-5b3c-4be4-9561-60b8c95d1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3AD725-68EA-4DEE-86EB-ECA3BB323F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0ff0f-6fe6-4c78-9b6d-10b8bb3d1d45"/>
    <ds:schemaRef ds:uri="3f94ec90-5b3c-4be4-9561-60b8c95d15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1C9D11-5AE1-4932-8A6A-884BDA2848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9EF5B5-BDC6-4D41-BA14-B757C6C306DE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3f94ec90-5b3c-4be4-9561-60b8c95d15c9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3a0ff0f-6fe6-4c78-9b6d-10b8bb3d1d4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12038</Words>
  <Application>Microsoft Office PowerPoint</Application>
  <PresentationFormat>On-screen Show (4:3)</PresentationFormat>
  <Paragraphs>2720</Paragraphs>
  <Slides>84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Courier New</vt:lpstr>
      <vt:lpstr>Lucida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 ICT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Louise Perkins</cp:lastModifiedBy>
  <cp:revision>90</cp:revision>
  <cp:lastPrinted>2020-02-28T14:54:48Z</cp:lastPrinted>
  <dcterms:created xsi:type="dcterms:W3CDTF">2019-11-04T13:37:01Z</dcterms:created>
  <dcterms:modified xsi:type="dcterms:W3CDTF">2022-12-29T20:48:51Z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0x010100E8D6C939FE0DFC46AA9BC918048E90D9</vt:lpwstr>
  </property>
</Properties>
</file>