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9" r:id="rId7"/>
    <p:sldId id="260" r:id="rId8"/>
    <p:sldId id="261" r:id="rId9"/>
    <p:sldId id="262" r:id="rId10"/>
    <p:sldId id="263" r:id="rId1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1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5D74-4012-4D62-B95F-785E3CC4098D}" type="datetimeFigureOut">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3596780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5D74-4012-4D62-B95F-785E3CC4098D}" type="datetimeFigureOut">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226366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5D74-4012-4D62-B95F-785E3CC4098D}" type="datetimeFigureOut">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320521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5D74-4012-4D62-B95F-785E3CC4098D}" type="datetimeFigureOut">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1348501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5D74-4012-4D62-B95F-785E3CC4098D}" type="datetimeFigureOut">
              <a:rPr lang="en-GB" smtClean="0"/>
              <a:t>17/05/2023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2406009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5D74-4012-4D62-B95F-785E3CC4098D}" type="datetimeFigureOut">
              <a:rPr lang="en-GB" smtClean="0"/>
              <a:t>17/05/2023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4241303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5D74-4012-4D62-B95F-785E3CC4098D}" type="datetimeFigureOut">
              <a:rPr lang="en-GB" smtClean="0"/>
              <a:t>17/05/2023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166163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5D74-4012-4D62-B95F-785E3CC4098D}" type="datetimeFigureOut">
              <a:rPr lang="en-GB" smtClean="0"/>
              <a:t>17/05/2023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4048200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5D74-4012-4D62-B95F-785E3CC4098D}" type="datetimeFigureOut">
              <a:rPr lang="en-GB" smtClean="0"/>
              <a:t>17/05/2023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1311788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5D74-4012-4D62-B95F-785E3CC4098D}" type="datetimeFigureOut">
              <a:rPr lang="en-GB" smtClean="0"/>
              <a:t>17/05/2023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248825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5D74-4012-4D62-B95F-785E3CC4098D}" type="datetimeFigureOut">
              <a:rPr lang="en-GB" smtClean="0"/>
              <a:t>17/05/2023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D932E0-4ED9-4CFC-A8BE-C42EE81343EC}" type="slidenum">
              <a:rPr lang="en-GB" smtClean="0"/>
              <a:t>‹#›</a:t>
            </a:fld>
            <a:endParaRPr lang="en-GB"/>
          </a:p>
        </p:txBody>
      </p:sp>
    </p:spTree>
    <p:extLst>
      <p:ext uri="{BB962C8B-B14F-4D97-AF65-F5344CB8AC3E}">
        <p14:creationId xmlns:p14="http://schemas.microsoft.com/office/powerpoint/2010/main" val="1036453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5D74-4012-4D62-B95F-785E3CC4098D}" type="datetimeFigureOut">
              <a:rPr lang="en-GB" smtClean="0"/>
              <a:t>17/05/2023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932E0-4ED9-4CFC-A8BE-C42EE81343EC}" type="slidenum">
              <a:rPr lang="en-GB" smtClean="0"/>
              <a:t>‹#›</a:t>
            </a:fld>
            <a:endParaRPr lang="en-GB"/>
          </a:p>
        </p:txBody>
      </p:sp>
    </p:spTree>
    <p:extLst>
      <p:ext uri="{BB962C8B-B14F-4D97-AF65-F5344CB8AC3E}">
        <p14:creationId xmlns:p14="http://schemas.microsoft.com/office/powerpoint/2010/main" val="4233540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64B24B-E0E1-4540-99F2-3660FE8055F0}"/>
              </a:ext>
            </a:extLst>
          </p:cNvPr>
          <p:cNvSpPr txBox="1"/>
          <p:nvPr/>
        </p:nvSpPr>
        <p:spPr>
          <a:xfrm>
            <a:off x="207818" y="138545"/>
            <a:ext cx="9213273" cy="369332"/>
          </a:xfrm>
          <a:prstGeom prst="rect">
            <a:avLst/>
          </a:prstGeom>
          <a:noFill/>
        </p:spPr>
        <p:txBody>
          <a:bodyPr wrap="square" rtlCol="0">
            <a:spAutoFit/>
          </a:bodyPr>
          <a:lstStyle/>
          <a:p>
            <a:r>
              <a:rPr lang="en-GB" b="1" u="sng" dirty="0"/>
              <a:t>Showing progression in Reading </a:t>
            </a:r>
          </a:p>
        </p:txBody>
      </p:sp>
      <p:sp>
        <p:nvSpPr>
          <p:cNvPr id="5" name="Arrow: Right 4">
            <a:extLst>
              <a:ext uri="{FF2B5EF4-FFF2-40B4-BE49-F238E27FC236}">
                <a16:creationId xmlns:a16="http://schemas.microsoft.com/office/drawing/2014/main" id="{0184700F-BF8F-42B9-8437-B219FAFB0BEE}"/>
              </a:ext>
            </a:extLst>
          </p:cNvPr>
          <p:cNvSpPr/>
          <p:nvPr/>
        </p:nvSpPr>
        <p:spPr>
          <a:xfrm>
            <a:off x="304800" y="507877"/>
            <a:ext cx="9213273" cy="369332"/>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FD2FF73B-4C93-466E-B1AD-344F252E5DFA}"/>
              </a:ext>
            </a:extLst>
          </p:cNvPr>
          <p:cNvSpPr txBox="1"/>
          <p:nvPr/>
        </p:nvSpPr>
        <p:spPr>
          <a:xfrm>
            <a:off x="207818" y="891064"/>
            <a:ext cx="8617527" cy="369332"/>
          </a:xfrm>
          <a:prstGeom prst="rect">
            <a:avLst/>
          </a:prstGeom>
          <a:noFill/>
        </p:spPr>
        <p:txBody>
          <a:bodyPr wrap="square" rtlCol="0">
            <a:spAutoFit/>
          </a:bodyPr>
          <a:lstStyle/>
          <a:p>
            <a:r>
              <a:rPr lang="en-GB" b="1" dirty="0">
                <a:solidFill>
                  <a:srgbClr val="FFC000"/>
                </a:solidFill>
              </a:rPr>
              <a:t>Progression in text types studied. </a:t>
            </a:r>
          </a:p>
        </p:txBody>
      </p:sp>
      <p:graphicFrame>
        <p:nvGraphicFramePr>
          <p:cNvPr id="7" name="Table 6">
            <a:extLst>
              <a:ext uri="{FF2B5EF4-FFF2-40B4-BE49-F238E27FC236}">
                <a16:creationId xmlns:a16="http://schemas.microsoft.com/office/drawing/2014/main" id="{3D62F561-76BD-4056-9224-6961404DC2A8}"/>
              </a:ext>
            </a:extLst>
          </p:cNvPr>
          <p:cNvGraphicFramePr>
            <a:graphicFrameLocks noGrp="1"/>
          </p:cNvGraphicFramePr>
          <p:nvPr>
            <p:extLst>
              <p:ext uri="{D42A27DB-BD31-4B8C-83A1-F6EECF244321}">
                <p14:modId xmlns:p14="http://schemas.microsoft.com/office/powerpoint/2010/main" val="815865231"/>
              </p:ext>
            </p:extLst>
          </p:nvPr>
        </p:nvGraphicFramePr>
        <p:xfrm>
          <a:off x="304799" y="1227666"/>
          <a:ext cx="9213274" cy="1920240"/>
        </p:xfrm>
        <a:graphic>
          <a:graphicData uri="http://schemas.openxmlformats.org/drawingml/2006/table">
            <a:tbl>
              <a:tblPr firstRow="1" bandRow="1">
                <a:tableStyleId>{5940675A-B579-460E-94D1-54222C63F5DA}</a:tableStyleId>
              </a:tblPr>
              <a:tblGrid>
                <a:gridCol w="4606637">
                  <a:extLst>
                    <a:ext uri="{9D8B030D-6E8A-4147-A177-3AD203B41FA5}">
                      <a16:colId xmlns:a16="http://schemas.microsoft.com/office/drawing/2014/main" val="2168860317"/>
                    </a:ext>
                  </a:extLst>
                </a:gridCol>
                <a:gridCol w="4606637">
                  <a:extLst>
                    <a:ext uri="{9D8B030D-6E8A-4147-A177-3AD203B41FA5}">
                      <a16:colId xmlns:a16="http://schemas.microsoft.com/office/drawing/2014/main" val="972565468"/>
                    </a:ext>
                  </a:extLst>
                </a:gridCol>
              </a:tblGrid>
              <a:tr h="370840">
                <a:tc>
                  <a:txBody>
                    <a:bodyPr/>
                    <a:lstStyle/>
                    <a:p>
                      <a:r>
                        <a:rPr lang="en-GB" sz="1200" dirty="0"/>
                        <a:t>Year 3/4 </a:t>
                      </a:r>
                    </a:p>
                    <a:p>
                      <a:r>
                        <a:rPr lang="en-GB" sz="1200" dirty="0"/>
                        <a:t>Individual reading books- nearly all children (except the key exceptions) are on the scheme which is progressive based on reading age test after each term </a:t>
                      </a:r>
                    </a:p>
                    <a:p>
                      <a:endParaRPr lang="en-GB" sz="1200" dirty="0"/>
                    </a:p>
                    <a:p>
                      <a:r>
                        <a:rPr lang="en-GB" sz="1200" dirty="0"/>
                        <a:t>Cracking comprehension texts are year group suitable advancing in content, length and complexity </a:t>
                      </a:r>
                    </a:p>
                    <a:p>
                      <a:endParaRPr lang="en-GB" sz="1200" dirty="0"/>
                    </a:p>
                    <a:p>
                      <a:r>
                        <a:rPr lang="en-GB" sz="1200" dirty="0"/>
                        <a:t>Whole class reading book (as part of guided reading) is age appropriate </a:t>
                      </a:r>
                    </a:p>
                  </a:txBody>
                  <a:tcPr/>
                </a:tc>
                <a:tc>
                  <a:txBody>
                    <a:bodyPr/>
                    <a:lstStyle/>
                    <a:p>
                      <a:r>
                        <a:rPr lang="en-GB" sz="1200" dirty="0"/>
                        <a:t>Year 5/6 </a:t>
                      </a:r>
                    </a:p>
                    <a:p>
                      <a:r>
                        <a:rPr lang="en-GB" sz="1200" dirty="0"/>
                        <a:t>Individual reading books- some children on scheme if reading age suggest need. Rest of children free readers- making their own reading choices </a:t>
                      </a:r>
                    </a:p>
                    <a:p>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Cracking comprehension texts are year group suitable advancing in content, length and complexity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Whole class reading book is age appropriate </a:t>
                      </a:r>
                    </a:p>
                    <a:p>
                      <a:endParaRPr lang="en-GB" sz="1200" dirty="0"/>
                    </a:p>
                  </a:txBody>
                  <a:tcPr/>
                </a:tc>
                <a:extLst>
                  <a:ext uri="{0D108BD9-81ED-4DB2-BD59-A6C34878D82A}">
                    <a16:rowId xmlns:a16="http://schemas.microsoft.com/office/drawing/2014/main" val="1577908948"/>
                  </a:ext>
                </a:extLst>
              </a:tr>
            </a:tbl>
          </a:graphicData>
        </a:graphic>
      </p:graphicFrame>
      <p:sp>
        <p:nvSpPr>
          <p:cNvPr id="8" name="Arrow: Right 7">
            <a:extLst>
              <a:ext uri="{FF2B5EF4-FFF2-40B4-BE49-F238E27FC236}">
                <a16:creationId xmlns:a16="http://schemas.microsoft.com/office/drawing/2014/main" id="{8F2DDD59-9377-42E6-AA54-BB123E02CAF2}"/>
              </a:ext>
            </a:extLst>
          </p:cNvPr>
          <p:cNvSpPr/>
          <p:nvPr/>
        </p:nvSpPr>
        <p:spPr>
          <a:xfrm>
            <a:off x="304800" y="3289718"/>
            <a:ext cx="9213273" cy="369332"/>
          </a:xfrm>
          <a:prstGeom prst="rightArrow">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4CD42952-8026-4CC5-9DEC-A4B6AB597DCD}"/>
              </a:ext>
            </a:extLst>
          </p:cNvPr>
          <p:cNvSpPr txBox="1"/>
          <p:nvPr/>
        </p:nvSpPr>
        <p:spPr>
          <a:xfrm>
            <a:off x="207818" y="3679095"/>
            <a:ext cx="8617527" cy="369332"/>
          </a:xfrm>
          <a:prstGeom prst="rect">
            <a:avLst/>
          </a:prstGeom>
          <a:noFill/>
        </p:spPr>
        <p:txBody>
          <a:bodyPr wrap="square" rtlCol="0">
            <a:spAutoFit/>
          </a:bodyPr>
          <a:lstStyle/>
          <a:p>
            <a:r>
              <a:rPr lang="en-GB" b="1" dirty="0">
                <a:solidFill>
                  <a:schemeClr val="accent1">
                    <a:lumMod val="60000"/>
                    <a:lumOff val="40000"/>
                  </a:schemeClr>
                </a:solidFill>
              </a:rPr>
              <a:t>Phonics, decoding and spelling  </a:t>
            </a:r>
          </a:p>
        </p:txBody>
      </p:sp>
      <p:graphicFrame>
        <p:nvGraphicFramePr>
          <p:cNvPr id="10" name="Table 9">
            <a:extLst>
              <a:ext uri="{FF2B5EF4-FFF2-40B4-BE49-F238E27FC236}">
                <a16:creationId xmlns:a16="http://schemas.microsoft.com/office/drawing/2014/main" id="{81C2E967-B852-4B98-83EB-32CCE97FA1EA}"/>
              </a:ext>
            </a:extLst>
          </p:cNvPr>
          <p:cNvGraphicFramePr>
            <a:graphicFrameLocks noGrp="1"/>
          </p:cNvGraphicFramePr>
          <p:nvPr>
            <p:extLst>
              <p:ext uri="{D42A27DB-BD31-4B8C-83A1-F6EECF244321}">
                <p14:modId xmlns:p14="http://schemas.microsoft.com/office/powerpoint/2010/main" val="2748436767"/>
              </p:ext>
            </p:extLst>
          </p:nvPr>
        </p:nvGraphicFramePr>
        <p:xfrm>
          <a:off x="304799" y="4015697"/>
          <a:ext cx="9213274" cy="1554480"/>
        </p:xfrm>
        <a:graphic>
          <a:graphicData uri="http://schemas.openxmlformats.org/drawingml/2006/table">
            <a:tbl>
              <a:tblPr firstRow="1" bandRow="1">
                <a:tableStyleId>{5940675A-B579-460E-94D1-54222C63F5DA}</a:tableStyleId>
              </a:tblPr>
              <a:tblGrid>
                <a:gridCol w="4606637">
                  <a:extLst>
                    <a:ext uri="{9D8B030D-6E8A-4147-A177-3AD203B41FA5}">
                      <a16:colId xmlns:a16="http://schemas.microsoft.com/office/drawing/2014/main" val="2168860317"/>
                    </a:ext>
                  </a:extLst>
                </a:gridCol>
                <a:gridCol w="4606637">
                  <a:extLst>
                    <a:ext uri="{9D8B030D-6E8A-4147-A177-3AD203B41FA5}">
                      <a16:colId xmlns:a16="http://schemas.microsoft.com/office/drawing/2014/main" val="972565468"/>
                    </a:ext>
                  </a:extLst>
                </a:gridCol>
              </a:tblGrid>
              <a:tr h="370840">
                <a:tc>
                  <a:txBody>
                    <a:bodyPr/>
                    <a:lstStyle/>
                    <a:p>
                      <a:r>
                        <a:rPr lang="en-GB" sz="1200" dirty="0"/>
                        <a:t>Year 3/4 </a:t>
                      </a:r>
                    </a:p>
                    <a:p>
                      <a:r>
                        <a:rPr lang="en-GB" sz="1200" dirty="0"/>
                        <a:t>Developing use of phonetic knowledge to decode unfamiliar words accurately (yr3 children may still need support on this) </a:t>
                      </a:r>
                    </a:p>
                    <a:p>
                      <a:br>
                        <a:rPr lang="en-GB" sz="1200" dirty="0"/>
                      </a:br>
                      <a:r>
                        <a:rPr lang="en-GB" sz="1200" dirty="0"/>
                        <a:t>Developing their understanding of the use and meaning of different prefixes and suffixes </a:t>
                      </a:r>
                    </a:p>
                    <a:p>
                      <a:endParaRPr lang="en-GB" sz="1200" dirty="0"/>
                    </a:p>
                    <a:p>
                      <a:r>
                        <a:rPr lang="en-GB" sz="1200" dirty="0"/>
                        <a:t>To read year 3/4 exception words </a:t>
                      </a:r>
                    </a:p>
                  </a:txBody>
                  <a:tcPr/>
                </a:tc>
                <a:tc>
                  <a:txBody>
                    <a:bodyPr/>
                    <a:lstStyle/>
                    <a:p>
                      <a:r>
                        <a:rPr lang="en-GB" sz="1200" dirty="0"/>
                        <a:t>Year 5/6 </a:t>
                      </a:r>
                    </a:p>
                    <a:p>
                      <a:r>
                        <a:rPr lang="en-GB" sz="1200" dirty="0"/>
                        <a:t>Where possible apply phonetic knowledge to decode quickly and accurately and also use contextual clues to decipher words </a:t>
                      </a:r>
                    </a:p>
                    <a:p>
                      <a:endParaRPr lang="en-GB" sz="1200" dirty="0"/>
                    </a:p>
                    <a:p>
                      <a:r>
                        <a:rPr lang="en-GB" sz="1200" dirty="0"/>
                        <a:t>Develop meaning of words using contextual clues </a:t>
                      </a:r>
                    </a:p>
                    <a:p>
                      <a:endParaRPr lang="en-GB" sz="1200" dirty="0"/>
                    </a:p>
                    <a:p>
                      <a:r>
                        <a:rPr lang="en-GB" sz="1200" dirty="0"/>
                        <a:t>Read year 5/6 exception words </a:t>
                      </a:r>
                    </a:p>
                    <a:p>
                      <a:endParaRPr lang="en-GB" sz="1200" dirty="0"/>
                    </a:p>
                  </a:txBody>
                  <a:tcPr/>
                </a:tc>
                <a:extLst>
                  <a:ext uri="{0D108BD9-81ED-4DB2-BD59-A6C34878D82A}">
                    <a16:rowId xmlns:a16="http://schemas.microsoft.com/office/drawing/2014/main" val="1577908948"/>
                  </a:ext>
                </a:extLst>
              </a:tr>
            </a:tbl>
          </a:graphicData>
        </a:graphic>
      </p:graphicFrame>
    </p:spTree>
    <p:extLst>
      <p:ext uri="{BB962C8B-B14F-4D97-AF65-F5344CB8AC3E}">
        <p14:creationId xmlns:p14="http://schemas.microsoft.com/office/powerpoint/2010/main" val="295670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w: Right 4">
            <a:extLst>
              <a:ext uri="{FF2B5EF4-FFF2-40B4-BE49-F238E27FC236}">
                <a16:creationId xmlns:a16="http://schemas.microsoft.com/office/drawing/2014/main" id="{0184700F-BF8F-42B9-8437-B219FAFB0BEE}"/>
              </a:ext>
            </a:extLst>
          </p:cNvPr>
          <p:cNvSpPr/>
          <p:nvPr/>
        </p:nvSpPr>
        <p:spPr>
          <a:xfrm>
            <a:off x="346364" y="133804"/>
            <a:ext cx="9213273" cy="369332"/>
          </a:xfrm>
          <a:prstGeom prst="rightArrow">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FD2FF73B-4C93-466E-B1AD-344F252E5DFA}"/>
              </a:ext>
            </a:extLst>
          </p:cNvPr>
          <p:cNvSpPr txBox="1"/>
          <p:nvPr/>
        </p:nvSpPr>
        <p:spPr>
          <a:xfrm>
            <a:off x="249382" y="516991"/>
            <a:ext cx="8617527" cy="369332"/>
          </a:xfrm>
          <a:prstGeom prst="rect">
            <a:avLst/>
          </a:prstGeom>
          <a:noFill/>
        </p:spPr>
        <p:txBody>
          <a:bodyPr wrap="square" rtlCol="0">
            <a:spAutoFit/>
          </a:bodyPr>
          <a:lstStyle/>
          <a:p>
            <a:r>
              <a:rPr lang="en-GB" b="1" dirty="0">
                <a:solidFill>
                  <a:schemeClr val="accent6">
                    <a:lumMod val="50000"/>
                  </a:schemeClr>
                </a:solidFill>
              </a:rPr>
              <a:t>Fluency, understanding and correcting inaccuracies </a:t>
            </a:r>
          </a:p>
        </p:txBody>
      </p:sp>
      <p:graphicFrame>
        <p:nvGraphicFramePr>
          <p:cNvPr id="7" name="Table 6">
            <a:extLst>
              <a:ext uri="{FF2B5EF4-FFF2-40B4-BE49-F238E27FC236}">
                <a16:creationId xmlns:a16="http://schemas.microsoft.com/office/drawing/2014/main" id="{3D62F561-76BD-4056-9224-6961404DC2A8}"/>
              </a:ext>
            </a:extLst>
          </p:cNvPr>
          <p:cNvGraphicFramePr>
            <a:graphicFrameLocks noGrp="1"/>
          </p:cNvGraphicFramePr>
          <p:nvPr>
            <p:extLst>
              <p:ext uri="{D42A27DB-BD31-4B8C-83A1-F6EECF244321}">
                <p14:modId xmlns:p14="http://schemas.microsoft.com/office/powerpoint/2010/main" val="877878256"/>
              </p:ext>
            </p:extLst>
          </p:nvPr>
        </p:nvGraphicFramePr>
        <p:xfrm>
          <a:off x="346363" y="853593"/>
          <a:ext cx="9213274" cy="1737360"/>
        </p:xfrm>
        <a:graphic>
          <a:graphicData uri="http://schemas.openxmlformats.org/drawingml/2006/table">
            <a:tbl>
              <a:tblPr firstRow="1" bandRow="1">
                <a:tableStyleId>{5940675A-B579-460E-94D1-54222C63F5DA}</a:tableStyleId>
              </a:tblPr>
              <a:tblGrid>
                <a:gridCol w="4606637">
                  <a:extLst>
                    <a:ext uri="{9D8B030D-6E8A-4147-A177-3AD203B41FA5}">
                      <a16:colId xmlns:a16="http://schemas.microsoft.com/office/drawing/2014/main" val="2168860317"/>
                    </a:ext>
                  </a:extLst>
                </a:gridCol>
                <a:gridCol w="4606637">
                  <a:extLst>
                    <a:ext uri="{9D8B030D-6E8A-4147-A177-3AD203B41FA5}">
                      <a16:colId xmlns:a16="http://schemas.microsoft.com/office/drawing/2014/main" val="972565468"/>
                    </a:ext>
                  </a:extLst>
                </a:gridCol>
              </a:tblGrid>
              <a:tr h="370840">
                <a:tc>
                  <a:txBody>
                    <a:bodyPr/>
                    <a:lstStyle/>
                    <a:p>
                      <a:r>
                        <a:rPr lang="en-GB" sz="1200" dirty="0"/>
                        <a:t>Year 3/4 </a:t>
                      </a:r>
                    </a:p>
                    <a:p>
                      <a:r>
                        <a:rPr lang="en-GB" sz="1200" dirty="0"/>
                        <a:t>Reading clearly and applying punctuation more accurately </a:t>
                      </a:r>
                    </a:p>
                    <a:p>
                      <a:endParaRPr lang="en-GB" sz="1200" dirty="0"/>
                    </a:p>
                    <a:p>
                      <a:r>
                        <a:rPr lang="en-GB" sz="1200" dirty="0"/>
                        <a:t>Begin to use intonation and expression in their reading</a:t>
                      </a:r>
                    </a:p>
                    <a:p>
                      <a:endParaRPr lang="en-GB" sz="1200" dirty="0"/>
                    </a:p>
                    <a:p>
                      <a:r>
                        <a:rPr lang="en-GB" sz="1200" dirty="0"/>
                        <a:t>Taking time to make sure the text makes sense to them (prompting by teacher to read back and review) </a:t>
                      </a:r>
                    </a:p>
                  </a:txBody>
                  <a:tcPr/>
                </a:tc>
                <a:tc>
                  <a:txBody>
                    <a:bodyPr/>
                    <a:lstStyle/>
                    <a:p>
                      <a:r>
                        <a:rPr lang="en-GB" sz="1200" dirty="0"/>
                        <a:t>Year 5/6 </a:t>
                      </a:r>
                    </a:p>
                    <a:p>
                      <a:r>
                        <a:rPr lang="en-GB" sz="1200" b="0" i="0" kern="1200" dirty="0">
                          <a:solidFill>
                            <a:schemeClr val="tx1"/>
                          </a:solidFill>
                          <a:effectLst/>
                          <a:latin typeface="+mn-lt"/>
                          <a:ea typeface="+mn-ea"/>
                          <a:cs typeface="+mn-cs"/>
                        </a:rPr>
                        <a:t>Read fluently, using punctuation, expression and intonation of a growing vocabulary, showing an awareness of the intended audience and purpose. Create moods, showing an appreciation of the audience and purpose.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Take time to make sure more advanced texts make sense, self-identifying where they need to self-correct or review an element of a text.</a:t>
                      </a:r>
                      <a:endParaRPr lang="en-GB" sz="1200" dirty="0"/>
                    </a:p>
                  </a:txBody>
                  <a:tcPr/>
                </a:tc>
                <a:extLst>
                  <a:ext uri="{0D108BD9-81ED-4DB2-BD59-A6C34878D82A}">
                    <a16:rowId xmlns:a16="http://schemas.microsoft.com/office/drawing/2014/main" val="1577908948"/>
                  </a:ext>
                </a:extLst>
              </a:tr>
            </a:tbl>
          </a:graphicData>
        </a:graphic>
      </p:graphicFrame>
    </p:spTree>
    <p:extLst>
      <p:ext uri="{BB962C8B-B14F-4D97-AF65-F5344CB8AC3E}">
        <p14:creationId xmlns:p14="http://schemas.microsoft.com/office/powerpoint/2010/main" val="3664033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36C1FCC-79C8-44AA-972F-F343547F5BAD}"/>
              </a:ext>
            </a:extLst>
          </p:cNvPr>
          <p:cNvGraphicFramePr>
            <a:graphicFrameLocks noGrp="1"/>
          </p:cNvGraphicFramePr>
          <p:nvPr>
            <p:extLst>
              <p:ext uri="{D42A27DB-BD31-4B8C-83A1-F6EECF244321}">
                <p14:modId xmlns:p14="http://schemas.microsoft.com/office/powerpoint/2010/main" val="995884918"/>
              </p:ext>
            </p:extLst>
          </p:nvPr>
        </p:nvGraphicFramePr>
        <p:xfrm>
          <a:off x="187037" y="397380"/>
          <a:ext cx="9531925" cy="6131560"/>
        </p:xfrm>
        <a:graphic>
          <a:graphicData uri="http://schemas.openxmlformats.org/drawingml/2006/table">
            <a:tbl>
              <a:tblPr firstRow="1" bandRow="1">
                <a:tableStyleId>{5940675A-B579-460E-94D1-54222C63F5DA}</a:tableStyleId>
              </a:tblPr>
              <a:tblGrid>
                <a:gridCol w="886689">
                  <a:extLst>
                    <a:ext uri="{9D8B030D-6E8A-4147-A177-3AD203B41FA5}">
                      <a16:colId xmlns:a16="http://schemas.microsoft.com/office/drawing/2014/main" val="4031092787"/>
                    </a:ext>
                  </a:extLst>
                </a:gridCol>
                <a:gridCol w="2161309">
                  <a:extLst>
                    <a:ext uri="{9D8B030D-6E8A-4147-A177-3AD203B41FA5}">
                      <a16:colId xmlns:a16="http://schemas.microsoft.com/office/drawing/2014/main" val="100217378"/>
                    </a:ext>
                  </a:extLst>
                </a:gridCol>
                <a:gridCol w="2161309">
                  <a:extLst>
                    <a:ext uri="{9D8B030D-6E8A-4147-A177-3AD203B41FA5}">
                      <a16:colId xmlns:a16="http://schemas.microsoft.com/office/drawing/2014/main" val="2883190548"/>
                    </a:ext>
                  </a:extLst>
                </a:gridCol>
                <a:gridCol w="2161309">
                  <a:extLst>
                    <a:ext uri="{9D8B030D-6E8A-4147-A177-3AD203B41FA5}">
                      <a16:colId xmlns:a16="http://schemas.microsoft.com/office/drawing/2014/main" val="2710170473"/>
                    </a:ext>
                  </a:extLst>
                </a:gridCol>
                <a:gridCol w="2161309">
                  <a:extLst>
                    <a:ext uri="{9D8B030D-6E8A-4147-A177-3AD203B41FA5}">
                      <a16:colId xmlns:a16="http://schemas.microsoft.com/office/drawing/2014/main" val="3083600233"/>
                    </a:ext>
                  </a:extLst>
                </a:gridCol>
              </a:tblGrid>
              <a:tr h="370840">
                <a:tc>
                  <a:txBody>
                    <a:bodyPr/>
                    <a:lstStyle/>
                    <a:p>
                      <a:endParaRPr lang="en-GB" sz="950" dirty="0"/>
                    </a:p>
                  </a:txBody>
                  <a:tcPr/>
                </a:tc>
                <a:tc>
                  <a:txBody>
                    <a:bodyPr/>
                    <a:lstStyle/>
                    <a:p>
                      <a:r>
                        <a:rPr lang="en-GB" sz="950" dirty="0"/>
                        <a:t>Year 3 </a:t>
                      </a:r>
                    </a:p>
                  </a:txBody>
                  <a:tcPr/>
                </a:tc>
                <a:tc>
                  <a:txBody>
                    <a:bodyPr/>
                    <a:lstStyle/>
                    <a:p>
                      <a:r>
                        <a:rPr lang="en-GB" sz="950" dirty="0"/>
                        <a:t>Year 4 </a:t>
                      </a:r>
                    </a:p>
                  </a:txBody>
                  <a:tcPr/>
                </a:tc>
                <a:tc>
                  <a:txBody>
                    <a:bodyPr/>
                    <a:lstStyle/>
                    <a:p>
                      <a:r>
                        <a:rPr lang="en-GB" sz="950" dirty="0"/>
                        <a:t>Year 5</a:t>
                      </a:r>
                    </a:p>
                  </a:txBody>
                  <a:tcPr/>
                </a:tc>
                <a:tc>
                  <a:txBody>
                    <a:bodyPr/>
                    <a:lstStyle/>
                    <a:p>
                      <a:r>
                        <a:rPr lang="en-GB" sz="950" dirty="0"/>
                        <a:t>Year 6</a:t>
                      </a:r>
                    </a:p>
                  </a:txBody>
                  <a:tcPr/>
                </a:tc>
                <a:extLst>
                  <a:ext uri="{0D108BD9-81ED-4DB2-BD59-A6C34878D82A}">
                    <a16:rowId xmlns:a16="http://schemas.microsoft.com/office/drawing/2014/main" val="682800040"/>
                  </a:ext>
                </a:extLst>
              </a:tr>
              <a:tr h="370840">
                <a:tc>
                  <a:txBody>
                    <a:bodyPr/>
                    <a:lstStyle/>
                    <a:p>
                      <a:r>
                        <a:rPr lang="en-GB" sz="950" dirty="0"/>
                        <a:t>Structure/ presentation</a:t>
                      </a:r>
                    </a:p>
                  </a:txBody>
                  <a:tcPr vert="vert270"/>
                </a:tc>
                <a:tc>
                  <a:txBody>
                    <a:bodyPr/>
                    <a:lstStyle/>
                    <a:p>
                      <a:r>
                        <a:rPr lang="en-GB" sz="950" dirty="0"/>
                        <a:t>To understand how language, structure and presentation contribute to meaning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identify how language, structure and presentation contribute to meaning. ​</a:t>
                      </a:r>
                    </a:p>
                  </a:txBody>
                  <a:tcPr/>
                </a:tc>
                <a:tc>
                  <a:txBody>
                    <a:bodyPr/>
                    <a:lstStyle/>
                    <a:p>
                      <a:endParaRPr lang="en-GB" sz="950"/>
                    </a:p>
                  </a:txBody>
                  <a:tcPr/>
                </a:tc>
                <a:tc>
                  <a:txBody>
                    <a:bodyPr/>
                    <a:lstStyle/>
                    <a:p>
                      <a:endParaRPr lang="en-GB" sz="950"/>
                    </a:p>
                  </a:txBody>
                  <a:tcPr/>
                </a:tc>
                <a:extLst>
                  <a:ext uri="{0D108BD9-81ED-4DB2-BD59-A6C34878D82A}">
                    <a16:rowId xmlns:a16="http://schemas.microsoft.com/office/drawing/2014/main" val="1847064276"/>
                  </a:ext>
                </a:extLst>
              </a:tr>
              <a:tr h="370840">
                <a:tc>
                  <a:txBody>
                    <a:bodyPr/>
                    <a:lstStyle/>
                    <a:p>
                      <a:r>
                        <a:rPr lang="en-GB" sz="950" dirty="0"/>
                        <a:t>Range of genres </a:t>
                      </a:r>
                    </a:p>
                  </a:txBody>
                  <a:tcPr vert="vert270"/>
                </a:tc>
                <a:tc>
                  <a:txBody>
                    <a:bodyPr/>
                    <a:lstStyle/>
                    <a:p>
                      <a:r>
                        <a:rPr lang="en-GB" sz="950" dirty="0"/>
                        <a:t>To recognise, listen to and discuss a wide range of fiction, poetry, plays, non-fiction and reference books or textbooks.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discuss and compare texts from a wide variety of genres and writers. ​</a:t>
                      </a:r>
                    </a:p>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read a wide range of genres, identifying the characteristics of text types (such as the use of the first person in writing diaries and autobiographies) and differences between text types. ​Read for a range of purposes.</a:t>
                      </a:r>
                    </a:p>
                  </a:txBody>
                  <a:tcPr/>
                </a:tc>
                <a:tc>
                  <a:txBody>
                    <a:bodyPr/>
                    <a:lstStyle/>
                    <a:p>
                      <a:r>
                        <a:rPr lang="en-GB" sz="950" dirty="0"/>
                        <a:t>To read for pleasure, discussing, comparing and evaluating in depth across a wide range of genres, including myths, legends, traditional stories, modern fiction, fiction from our literary heritage and books from other cultures and traditions. </a:t>
                      </a:r>
                    </a:p>
                  </a:txBody>
                  <a:tcPr/>
                </a:tc>
                <a:extLst>
                  <a:ext uri="{0D108BD9-81ED-4DB2-BD59-A6C34878D82A}">
                    <a16:rowId xmlns:a16="http://schemas.microsoft.com/office/drawing/2014/main" val="25225573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0" dirty="0"/>
                        <a:t>Terminology and authorial intent </a:t>
                      </a:r>
                    </a:p>
                  </a:txBody>
                  <a:tcPr vert="vert270"/>
                </a:tc>
                <a:tc>
                  <a:txBody>
                    <a:bodyPr/>
                    <a:lstStyle/>
                    <a:p>
                      <a:r>
                        <a:rPr lang="en-GB" sz="950" b="0" dirty="0"/>
                        <a:t>To use appropriate terminology when discussing texts (plot, character, setting).​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b="0" dirty="0"/>
                        <a:t>To discuss authors’ choice of words and phrases for effect.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0" dirty="0"/>
                        <a:t>To refer to authorial style, overall themes (e.g. triumph of good over evil) and features (e.g. greeting in letters, a diary written in the first person or the use of presentational devices such as numbering and headings).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evaluate the use of authors’ language and explain how it has created an impact on the reader.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 ​To discuss vocabulary used by the author to create effect including figurative language. </a:t>
                      </a:r>
                    </a:p>
                  </a:txBody>
                  <a:tcPr/>
                </a:tc>
                <a:tc>
                  <a:txBody>
                    <a:bodyPr/>
                    <a:lstStyle/>
                    <a:p>
                      <a:r>
                        <a:rPr lang="en-GB" sz="950" dirty="0"/>
                        <a:t>To analyse and evaluate the use of language, including figurative language and how it is used for effect, using technical terminology such as metaphor, simile, analogy, imagery, style and effect.</a:t>
                      </a:r>
                    </a:p>
                  </a:txBody>
                  <a:tcPr/>
                </a:tc>
                <a:extLst>
                  <a:ext uri="{0D108BD9-81ED-4DB2-BD59-A6C34878D82A}">
                    <a16:rowId xmlns:a16="http://schemas.microsoft.com/office/drawing/2014/main" val="10588172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Inference</a:t>
                      </a:r>
                    </a:p>
                  </a:txBody>
                  <a:tcPr vert="vert270"/>
                </a:tc>
                <a:tc>
                  <a:txBody>
                    <a:bodyPr/>
                    <a:lstStyle/>
                    <a:p>
                      <a:r>
                        <a:rPr lang="en-GB" sz="950" dirty="0"/>
                        <a:t>To draw inferences from characters’ feelings, thoughts and motives that justifies their actions, supporting their views with evidence from the text. ​</a:t>
                      </a:r>
                    </a:p>
                    <a:p>
                      <a:endParaRPr lang="en-GB" sz="95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ask and answer questions appropriately, including some simple inference questions based on characters’ feelings, thoughts and motives. ​</a:t>
                      </a:r>
                    </a:p>
                  </a:txBody>
                  <a:tcPr/>
                </a:tc>
                <a:tc>
                  <a:txBody>
                    <a:bodyPr/>
                    <a:lstStyle/>
                    <a:p>
                      <a:r>
                        <a:rPr lang="en-GB" sz="950" dirty="0"/>
                        <a:t>To draw inferences from characters’ feelings, thoughts and motives that justifies their actions, supporting their views with evidence from the text. ​</a:t>
                      </a:r>
                    </a:p>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draw inferences from characters’ feelings, thoughts and motives. ​</a:t>
                      </a:r>
                    </a:p>
                    <a:p>
                      <a:endParaRPr lang="en-GB" sz="950" dirty="0"/>
                    </a:p>
                  </a:txBody>
                  <a:tcPr/>
                </a:tc>
                <a:tc>
                  <a:txBody>
                    <a:bodyPr/>
                    <a:lstStyle/>
                    <a:p>
                      <a:r>
                        <a:rPr lang="en-GB" sz="950" dirty="0"/>
                        <a:t>To discuss how characters change and develop through texts by drawing inferences based on indirect clues. </a:t>
                      </a:r>
                    </a:p>
                  </a:txBody>
                  <a:tcPr/>
                </a:tc>
                <a:extLst>
                  <a:ext uri="{0D108BD9-81ED-4DB2-BD59-A6C34878D82A}">
                    <a16:rowId xmlns:a16="http://schemas.microsoft.com/office/drawing/2014/main" val="1596236617"/>
                  </a:ext>
                </a:extLst>
              </a:tr>
              <a:tr h="370840">
                <a:tc>
                  <a:txBody>
                    <a:bodyPr/>
                    <a:lstStyle/>
                    <a:p>
                      <a:r>
                        <a:rPr lang="en-GB" sz="950" dirty="0"/>
                        <a:t>Prediction</a:t>
                      </a:r>
                    </a:p>
                  </a:txBody>
                  <a:tcPr vert="vert270"/>
                </a:tc>
                <a:tc>
                  <a:txBody>
                    <a:bodyPr/>
                    <a:lstStyle/>
                    <a:p>
                      <a:r>
                        <a:rPr lang="en-GB" sz="950" dirty="0"/>
                        <a:t>To predict what might happen from details stated and implied.​</a:t>
                      </a:r>
                    </a:p>
                    <a:p>
                      <a:r>
                        <a:rPr lang="en-GB" sz="950" dirty="0"/>
                        <a:t>To justify predictions using evidence from the text.​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b="0" dirty="0"/>
                        <a:t>To justify predictions from details stated and implied. ​</a:t>
                      </a:r>
                    </a:p>
                    <a:p>
                      <a:endParaRPr lang="en-GB" sz="950" dirty="0"/>
                    </a:p>
                  </a:txBody>
                  <a:tcPr/>
                </a:tc>
                <a:tc>
                  <a:txBody>
                    <a:bodyPr/>
                    <a:lstStyle/>
                    <a:p>
                      <a:r>
                        <a:rPr lang="en-GB" sz="950" dirty="0"/>
                        <a:t>To make predictions based on details stated and implied, justifying them in detail with evidence from the text. </a:t>
                      </a:r>
                    </a:p>
                  </a:txBody>
                  <a:tcPr/>
                </a:tc>
                <a:tc>
                  <a:txBody>
                    <a:bodyPr/>
                    <a:lstStyle/>
                    <a:p>
                      <a:r>
                        <a:rPr lang="en-GB" sz="950" dirty="0"/>
                        <a:t>To make predictions based on details stated and implied, justifying them in detail with evidence from the text. </a:t>
                      </a:r>
                    </a:p>
                  </a:txBody>
                  <a:tcPr/>
                </a:tc>
                <a:extLst>
                  <a:ext uri="{0D108BD9-81ED-4DB2-BD59-A6C34878D82A}">
                    <a16:rowId xmlns:a16="http://schemas.microsoft.com/office/drawing/2014/main" val="2797572346"/>
                  </a:ext>
                </a:extLst>
              </a:tr>
              <a:tr h="370840">
                <a:tc>
                  <a:txBody>
                    <a:bodyPr/>
                    <a:lstStyle/>
                    <a:p>
                      <a:r>
                        <a:rPr lang="en-GB" sz="950" dirty="0"/>
                        <a:t>Non-fiction and reading for a purpose </a:t>
                      </a:r>
                    </a:p>
                  </a:txBody>
                  <a:tcPr vert="vert27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retrieve and record information from non- fiction texts. </a:t>
                      </a:r>
                    </a:p>
                    <a:p>
                      <a:endParaRPr lang="en-GB" sz="950" dirty="0"/>
                    </a:p>
                  </a:txBody>
                  <a:tcPr/>
                </a:tc>
                <a:tc>
                  <a:txBody>
                    <a:bodyPr/>
                    <a:lstStyle/>
                    <a:p>
                      <a:r>
                        <a:rPr lang="en-GB" sz="950" dirty="0"/>
                        <a:t>To use all of the organisational devices available within a non-fiction text to retrieve, record and discuss information. </a:t>
                      </a:r>
                    </a:p>
                    <a:p>
                      <a:r>
                        <a:rPr lang="en-GB" sz="950" dirty="0"/>
                        <a:t>To read for a range of purposes.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use knowledge of texts and organisation devices to retrieve, record and discuss information from fiction and non-fiction texts. ​</a:t>
                      </a:r>
                    </a:p>
                    <a:p>
                      <a:endParaRPr lang="en-GB" sz="950" dirty="0"/>
                    </a:p>
                  </a:txBody>
                  <a:tcPr/>
                </a:tc>
                <a:tc>
                  <a:txBody>
                    <a:bodyPr/>
                    <a:lstStyle/>
                    <a:p>
                      <a:r>
                        <a:rPr lang="en-GB" sz="950" dirty="0"/>
                        <a:t>To retrieve, record and present information from non-fiction texts. To use non-fiction materials for purposeful information retrieval and in contexts where pupils are genuinely motivated to find out information</a:t>
                      </a:r>
                    </a:p>
                  </a:txBody>
                  <a:tcPr/>
                </a:tc>
                <a:extLst>
                  <a:ext uri="{0D108BD9-81ED-4DB2-BD59-A6C34878D82A}">
                    <a16:rowId xmlns:a16="http://schemas.microsoft.com/office/drawing/2014/main" val="1862473986"/>
                  </a:ext>
                </a:extLst>
              </a:tr>
            </a:tbl>
          </a:graphicData>
        </a:graphic>
      </p:graphicFrame>
      <p:sp>
        <p:nvSpPr>
          <p:cNvPr id="3" name="Arrow: Right 2">
            <a:extLst>
              <a:ext uri="{FF2B5EF4-FFF2-40B4-BE49-F238E27FC236}">
                <a16:creationId xmlns:a16="http://schemas.microsoft.com/office/drawing/2014/main" id="{395D19C8-D5CF-4A32-8A56-6598CCA61E18}"/>
              </a:ext>
            </a:extLst>
          </p:cNvPr>
          <p:cNvSpPr/>
          <p:nvPr/>
        </p:nvSpPr>
        <p:spPr>
          <a:xfrm>
            <a:off x="1842655" y="0"/>
            <a:ext cx="7813962" cy="369332"/>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AC4BB757-23BE-4783-BBB7-17F27A46F0FA}"/>
              </a:ext>
            </a:extLst>
          </p:cNvPr>
          <p:cNvSpPr txBox="1"/>
          <p:nvPr/>
        </p:nvSpPr>
        <p:spPr>
          <a:xfrm>
            <a:off x="124693" y="-28048"/>
            <a:ext cx="8617527" cy="369332"/>
          </a:xfrm>
          <a:prstGeom prst="rect">
            <a:avLst/>
          </a:prstGeom>
          <a:noFill/>
        </p:spPr>
        <p:txBody>
          <a:bodyPr wrap="square" rtlCol="0">
            <a:spAutoFit/>
          </a:bodyPr>
          <a:lstStyle/>
          <a:p>
            <a:r>
              <a:rPr lang="en-GB" b="1" dirty="0">
                <a:solidFill>
                  <a:srgbClr val="FF0000"/>
                </a:solidFill>
              </a:rPr>
              <a:t>Comprehension </a:t>
            </a:r>
          </a:p>
        </p:txBody>
      </p:sp>
    </p:spTree>
    <p:extLst>
      <p:ext uri="{BB962C8B-B14F-4D97-AF65-F5344CB8AC3E}">
        <p14:creationId xmlns:p14="http://schemas.microsoft.com/office/powerpoint/2010/main" val="3681172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36C1FCC-79C8-44AA-972F-F343547F5BAD}"/>
              </a:ext>
            </a:extLst>
          </p:cNvPr>
          <p:cNvGraphicFramePr>
            <a:graphicFrameLocks noGrp="1"/>
          </p:cNvGraphicFramePr>
          <p:nvPr>
            <p:extLst>
              <p:ext uri="{D42A27DB-BD31-4B8C-83A1-F6EECF244321}">
                <p14:modId xmlns:p14="http://schemas.microsoft.com/office/powerpoint/2010/main" val="146785774"/>
              </p:ext>
            </p:extLst>
          </p:nvPr>
        </p:nvGraphicFramePr>
        <p:xfrm>
          <a:off x="131618" y="600120"/>
          <a:ext cx="9642764" cy="5118100"/>
        </p:xfrm>
        <a:graphic>
          <a:graphicData uri="http://schemas.openxmlformats.org/drawingml/2006/table">
            <a:tbl>
              <a:tblPr firstRow="1" bandRow="1">
                <a:tableStyleId>{5940675A-B579-460E-94D1-54222C63F5DA}</a:tableStyleId>
              </a:tblPr>
              <a:tblGrid>
                <a:gridCol w="933132">
                  <a:extLst>
                    <a:ext uri="{9D8B030D-6E8A-4147-A177-3AD203B41FA5}">
                      <a16:colId xmlns:a16="http://schemas.microsoft.com/office/drawing/2014/main" val="1743651469"/>
                    </a:ext>
                  </a:extLst>
                </a:gridCol>
                <a:gridCol w="2177408">
                  <a:extLst>
                    <a:ext uri="{9D8B030D-6E8A-4147-A177-3AD203B41FA5}">
                      <a16:colId xmlns:a16="http://schemas.microsoft.com/office/drawing/2014/main" val="100217378"/>
                    </a:ext>
                  </a:extLst>
                </a:gridCol>
                <a:gridCol w="2177408">
                  <a:extLst>
                    <a:ext uri="{9D8B030D-6E8A-4147-A177-3AD203B41FA5}">
                      <a16:colId xmlns:a16="http://schemas.microsoft.com/office/drawing/2014/main" val="2883190548"/>
                    </a:ext>
                  </a:extLst>
                </a:gridCol>
                <a:gridCol w="2177408">
                  <a:extLst>
                    <a:ext uri="{9D8B030D-6E8A-4147-A177-3AD203B41FA5}">
                      <a16:colId xmlns:a16="http://schemas.microsoft.com/office/drawing/2014/main" val="2710170473"/>
                    </a:ext>
                  </a:extLst>
                </a:gridCol>
                <a:gridCol w="2177408">
                  <a:extLst>
                    <a:ext uri="{9D8B030D-6E8A-4147-A177-3AD203B41FA5}">
                      <a16:colId xmlns:a16="http://schemas.microsoft.com/office/drawing/2014/main" val="3083600233"/>
                    </a:ext>
                  </a:extLst>
                </a:gridCol>
              </a:tblGrid>
              <a:tr h="370840">
                <a:tc>
                  <a:txBody>
                    <a:bodyPr/>
                    <a:lstStyle/>
                    <a:p>
                      <a:endParaRPr lang="en-GB" sz="950" dirty="0"/>
                    </a:p>
                  </a:txBody>
                  <a:tcPr/>
                </a:tc>
                <a:tc>
                  <a:txBody>
                    <a:bodyPr/>
                    <a:lstStyle/>
                    <a:p>
                      <a:r>
                        <a:rPr lang="en-GB" sz="950" dirty="0"/>
                        <a:t>Year 3 </a:t>
                      </a:r>
                    </a:p>
                  </a:txBody>
                  <a:tcPr/>
                </a:tc>
                <a:tc>
                  <a:txBody>
                    <a:bodyPr/>
                    <a:lstStyle/>
                    <a:p>
                      <a:r>
                        <a:rPr lang="en-GB" sz="950" dirty="0"/>
                        <a:t>Year 4 </a:t>
                      </a:r>
                    </a:p>
                  </a:txBody>
                  <a:tcPr/>
                </a:tc>
                <a:tc>
                  <a:txBody>
                    <a:bodyPr/>
                    <a:lstStyle/>
                    <a:p>
                      <a:r>
                        <a:rPr lang="en-GB" sz="950" dirty="0"/>
                        <a:t>Year 5</a:t>
                      </a:r>
                    </a:p>
                  </a:txBody>
                  <a:tcPr/>
                </a:tc>
                <a:tc>
                  <a:txBody>
                    <a:bodyPr/>
                    <a:lstStyle/>
                    <a:p>
                      <a:r>
                        <a:rPr lang="en-GB" sz="950" dirty="0"/>
                        <a:t>Year 6</a:t>
                      </a:r>
                    </a:p>
                  </a:txBody>
                  <a:tcPr/>
                </a:tc>
                <a:extLst>
                  <a:ext uri="{0D108BD9-81ED-4DB2-BD59-A6C34878D82A}">
                    <a16:rowId xmlns:a16="http://schemas.microsoft.com/office/drawing/2014/main" val="682800040"/>
                  </a:ext>
                </a:extLst>
              </a:tr>
              <a:tr h="370840">
                <a:tc>
                  <a:txBody>
                    <a:bodyPr/>
                    <a:lstStyle/>
                    <a:p>
                      <a:r>
                        <a:rPr lang="en-GB" sz="950" dirty="0"/>
                        <a:t>Themes and conventions</a:t>
                      </a:r>
                    </a:p>
                  </a:txBody>
                  <a:tcPr vert="vert270"/>
                </a:tc>
                <a:tc>
                  <a:txBody>
                    <a:bodyPr/>
                    <a:lstStyle/>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identify themes and conventions in a wide range of books.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dirty="0"/>
                    </a:p>
                  </a:txBody>
                  <a:tcPr/>
                </a:tc>
                <a:tc>
                  <a:txBody>
                    <a:bodyPr/>
                    <a:lstStyle/>
                    <a:p>
                      <a:r>
                        <a:rPr lang="en-GB" sz="950" dirty="0"/>
                        <a:t>To identify and discuss themes and conventions in and across a wide range of writing.​</a:t>
                      </a:r>
                    </a:p>
                  </a:txBody>
                  <a:tcPr/>
                </a:tc>
                <a:tc>
                  <a:txBody>
                    <a:bodyPr/>
                    <a:lstStyle/>
                    <a:p>
                      <a:r>
                        <a:rPr lang="en-GB" sz="950" dirty="0"/>
                        <a:t>To recognise more complex themes in what they read (such as loss or heroism). </a:t>
                      </a:r>
                    </a:p>
                    <a:p>
                      <a:endParaRPr lang="en-GB" sz="950" dirty="0"/>
                    </a:p>
                    <a:p>
                      <a:r>
                        <a:rPr lang="en-GB" sz="950" dirty="0"/>
                        <a:t>To compare characters, settings and themes within a text and across more than one text</a:t>
                      </a:r>
                    </a:p>
                  </a:txBody>
                  <a:tcPr/>
                </a:tc>
                <a:extLst>
                  <a:ext uri="{0D108BD9-81ED-4DB2-BD59-A6C34878D82A}">
                    <a16:rowId xmlns:a16="http://schemas.microsoft.com/office/drawing/2014/main" val="1847064276"/>
                  </a:ext>
                </a:extLst>
              </a:tr>
              <a:tr h="370840">
                <a:tc>
                  <a:txBody>
                    <a:bodyPr/>
                    <a:lstStyle/>
                    <a:p>
                      <a:r>
                        <a:rPr lang="en-GB" sz="950" dirty="0"/>
                        <a:t>Summarising</a:t>
                      </a:r>
                    </a:p>
                  </a:txBody>
                  <a:tcPr vert="vert270"/>
                </a:tc>
                <a:tc>
                  <a:txBody>
                    <a:bodyPr/>
                    <a:lstStyle/>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identify main ideas drawn from more than one paragraph and summarise these.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identify main ideas drawn from more than one paragraph and summarise these. ​</a:t>
                      </a:r>
                    </a:p>
                  </a:txBody>
                  <a:tcPr/>
                </a:tc>
                <a:tc>
                  <a:txBody>
                    <a:bodyPr/>
                    <a:lstStyle/>
                    <a:p>
                      <a:r>
                        <a:rPr lang="en-GB" sz="950" dirty="0"/>
                        <a:t>To draw out key information and to summarise the main ideas in a text. </a:t>
                      </a:r>
                    </a:p>
                  </a:txBody>
                  <a:tcPr/>
                </a:tc>
                <a:extLst>
                  <a:ext uri="{0D108BD9-81ED-4DB2-BD59-A6C34878D82A}">
                    <a16:rowId xmlns:a16="http://schemas.microsoft.com/office/drawing/2014/main" val="2522557338"/>
                  </a:ext>
                </a:extLst>
              </a:tr>
              <a:tr h="370840">
                <a:tc>
                  <a:txBody>
                    <a:bodyPr/>
                    <a:lstStyle/>
                    <a:p>
                      <a:r>
                        <a:rPr lang="en-GB" sz="950" b="0" dirty="0"/>
                        <a:t>Vocabulary choices </a:t>
                      </a:r>
                    </a:p>
                  </a:txBody>
                  <a:tcPr vert="vert270"/>
                </a:tc>
                <a:tc>
                  <a:txBody>
                    <a:bodyPr/>
                    <a:lstStyle/>
                    <a:p>
                      <a:endParaRPr lang="en-GB" sz="9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Discuss vocabulary used to capture readers’ interest and imagination.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discuss vocabulary used by the author to create effect including figurative language.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evaluate the use of authors’ language and explain how it has created an impact on the reader. </a:t>
                      </a:r>
                    </a:p>
                  </a:txBody>
                  <a:tcPr/>
                </a:tc>
                <a:tc>
                  <a:txBody>
                    <a:bodyPr/>
                    <a:lstStyle/>
                    <a:p>
                      <a:endParaRPr lang="en-GB" sz="950"/>
                    </a:p>
                  </a:txBody>
                  <a:tcPr/>
                </a:tc>
                <a:extLst>
                  <a:ext uri="{0D108BD9-81ED-4DB2-BD59-A6C34878D82A}">
                    <a16:rowId xmlns:a16="http://schemas.microsoft.com/office/drawing/2014/main" val="1058817257"/>
                  </a:ext>
                </a:extLst>
              </a:tr>
              <a:tr h="370840">
                <a:tc>
                  <a:txBody>
                    <a:bodyPr/>
                    <a:lstStyle/>
                    <a:p>
                      <a:r>
                        <a:rPr lang="en-GB" sz="950" dirty="0"/>
                        <a:t>Dictionaries</a:t>
                      </a:r>
                    </a:p>
                  </a:txBody>
                  <a:tcPr vert="vert270"/>
                </a:tc>
                <a:tc>
                  <a:txBody>
                    <a:bodyPr/>
                    <a:lstStyle/>
                    <a:p>
                      <a:endParaRPr lang="en-GB" sz="950" dirty="0"/>
                    </a:p>
                  </a:txBody>
                  <a:tcPr/>
                </a:tc>
                <a:tc>
                  <a:txBody>
                    <a:bodyPr/>
                    <a:lstStyle/>
                    <a:p>
                      <a:r>
                        <a:rPr lang="en-GB" sz="950" dirty="0"/>
                        <a:t>To use dictionaries to check the meaning of words that they have read. ​</a:t>
                      </a:r>
                    </a:p>
                  </a:txBody>
                  <a:tcPr/>
                </a:tc>
                <a:tc>
                  <a:txBody>
                    <a:bodyPr/>
                    <a:lstStyle/>
                    <a:p>
                      <a:endParaRPr lang="en-GB" sz="950" dirty="0"/>
                    </a:p>
                  </a:txBody>
                  <a:tcPr/>
                </a:tc>
                <a:tc>
                  <a:txBody>
                    <a:bodyPr/>
                    <a:lstStyle/>
                    <a:p>
                      <a:endParaRPr lang="en-GB" sz="950"/>
                    </a:p>
                  </a:txBody>
                  <a:tcPr/>
                </a:tc>
                <a:extLst>
                  <a:ext uri="{0D108BD9-81ED-4DB2-BD59-A6C34878D82A}">
                    <a16:rowId xmlns:a16="http://schemas.microsoft.com/office/drawing/2014/main" val="1596236617"/>
                  </a:ext>
                </a:extLst>
              </a:tr>
              <a:tr h="370840">
                <a:tc>
                  <a:txBody>
                    <a:bodyPr/>
                    <a:lstStyle/>
                    <a:p>
                      <a:r>
                        <a:rPr lang="en-GB" sz="950" dirty="0"/>
                        <a:t>Poetry/ Performance </a:t>
                      </a:r>
                    </a:p>
                  </a:txBody>
                  <a:tcPr vert="vert270"/>
                </a:tc>
                <a:tc>
                  <a:txBody>
                    <a:bodyPr/>
                    <a:lstStyle/>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50" dirty="0"/>
                        <a:t>To prepare poems and playscripts to perform and read aloud using the appropriate intonation, tone, volume and action to aid clarity.</a:t>
                      </a:r>
                    </a:p>
                  </a:txBody>
                  <a:tcPr/>
                </a:tc>
                <a:tc>
                  <a:txBody>
                    <a:bodyPr/>
                    <a:lstStyle/>
                    <a:p>
                      <a:r>
                        <a:rPr lang="en-GB" sz="950" dirty="0"/>
                        <a:t>To continually show awareness when preparing poems and playscripts to read and perform using intonation, tone and volume to make the meaning clear.​</a:t>
                      </a:r>
                    </a:p>
                    <a:p>
                      <a:endParaRPr lang="en-GB" sz="950" dirty="0"/>
                    </a:p>
                    <a:p>
                      <a:r>
                        <a:rPr lang="en-GB" sz="950" dirty="0"/>
                        <a:t>Learn a range of poems by heart.</a:t>
                      </a:r>
                    </a:p>
                  </a:txBody>
                  <a:tcPr/>
                </a:tc>
                <a:tc>
                  <a:txBody>
                    <a:bodyPr/>
                    <a:lstStyle/>
                    <a:p>
                      <a:r>
                        <a:rPr lang="en-GB" sz="950" dirty="0"/>
                        <a:t>To confidently perform texts(including poems learnt by heart) using a wide range of devices to engage the audience and for effect</a:t>
                      </a:r>
                    </a:p>
                  </a:txBody>
                  <a:tcPr/>
                </a:tc>
                <a:extLst>
                  <a:ext uri="{0D108BD9-81ED-4DB2-BD59-A6C34878D82A}">
                    <a16:rowId xmlns:a16="http://schemas.microsoft.com/office/drawing/2014/main" val="2797572346"/>
                  </a:ext>
                </a:extLst>
              </a:tr>
              <a:tr h="370840">
                <a:tc>
                  <a:txBody>
                    <a:bodyPr/>
                    <a:lstStyle/>
                    <a:p>
                      <a:r>
                        <a:rPr lang="en-GB" sz="950" dirty="0"/>
                        <a:t>Fact and opinion </a:t>
                      </a:r>
                    </a:p>
                  </a:txBody>
                  <a:tcPr vert="vert270"/>
                </a:tc>
                <a:tc>
                  <a:txBody>
                    <a:bodyPr/>
                    <a:lstStyle/>
                    <a:p>
                      <a:endParaRPr lang="en-GB" sz="950" dirty="0"/>
                    </a:p>
                  </a:txBody>
                  <a:tcPr/>
                </a:tc>
                <a:tc>
                  <a:txBody>
                    <a:bodyPr/>
                    <a:lstStyle/>
                    <a:p>
                      <a:endParaRPr lang="en-GB" sz="950" dirty="0"/>
                    </a:p>
                  </a:txBody>
                  <a:tcPr/>
                </a:tc>
                <a:tc>
                  <a:txBody>
                    <a:bodyPr/>
                    <a:lstStyle/>
                    <a:p>
                      <a:r>
                        <a:rPr lang="en-GB" sz="950" dirty="0"/>
                        <a:t>Distinguish between statements of fact and opinion.</a:t>
                      </a:r>
                    </a:p>
                  </a:txBody>
                  <a:tcPr/>
                </a:tc>
                <a:tc>
                  <a:txBody>
                    <a:bodyPr/>
                    <a:lstStyle/>
                    <a:p>
                      <a:r>
                        <a:rPr lang="en-GB" sz="950" dirty="0"/>
                        <a:t>To distinguish independently between statements of fact and opinion, providing reasoned justifications for their views. </a:t>
                      </a:r>
                    </a:p>
                  </a:txBody>
                  <a:tcPr/>
                </a:tc>
                <a:extLst>
                  <a:ext uri="{0D108BD9-81ED-4DB2-BD59-A6C34878D82A}">
                    <a16:rowId xmlns:a16="http://schemas.microsoft.com/office/drawing/2014/main" val="1862473986"/>
                  </a:ext>
                </a:extLst>
              </a:tr>
            </a:tbl>
          </a:graphicData>
        </a:graphic>
      </p:graphicFrame>
      <p:sp>
        <p:nvSpPr>
          <p:cNvPr id="3" name="Arrow: Right 2">
            <a:extLst>
              <a:ext uri="{FF2B5EF4-FFF2-40B4-BE49-F238E27FC236}">
                <a16:creationId xmlns:a16="http://schemas.microsoft.com/office/drawing/2014/main" id="{395D19C8-D5CF-4A32-8A56-6598CCA61E18}"/>
              </a:ext>
            </a:extLst>
          </p:cNvPr>
          <p:cNvSpPr/>
          <p:nvPr/>
        </p:nvSpPr>
        <p:spPr>
          <a:xfrm>
            <a:off x="443344" y="0"/>
            <a:ext cx="9213273" cy="369332"/>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AC4BB757-23BE-4783-BBB7-17F27A46F0FA}"/>
              </a:ext>
            </a:extLst>
          </p:cNvPr>
          <p:cNvSpPr txBox="1"/>
          <p:nvPr/>
        </p:nvSpPr>
        <p:spPr>
          <a:xfrm>
            <a:off x="346362" y="263237"/>
            <a:ext cx="8617527" cy="369332"/>
          </a:xfrm>
          <a:prstGeom prst="rect">
            <a:avLst/>
          </a:prstGeom>
          <a:noFill/>
        </p:spPr>
        <p:txBody>
          <a:bodyPr wrap="square" rtlCol="0">
            <a:spAutoFit/>
          </a:bodyPr>
          <a:lstStyle/>
          <a:p>
            <a:r>
              <a:rPr lang="en-GB" b="1" dirty="0">
                <a:solidFill>
                  <a:srgbClr val="FF0000"/>
                </a:solidFill>
              </a:rPr>
              <a:t>Comprehension </a:t>
            </a:r>
          </a:p>
        </p:txBody>
      </p:sp>
    </p:spTree>
    <p:extLst>
      <p:ext uri="{BB962C8B-B14F-4D97-AF65-F5344CB8AC3E}">
        <p14:creationId xmlns:p14="http://schemas.microsoft.com/office/powerpoint/2010/main" val="114305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36C1FCC-79C8-44AA-972F-F343547F5BAD}"/>
              </a:ext>
            </a:extLst>
          </p:cNvPr>
          <p:cNvGraphicFramePr>
            <a:graphicFrameLocks noGrp="1"/>
          </p:cNvGraphicFramePr>
          <p:nvPr>
            <p:extLst>
              <p:ext uri="{D42A27DB-BD31-4B8C-83A1-F6EECF244321}">
                <p14:modId xmlns:p14="http://schemas.microsoft.com/office/powerpoint/2010/main" val="2528503762"/>
              </p:ext>
            </p:extLst>
          </p:nvPr>
        </p:nvGraphicFramePr>
        <p:xfrm>
          <a:off x="305954" y="667205"/>
          <a:ext cx="9294091" cy="4988560"/>
        </p:xfrm>
        <a:graphic>
          <a:graphicData uri="http://schemas.openxmlformats.org/drawingml/2006/table">
            <a:tbl>
              <a:tblPr firstRow="1" bandRow="1">
                <a:tableStyleId>{5940675A-B579-460E-94D1-54222C63F5DA}</a:tableStyleId>
              </a:tblPr>
              <a:tblGrid>
                <a:gridCol w="899391">
                  <a:extLst>
                    <a:ext uri="{9D8B030D-6E8A-4147-A177-3AD203B41FA5}">
                      <a16:colId xmlns:a16="http://schemas.microsoft.com/office/drawing/2014/main" val="1743651469"/>
                    </a:ext>
                  </a:extLst>
                </a:gridCol>
                <a:gridCol w="2098675">
                  <a:extLst>
                    <a:ext uri="{9D8B030D-6E8A-4147-A177-3AD203B41FA5}">
                      <a16:colId xmlns:a16="http://schemas.microsoft.com/office/drawing/2014/main" val="100217378"/>
                    </a:ext>
                  </a:extLst>
                </a:gridCol>
                <a:gridCol w="2098675">
                  <a:extLst>
                    <a:ext uri="{9D8B030D-6E8A-4147-A177-3AD203B41FA5}">
                      <a16:colId xmlns:a16="http://schemas.microsoft.com/office/drawing/2014/main" val="2883190548"/>
                    </a:ext>
                  </a:extLst>
                </a:gridCol>
                <a:gridCol w="2098675">
                  <a:extLst>
                    <a:ext uri="{9D8B030D-6E8A-4147-A177-3AD203B41FA5}">
                      <a16:colId xmlns:a16="http://schemas.microsoft.com/office/drawing/2014/main" val="2710170473"/>
                    </a:ext>
                  </a:extLst>
                </a:gridCol>
                <a:gridCol w="2098675">
                  <a:extLst>
                    <a:ext uri="{9D8B030D-6E8A-4147-A177-3AD203B41FA5}">
                      <a16:colId xmlns:a16="http://schemas.microsoft.com/office/drawing/2014/main" val="3083600233"/>
                    </a:ext>
                  </a:extLst>
                </a:gridCol>
              </a:tblGrid>
              <a:tr h="370840">
                <a:tc>
                  <a:txBody>
                    <a:bodyPr/>
                    <a:lstStyle/>
                    <a:p>
                      <a:endParaRPr lang="en-GB" sz="950" dirty="0"/>
                    </a:p>
                  </a:txBody>
                  <a:tcPr/>
                </a:tc>
                <a:tc>
                  <a:txBody>
                    <a:bodyPr/>
                    <a:lstStyle/>
                    <a:p>
                      <a:r>
                        <a:rPr lang="en-GB" sz="950" dirty="0"/>
                        <a:t>Year 3 </a:t>
                      </a:r>
                    </a:p>
                  </a:txBody>
                  <a:tcPr/>
                </a:tc>
                <a:tc>
                  <a:txBody>
                    <a:bodyPr/>
                    <a:lstStyle/>
                    <a:p>
                      <a:r>
                        <a:rPr lang="en-GB" sz="950" dirty="0"/>
                        <a:t>Year 4 </a:t>
                      </a:r>
                    </a:p>
                  </a:txBody>
                  <a:tcPr/>
                </a:tc>
                <a:tc>
                  <a:txBody>
                    <a:bodyPr/>
                    <a:lstStyle/>
                    <a:p>
                      <a:r>
                        <a:rPr lang="en-GB" sz="950" dirty="0"/>
                        <a:t>Year 5</a:t>
                      </a:r>
                    </a:p>
                  </a:txBody>
                  <a:tcPr/>
                </a:tc>
                <a:tc>
                  <a:txBody>
                    <a:bodyPr/>
                    <a:lstStyle/>
                    <a:p>
                      <a:r>
                        <a:rPr lang="en-GB" sz="950" dirty="0"/>
                        <a:t>Year 6</a:t>
                      </a:r>
                    </a:p>
                  </a:txBody>
                  <a:tcPr/>
                </a:tc>
                <a:extLst>
                  <a:ext uri="{0D108BD9-81ED-4DB2-BD59-A6C34878D82A}">
                    <a16:rowId xmlns:a16="http://schemas.microsoft.com/office/drawing/2014/main" val="682800040"/>
                  </a:ext>
                </a:extLst>
              </a:tr>
              <a:tr h="370840">
                <a:tc>
                  <a:txBody>
                    <a:bodyPr/>
                    <a:lstStyle/>
                    <a:p>
                      <a:r>
                        <a:rPr lang="en-GB" sz="950" dirty="0"/>
                        <a:t>Understanding </a:t>
                      </a:r>
                    </a:p>
                  </a:txBody>
                  <a:tcPr vert="vert270"/>
                </a:tc>
                <a:tc>
                  <a:txBody>
                    <a:bodyPr/>
                    <a:lstStyle/>
                    <a:p>
                      <a:endParaRPr lang="en-GB" sz="950" dirty="0"/>
                    </a:p>
                  </a:txBody>
                  <a:tcPr/>
                </a:tc>
                <a:tc>
                  <a:txBody>
                    <a:bodyPr/>
                    <a:lstStyle/>
                    <a:p>
                      <a:endParaRPr lang="en-GB" sz="950" dirty="0"/>
                    </a:p>
                  </a:txBody>
                  <a:tcPr/>
                </a:tc>
                <a:tc>
                  <a:txBody>
                    <a:bodyPr/>
                    <a:lstStyle/>
                    <a:p>
                      <a:r>
                        <a:rPr lang="en-GB" sz="950" dirty="0"/>
                        <a:t>To explain and discuss their understanding of what they have read, including through formal presentations and debates, maintaining a focus on the topic and using notes where necessary. </a:t>
                      </a:r>
                    </a:p>
                  </a:txBody>
                  <a:tcPr/>
                </a:tc>
                <a:tc>
                  <a:txBody>
                    <a:bodyPr/>
                    <a:lstStyle/>
                    <a:p>
                      <a:r>
                        <a:rPr lang="en-GB" sz="950" dirty="0"/>
                        <a:t>To explain and discuss their understanding of what they have read, including through formal presentations and debates, maintaining a focus on the topic and using notes where necessary. </a:t>
                      </a:r>
                    </a:p>
                    <a:p>
                      <a:endParaRPr lang="en-GB" sz="950" dirty="0"/>
                    </a:p>
                    <a:p>
                      <a:r>
                        <a:rPr lang="en-GB" sz="950" dirty="0"/>
                        <a:t>To ask questions to improve understanding.</a:t>
                      </a:r>
                    </a:p>
                    <a:p>
                      <a:endParaRPr lang="en-GB" sz="950" dirty="0"/>
                    </a:p>
                    <a:p>
                      <a:r>
                        <a:rPr lang="en-GB" sz="950" dirty="0"/>
                        <a:t>To check the book makes sense discussing the meaning of words in context.</a:t>
                      </a:r>
                    </a:p>
                  </a:txBody>
                  <a:tcPr/>
                </a:tc>
                <a:extLst>
                  <a:ext uri="{0D108BD9-81ED-4DB2-BD59-A6C34878D82A}">
                    <a16:rowId xmlns:a16="http://schemas.microsoft.com/office/drawing/2014/main" val="602630769"/>
                  </a:ext>
                </a:extLst>
              </a:tr>
              <a:tr h="370840">
                <a:tc>
                  <a:txBody>
                    <a:bodyPr/>
                    <a:lstStyle/>
                    <a:p>
                      <a:r>
                        <a:rPr lang="en-GB" sz="950" dirty="0"/>
                        <a:t>Discussing reading</a:t>
                      </a:r>
                    </a:p>
                  </a:txBody>
                  <a:tcPr vert="vert270"/>
                </a:tc>
                <a:tc>
                  <a:txBody>
                    <a:bodyPr/>
                    <a:lstStyle/>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dirty="0"/>
                    </a:p>
                  </a:txBody>
                  <a:tcPr/>
                </a:tc>
                <a:tc>
                  <a:txBody>
                    <a:bodyPr/>
                    <a:lstStyle/>
                    <a:p>
                      <a:r>
                        <a:rPr lang="en-GB" sz="950" dirty="0"/>
                        <a:t>To participate in discussions about books that are read to them and those they can read for themselves, building on their own and others’ ideas and challenging views courteously. </a:t>
                      </a:r>
                    </a:p>
                    <a:p>
                      <a:endParaRPr lang="en-GB" sz="950" dirty="0"/>
                    </a:p>
                    <a:p>
                      <a:r>
                        <a:rPr lang="en-GB" sz="950" dirty="0"/>
                        <a:t>To recommend texts to peers based on personal choice. </a:t>
                      </a:r>
                    </a:p>
                  </a:txBody>
                  <a:tcPr/>
                </a:tc>
                <a:tc>
                  <a:txBody>
                    <a:bodyPr/>
                    <a:lstStyle/>
                    <a:p>
                      <a:r>
                        <a:rPr lang="en-GB" sz="950" dirty="0"/>
                        <a:t>To read for pleasure, discussing, comparing and evaluating in depth across a wide range of genres, including myths, legends, traditional stories, modern fiction, fiction from our literary heritage and books from other cultures and traditions. </a:t>
                      </a:r>
                    </a:p>
                    <a:p>
                      <a:endParaRPr lang="en-GB" sz="950" dirty="0"/>
                    </a:p>
                    <a:p>
                      <a:r>
                        <a:rPr lang="en-GB" sz="950" dirty="0"/>
                        <a:t>To listen to guidance and feedback on the quality of their explanations and contributions to discussions and to make improvements when participating in discussions. </a:t>
                      </a:r>
                    </a:p>
                  </a:txBody>
                  <a:tcPr/>
                </a:tc>
                <a:extLst>
                  <a:ext uri="{0D108BD9-81ED-4DB2-BD59-A6C34878D82A}">
                    <a16:rowId xmlns:a16="http://schemas.microsoft.com/office/drawing/2014/main" val="1847064276"/>
                  </a:ext>
                </a:extLst>
              </a:tr>
              <a:tr h="370840">
                <a:tc>
                  <a:txBody>
                    <a:bodyPr/>
                    <a:lstStyle/>
                    <a:p>
                      <a:r>
                        <a:rPr lang="en-GB" sz="950" dirty="0" err="1"/>
                        <a:t>Vuewpoint</a:t>
                      </a:r>
                      <a:endParaRPr lang="en-GB" sz="950" dirty="0"/>
                    </a:p>
                  </a:txBody>
                  <a:tcPr vert="vert270"/>
                </a:tc>
                <a:tc>
                  <a:txBody>
                    <a:bodyPr/>
                    <a:lstStyle/>
                    <a:p>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950" dirty="0"/>
                    </a:p>
                  </a:txBody>
                  <a:tcPr/>
                </a:tc>
                <a:tc>
                  <a:txBody>
                    <a:bodyPr/>
                    <a:lstStyle/>
                    <a:p>
                      <a:r>
                        <a:rPr lang="en-GB" sz="950" dirty="0"/>
                        <a:t>To consider different accounts of the same event and to discuss viewpoints (both of authors and of fictional characters). </a:t>
                      </a:r>
                    </a:p>
                  </a:txBody>
                  <a:tcPr/>
                </a:tc>
                <a:extLst>
                  <a:ext uri="{0D108BD9-81ED-4DB2-BD59-A6C34878D82A}">
                    <a16:rowId xmlns:a16="http://schemas.microsoft.com/office/drawing/2014/main" val="2522557338"/>
                  </a:ext>
                </a:extLst>
              </a:tr>
            </a:tbl>
          </a:graphicData>
        </a:graphic>
      </p:graphicFrame>
      <p:sp>
        <p:nvSpPr>
          <p:cNvPr id="3" name="Arrow: Right 2">
            <a:extLst>
              <a:ext uri="{FF2B5EF4-FFF2-40B4-BE49-F238E27FC236}">
                <a16:creationId xmlns:a16="http://schemas.microsoft.com/office/drawing/2014/main" id="{395D19C8-D5CF-4A32-8A56-6598CCA61E18}"/>
              </a:ext>
            </a:extLst>
          </p:cNvPr>
          <p:cNvSpPr/>
          <p:nvPr/>
        </p:nvSpPr>
        <p:spPr>
          <a:xfrm>
            <a:off x="443344" y="0"/>
            <a:ext cx="9213273" cy="369332"/>
          </a:xfrm>
          <a:prstGeom prst="rightArrow">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AC4BB757-23BE-4783-BBB7-17F27A46F0FA}"/>
              </a:ext>
            </a:extLst>
          </p:cNvPr>
          <p:cNvSpPr txBox="1"/>
          <p:nvPr/>
        </p:nvSpPr>
        <p:spPr>
          <a:xfrm>
            <a:off x="346362" y="263237"/>
            <a:ext cx="8617527" cy="369332"/>
          </a:xfrm>
          <a:prstGeom prst="rect">
            <a:avLst/>
          </a:prstGeom>
          <a:noFill/>
        </p:spPr>
        <p:txBody>
          <a:bodyPr wrap="square" rtlCol="0">
            <a:spAutoFit/>
          </a:bodyPr>
          <a:lstStyle/>
          <a:p>
            <a:r>
              <a:rPr lang="en-GB" b="1" dirty="0">
                <a:solidFill>
                  <a:srgbClr val="FF0000"/>
                </a:solidFill>
              </a:rPr>
              <a:t>Comprehension </a:t>
            </a:r>
          </a:p>
        </p:txBody>
      </p:sp>
    </p:spTree>
    <p:extLst>
      <p:ext uri="{BB962C8B-B14F-4D97-AF65-F5344CB8AC3E}">
        <p14:creationId xmlns:p14="http://schemas.microsoft.com/office/powerpoint/2010/main" val="329501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286A93-0BE5-436A-B362-17F314B3462C}"/>
              </a:ext>
            </a:extLst>
          </p:cNvPr>
          <p:cNvSpPr txBox="1"/>
          <p:nvPr/>
        </p:nvSpPr>
        <p:spPr>
          <a:xfrm>
            <a:off x="207818" y="138545"/>
            <a:ext cx="9213273" cy="369332"/>
          </a:xfrm>
          <a:prstGeom prst="rect">
            <a:avLst/>
          </a:prstGeom>
          <a:noFill/>
        </p:spPr>
        <p:txBody>
          <a:bodyPr wrap="square" rtlCol="0">
            <a:spAutoFit/>
          </a:bodyPr>
          <a:lstStyle/>
          <a:p>
            <a:r>
              <a:rPr lang="en-GB" b="1" u="sng" dirty="0"/>
              <a:t>Showing progression in Writing </a:t>
            </a:r>
          </a:p>
        </p:txBody>
      </p:sp>
      <p:sp>
        <p:nvSpPr>
          <p:cNvPr id="3" name="Arrow: Right 2">
            <a:extLst>
              <a:ext uri="{FF2B5EF4-FFF2-40B4-BE49-F238E27FC236}">
                <a16:creationId xmlns:a16="http://schemas.microsoft.com/office/drawing/2014/main" id="{7DCCF238-2898-4CDC-800B-38D2AE0CB00A}"/>
              </a:ext>
            </a:extLst>
          </p:cNvPr>
          <p:cNvSpPr/>
          <p:nvPr/>
        </p:nvSpPr>
        <p:spPr>
          <a:xfrm>
            <a:off x="304800" y="507877"/>
            <a:ext cx="9213273" cy="369332"/>
          </a:xfrm>
          <a:prstGeom prst="rightArrow">
            <a:avLst/>
          </a:prstGeom>
          <a:solidFill>
            <a:srgbClr val="FFC0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DCBDDB8C-692B-4E92-B7A3-E65E6D876D06}"/>
              </a:ext>
            </a:extLst>
          </p:cNvPr>
          <p:cNvSpPr txBox="1"/>
          <p:nvPr/>
        </p:nvSpPr>
        <p:spPr>
          <a:xfrm>
            <a:off x="207818" y="891064"/>
            <a:ext cx="9434946" cy="584775"/>
          </a:xfrm>
          <a:prstGeom prst="rect">
            <a:avLst/>
          </a:prstGeom>
          <a:noFill/>
        </p:spPr>
        <p:txBody>
          <a:bodyPr wrap="square" rtlCol="0">
            <a:spAutoFit/>
          </a:bodyPr>
          <a:lstStyle/>
          <a:p>
            <a:r>
              <a:rPr lang="en-GB" b="1" dirty="0">
                <a:solidFill>
                  <a:srgbClr val="FFC000"/>
                </a:solidFill>
              </a:rPr>
              <a:t>Writing: Transcription and spelling</a:t>
            </a:r>
          </a:p>
          <a:p>
            <a:r>
              <a:rPr lang="en-GB" sz="1400" dirty="0"/>
              <a:t>We use the Rising Stars spellings alongside the year 1/2 3/4 and 5/6 spelling lists to ensure progression </a:t>
            </a:r>
          </a:p>
        </p:txBody>
      </p:sp>
      <p:sp>
        <p:nvSpPr>
          <p:cNvPr id="5" name="Arrow: Right 4">
            <a:extLst>
              <a:ext uri="{FF2B5EF4-FFF2-40B4-BE49-F238E27FC236}">
                <a16:creationId xmlns:a16="http://schemas.microsoft.com/office/drawing/2014/main" id="{13001C05-C9FE-489D-B386-F0B0D50B93EC}"/>
              </a:ext>
            </a:extLst>
          </p:cNvPr>
          <p:cNvSpPr/>
          <p:nvPr/>
        </p:nvSpPr>
        <p:spPr>
          <a:xfrm>
            <a:off x="304800" y="1475839"/>
            <a:ext cx="9213273" cy="369332"/>
          </a:xfrm>
          <a:prstGeom prst="rightArrow">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FED9FC8-40B1-4E07-83CF-446E285929DD}"/>
              </a:ext>
            </a:extLst>
          </p:cNvPr>
          <p:cNvSpPr txBox="1"/>
          <p:nvPr/>
        </p:nvSpPr>
        <p:spPr>
          <a:xfrm>
            <a:off x="207818" y="1859026"/>
            <a:ext cx="9434946" cy="1015663"/>
          </a:xfrm>
          <a:prstGeom prst="rect">
            <a:avLst/>
          </a:prstGeom>
          <a:noFill/>
        </p:spPr>
        <p:txBody>
          <a:bodyPr wrap="square" rtlCol="0">
            <a:spAutoFit/>
          </a:bodyPr>
          <a:lstStyle/>
          <a:p>
            <a:r>
              <a:rPr lang="en-GB" b="1" dirty="0">
                <a:solidFill>
                  <a:schemeClr val="accent2"/>
                </a:solidFill>
              </a:rPr>
              <a:t>Handwriting</a:t>
            </a:r>
          </a:p>
          <a:p>
            <a:r>
              <a:rPr lang="en-GB" sz="1400" dirty="0"/>
              <a:t>We have a progressive planning document which everybody uses, which each year initially starts with a revision of letter formation to address misconceptions. Year 3/4 then revise key joins. Year 5/6 look at further joins and then move on to applying joined cursive style in extended writing tasks. </a:t>
            </a:r>
          </a:p>
        </p:txBody>
      </p:sp>
      <p:sp>
        <p:nvSpPr>
          <p:cNvPr id="7" name="Arrow: Right 6">
            <a:extLst>
              <a:ext uri="{FF2B5EF4-FFF2-40B4-BE49-F238E27FC236}">
                <a16:creationId xmlns:a16="http://schemas.microsoft.com/office/drawing/2014/main" id="{F3FE6377-83A0-45AD-BB27-2547D022945A}"/>
              </a:ext>
            </a:extLst>
          </p:cNvPr>
          <p:cNvSpPr/>
          <p:nvPr/>
        </p:nvSpPr>
        <p:spPr>
          <a:xfrm>
            <a:off x="332509" y="2798619"/>
            <a:ext cx="9213273" cy="369332"/>
          </a:xfrm>
          <a:prstGeom prst="rightArrow">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536567F6-EBFB-4D06-93BA-4E7DCD308ECE}"/>
              </a:ext>
            </a:extLst>
          </p:cNvPr>
          <p:cNvSpPr txBox="1"/>
          <p:nvPr/>
        </p:nvSpPr>
        <p:spPr>
          <a:xfrm>
            <a:off x="235527" y="3095994"/>
            <a:ext cx="9434946" cy="369332"/>
          </a:xfrm>
          <a:prstGeom prst="rect">
            <a:avLst/>
          </a:prstGeom>
          <a:noFill/>
        </p:spPr>
        <p:txBody>
          <a:bodyPr wrap="square" rtlCol="0">
            <a:spAutoFit/>
          </a:bodyPr>
          <a:lstStyle/>
          <a:p>
            <a:r>
              <a:rPr lang="en-GB" b="1" dirty="0">
                <a:solidFill>
                  <a:srgbClr val="00B0F0"/>
                </a:solidFill>
              </a:rPr>
              <a:t>Vocabulary, Punctuation and Grammar </a:t>
            </a:r>
            <a:endParaRPr lang="en-GB" b="1" dirty="0">
              <a:solidFill>
                <a:srgbClr val="FF0000"/>
              </a:solidFill>
            </a:endParaRPr>
          </a:p>
        </p:txBody>
      </p:sp>
      <p:graphicFrame>
        <p:nvGraphicFramePr>
          <p:cNvPr id="9" name="Table 8">
            <a:extLst>
              <a:ext uri="{FF2B5EF4-FFF2-40B4-BE49-F238E27FC236}">
                <a16:creationId xmlns:a16="http://schemas.microsoft.com/office/drawing/2014/main" id="{2119AFA6-EEDF-4D6C-B0C9-2D53EE83934F}"/>
              </a:ext>
            </a:extLst>
          </p:cNvPr>
          <p:cNvGraphicFramePr>
            <a:graphicFrameLocks noGrp="1"/>
          </p:cNvGraphicFramePr>
          <p:nvPr>
            <p:extLst>
              <p:ext uri="{D42A27DB-BD31-4B8C-83A1-F6EECF244321}">
                <p14:modId xmlns:p14="http://schemas.microsoft.com/office/powerpoint/2010/main" val="381526197"/>
              </p:ext>
            </p:extLst>
          </p:nvPr>
        </p:nvGraphicFramePr>
        <p:xfrm>
          <a:off x="304800" y="3429000"/>
          <a:ext cx="9213272" cy="2839720"/>
        </p:xfrm>
        <a:graphic>
          <a:graphicData uri="http://schemas.openxmlformats.org/drawingml/2006/table">
            <a:tbl>
              <a:tblPr firstRow="1" bandRow="1">
                <a:tableStyleId>{5940675A-B579-460E-94D1-54222C63F5DA}</a:tableStyleId>
              </a:tblPr>
              <a:tblGrid>
                <a:gridCol w="2303318">
                  <a:extLst>
                    <a:ext uri="{9D8B030D-6E8A-4147-A177-3AD203B41FA5}">
                      <a16:colId xmlns:a16="http://schemas.microsoft.com/office/drawing/2014/main" val="2172696117"/>
                    </a:ext>
                  </a:extLst>
                </a:gridCol>
                <a:gridCol w="2303318">
                  <a:extLst>
                    <a:ext uri="{9D8B030D-6E8A-4147-A177-3AD203B41FA5}">
                      <a16:colId xmlns:a16="http://schemas.microsoft.com/office/drawing/2014/main" val="2377158267"/>
                    </a:ext>
                  </a:extLst>
                </a:gridCol>
                <a:gridCol w="4606636">
                  <a:extLst>
                    <a:ext uri="{9D8B030D-6E8A-4147-A177-3AD203B41FA5}">
                      <a16:colId xmlns:a16="http://schemas.microsoft.com/office/drawing/2014/main" val="821794636"/>
                    </a:ext>
                  </a:extLst>
                </a:gridCol>
              </a:tblGrid>
              <a:tr h="370840">
                <a:tc>
                  <a:txBody>
                    <a:bodyPr/>
                    <a:lstStyle/>
                    <a:p>
                      <a:r>
                        <a:rPr lang="en-GB" sz="1200" dirty="0"/>
                        <a:t>Year 3 </a:t>
                      </a:r>
                    </a:p>
                  </a:txBody>
                  <a:tcPr/>
                </a:tc>
                <a:tc>
                  <a:txBody>
                    <a:bodyPr/>
                    <a:lstStyle/>
                    <a:p>
                      <a:r>
                        <a:rPr lang="en-GB" sz="1200" dirty="0"/>
                        <a:t>Year 4</a:t>
                      </a:r>
                    </a:p>
                  </a:txBody>
                  <a:tcPr/>
                </a:tc>
                <a:tc>
                  <a:txBody>
                    <a:bodyPr/>
                    <a:lstStyle/>
                    <a:p>
                      <a:r>
                        <a:rPr lang="en-GB" sz="1200" dirty="0"/>
                        <a:t>Year 5/ Year 6 </a:t>
                      </a:r>
                    </a:p>
                  </a:txBody>
                  <a:tcPr/>
                </a:tc>
                <a:extLst>
                  <a:ext uri="{0D108BD9-81ED-4DB2-BD59-A6C34878D82A}">
                    <a16:rowId xmlns:a16="http://schemas.microsoft.com/office/drawing/2014/main" val="1600025404"/>
                  </a:ext>
                </a:extLst>
              </a:tr>
              <a:tr h="370840">
                <a:tc>
                  <a:txBody>
                    <a:bodyPr/>
                    <a:lstStyle/>
                    <a:p>
                      <a:pPr marL="285750" indent="-285750">
                        <a:buFontTx/>
                        <a:buChar char="-"/>
                      </a:pPr>
                      <a:r>
                        <a:rPr lang="en-GB" sz="1200" dirty="0"/>
                        <a:t>Conjunctions</a:t>
                      </a:r>
                    </a:p>
                    <a:p>
                      <a:pPr marL="285750" indent="-285750">
                        <a:buFontTx/>
                        <a:buChar char="-"/>
                      </a:pPr>
                      <a:r>
                        <a:rPr lang="en-GB" sz="1200" dirty="0"/>
                        <a:t>Noun and pronouns for clarity </a:t>
                      </a:r>
                    </a:p>
                    <a:p>
                      <a:pPr marL="285750" indent="-285750">
                        <a:buFontTx/>
                        <a:buChar char="-"/>
                      </a:pPr>
                      <a:r>
                        <a:rPr lang="en-GB" sz="1200" dirty="0"/>
                        <a:t>Fronted adverbials and commas</a:t>
                      </a:r>
                    </a:p>
                    <a:p>
                      <a:pPr marL="285750" indent="-285750">
                        <a:buFontTx/>
                        <a:buChar char="-"/>
                      </a:pPr>
                      <a:r>
                        <a:rPr lang="en-GB" sz="1200" dirty="0"/>
                        <a:t>Possessive apostrophe </a:t>
                      </a:r>
                    </a:p>
                    <a:p>
                      <a:pPr marL="285750" indent="-285750">
                        <a:buFontTx/>
                        <a:buChar char="-"/>
                      </a:pPr>
                      <a:r>
                        <a:rPr lang="en-GB" sz="1200" dirty="0"/>
                        <a:t>Punctuating direct speech </a:t>
                      </a:r>
                    </a:p>
                    <a:p>
                      <a:pPr marL="285750" indent="-285750">
                        <a:buFontTx/>
                        <a:buChar char="-"/>
                      </a:pPr>
                      <a:r>
                        <a:rPr lang="en-GB" sz="1200" dirty="0"/>
                        <a:t>Conjunctions, adverbs, prepositions to expand time and cause </a:t>
                      </a:r>
                    </a:p>
                  </a:txBody>
                  <a:tcPr/>
                </a:tc>
                <a:tc>
                  <a:txBody>
                    <a:bodyPr/>
                    <a:lstStyle/>
                    <a:p>
                      <a:pPr marL="285750" indent="-285750">
                        <a:buFontTx/>
                        <a:buChar char="-"/>
                      </a:pPr>
                      <a:r>
                        <a:rPr lang="en-GB" sz="1200" dirty="0"/>
                        <a:t>Conjunctions </a:t>
                      </a:r>
                    </a:p>
                    <a:p>
                      <a:pPr marL="285750" indent="-285750">
                        <a:buFontTx/>
                        <a:buChar char="-"/>
                      </a:pPr>
                      <a:r>
                        <a:rPr lang="en-GB" sz="1200" b="1" dirty="0"/>
                        <a:t>Present perfect form of verbs in contrast to the past </a:t>
                      </a:r>
                    </a:p>
                    <a:p>
                      <a:pPr marL="285750" indent="-285750">
                        <a:buFontTx/>
                        <a:buChar char="-"/>
                      </a:pPr>
                      <a:r>
                        <a:rPr lang="en-GB" sz="1200" dirty="0"/>
                        <a:t>Fronted adverbial and commas </a:t>
                      </a:r>
                    </a:p>
                    <a:p>
                      <a:pPr marL="285750" indent="-285750">
                        <a:buFontTx/>
                        <a:buChar char="-"/>
                      </a:pPr>
                      <a:r>
                        <a:rPr lang="en-GB" sz="1200" b="1" dirty="0"/>
                        <a:t>Use commas to mark clauses </a:t>
                      </a:r>
                    </a:p>
                    <a:p>
                      <a:pPr marL="285750" indent="-285750">
                        <a:buFontTx/>
                        <a:buChar char="-"/>
                      </a:pPr>
                      <a:r>
                        <a:rPr lang="en-GB" sz="1200" dirty="0"/>
                        <a:t>Possessive apostrophe </a:t>
                      </a:r>
                    </a:p>
                    <a:p>
                      <a:pPr marL="285750" indent="-285750">
                        <a:buFontTx/>
                        <a:buChar char="-"/>
                      </a:pPr>
                      <a:r>
                        <a:rPr lang="en-GB" sz="1200" dirty="0"/>
                        <a:t>Punctuating direct speech </a:t>
                      </a:r>
                    </a:p>
                  </a:txBody>
                  <a:tcPr/>
                </a:tc>
                <a:tc>
                  <a:txBody>
                    <a:bodyPr/>
                    <a:lstStyle/>
                    <a:p>
                      <a:pPr marL="285750" indent="-285750">
                        <a:buFontTx/>
                        <a:buChar char="-"/>
                      </a:pPr>
                      <a:r>
                        <a:rPr lang="en-GB" sz="1200" dirty="0"/>
                        <a:t>Formal speech and writing </a:t>
                      </a:r>
                    </a:p>
                    <a:p>
                      <a:pPr marL="285750" indent="-285750">
                        <a:buFontTx/>
                        <a:buChar char="-"/>
                      </a:pPr>
                      <a:r>
                        <a:rPr lang="en-GB" sz="1200" dirty="0"/>
                        <a:t>Subjunctive form </a:t>
                      </a:r>
                    </a:p>
                    <a:p>
                      <a:pPr marL="285750" indent="-285750">
                        <a:buFontTx/>
                        <a:buChar char="-"/>
                      </a:pPr>
                      <a:r>
                        <a:rPr lang="en-GB" sz="1200" dirty="0"/>
                        <a:t>Passive verbs </a:t>
                      </a:r>
                    </a:p>
                    <a:p>
                      <a:pPr marL="285750" indent="-285750">
                        <a:buFontTx/>
                        <a:buChar char="-"/>
                      </a:pPr>
                      <a:r>
                        <a:rPr lang="en-GB" sz="1200" dirty="0"/>
                        <a:t>Perfect form of verb for time and cause </a:t>
                      </a:r>
                    </a:p>
                    <a:p>
                      <a:pPr marL="285750" indent="-285750">
                        <a:buFontTx/>
                        <a:buChar char="-"/>
                      </a:pPr>
                      <a:r>
                        <a:rPr lang="en-GB" sz="1200" dirty="0"/>
                        <a:t>Expanded noun phrases </a:t>
                      </a:r>
                    </a:p>
                    <a:p>
                      <a:pPr marL="285750" indent="-285750">
                        <a:buFontTx/>
                        <a:buChar char="-"/>
                      </a:pPr>
                      <a:r>
                        <a:rPr lang="en-GB" sz="1200" dirty="0"/>
                        <a:t>Modal verbs and adverbs for possibility </a:t>
                      </a:r>
                    </a:p>
                    <a:p>
                      <a:pPr marL="285750" indent="-285750">
                        <a:buFontTx/>
                        <a:buChar char="-"/>
                      </a:pPr>
                      <a:r>
                        <a:rPr lang="en-GB" sz="1200" dirty="0"/>
                        <a:t>Relative clauses </a:t>
                      </a:r>
                    </a:p>
                    <a:p>
                      <a:pPr marL="285750" indent="-285750">
                        <a:buFontTx/>
                        <a:buChar char="-"/>
                      </a:pPr>
                      <a:r>
                        <a:rPr lang="en-GB" sz="1200" dirty="0"/>
                        <a:t>Commas to clarify meaning </a:t>
                      </a:r>
                    </a:p>
                    <a:p>
                      <a:pPr marL="285750" indent="-285750">
                        <a:buFontTx/>
                        <a:buChar char="-"/>
                      </a:pPr>
                      <a:r>
                        <a:rPr lang="en-GB" sz="1200" dirty="0"/>
                        <a:t>Hyphens</a:t>
                      </a:r>
                    </a:p>
                    <a:p>
                      <a:pPr marL="285750" indent="-285750">
                        <a:buFontTx/>
                        <a:buChar char="-"/>
                      </a:pPr>
                      <a:r>
                        <a:rPr lang="en-GB" sz="1200" dirty="0"/>
                        <a:t>Brackets, dashes, commas </a:t>
                      </a:r>
                    </a:p>
                    <a:p>
                      <a:pPr marL="285750" indent="-285750">
                        <a:buFontTx/>
                        <a:buChar char="-"/>
                      </a:pPr>
                      <a:r>
                        <a:rPr lang="en-GB" sz="1200" dirty="0"/>
                        <a:t>Semi colons, colons, dashes for clauses </a:t>
                      </a:r>
                    </a:p>
                    <a:p>
                      <a:pPr marL="285750" indent="-285750">
                        <a:buFontTx/>
                        <a:buChar char="-"/>
                      </a:pPr>
                      <a:r>
                        <a:rPr lang="en-GB" sz="1200" dirty="0"/>
                        <a:t>Colon for a list </a:t>
                      </a:r>
                    </a:p>
                    <a:p>
                      <a:pPr marL="285750" indent="-285750">
                        <a:buFontTx/>
                        <a:buChar char="-"/>
                      </a:pPr>
                      <a:r>
                        <a:rPr lang="en-GB" sz="1200" dirty="0"/>
                        <a:t>Punctuating bullet points </a:t>
                      </a:r>
                    </a:p>
                  </a:txBody>
                  <a:tcPr/>
                </a:tc>
                <a:extLst>
                  <a:ext uri="{0D108BD9-81ED-4DB2-BD59-A6C34878D82A}">
                    <a16:rowId xmlns:a16="http://schemas.microsoft.com/office/drawing/2014/main" val="1283427391"/>
                  </a:ext>
                </a:extLst>
              </a:tr>
            </a:tbl>
          </a:graphicData>
        </a:graphic>
      </p:graphicFrame>
    </p:spTree>
    <p:extLst>
      <p:ext uri="{BB962C8B-B14F-4D97-AF65-F5344CB8AC3E}">
        <p14:creationId xmlns:p14="http://schemas.microsoft.com/office/powerpoint/2010/main" val="1013000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2286A93-0BE5-436A-B362-17F314B3462C}"/>
              </a:ext>
            </a:extLst>
          </p:cNvPr>
          <p:cNvSpPr txBox="1"/>
          <p:nvPr/>
        </p:nvSpPr>
        <p:spPr>
          <a:xfrm>
            <a:off x="0" y="0"/>
            <a:ext cx="9213273" cy="369332"/>
          </a:xfrm>
          <a:prstGeom prst="rect">
            <a:avLst/>
          </a:prstGeom>
          <a:noFill/>
        </p:spPr>
        <p:txBody>
          <a:bodyPr wrap="square" rtlCol="0">
            <a:spAutoFit/>
          </a:bodyPr>
          <a:lstStyle/>
          <a:p>
            <a:r>
              <a:rPr lang="en-GB" b="1" u="sng" dirty="0"/>
              <a:t>Showing progression in Writing </a:t>
            </a:r>
          </a:p>
        </p:txBody>
      </p:sp>
      <p:sp>
        <p:nvSpPr>
          <p:cNvPr id="3" name="Arrow: Right 2">
            <a:extLst>
              <a:ext uri="{FF2B5EF4-FFF2-40B4-BE49-F238E27FC236}">
                <a16:creationId xmlns:a16="http://schemas.microsoft.com/office/drawing/2014/main" id="{7DCCF238-2898-4CDC-800B-38D2AE0CB00A}"/>
              </a:ext>
            </a:extLst>
          </p:cNvPr>
          <p:cNvSpPr/>
          <p:nvPr/>
        </p:nvSpPr>
        <p:spPr>
          <a:xfrm>
            <a:off x="1844842" y="278682"/>
            <a:ext cx="7929905" cy="369332"/>
          </a:xfrm>
          <a:prstGeom prst="rightArrow">
            <a:avLst/>
          </a:prstGeom>
          <a:solidFill>
            <a:srgbClr val="FF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DCBDDB8C-692B-4E92-B7A3-E65E6D876D06}"/>
              </a:ext>
            </a:extLst>
          </p:cNvPr>
          <p:cNvSpPr txBox="1"/>
          <p:nvPr/>
        </p:nvSpPr>
        <p:spPr>
          <a:xfrm>
            <a:off x="339801" y="294629"/>
            <a:ext cx="9434946" cy="369332"/>
          </a:xfrm>
          <a:prstGeom prst="rect">
            <a:avLst/>
          </a:prstGeom>
          <a:noFill/>
        </p:spPr>
        <p:txBody>
          <a:bodyPr wrap="square" rtlCol="0">
            <a:spAutoFit/>
          </a:bodyPr>
          <a:lstStyle/>
          <a:p>
            <a:r>
              <a:rPr lang="en-GB" b="1" dirty="0">
                <a:solidFill>
                  <a:srgbClr val="FF0000"/>
                </a:solidFill>
              </a:rPr>
              <a:t>Composition</a:t>
            </a:r>
          </a:p>
        </p:txBody>
      </p:sp>
      <p:graphicFrame>
        <p:nvGraphicFramePr>
          <p:cNvPr id="10" name="Table 9">
            <a:extLst>
              <a:ext uri="{FF2B5EF4-FFF2-40B4-BE49-F238E27FC236}">
                <a16:creationId xmlns:a16="http://schemas.microsoft.com/office/drawing/2014/main" id="{CC9D9C94-61F5-4D0D-800E-D36AB381C49D}"/>
              </a:ext>
            </a:extLst>
          </p:cNvPr>
          <p:cNvGraphicFramePr>
            <a:graphicFrameLocks noGrp="1"/>
          </p:cNvGraphicFramePr>
          <p:nvPr>
            <p:extLst>
              <p:ext uri="{D42A27DB-BD31-4B8C-83A1-F6EECF244321}">
                <p14:modId xmlns:p14="http://schemas.microsoft.com/office/powerpoint/2010/main" val="2985942237"/>
              </p:ext>
            </p:extLst>
          </p:nvPr>
        </p:nvGraphicFramePr>
        <p:xfrm>
          <a:off x="175733" y="762718"/>
          <a:ext cx="9599014" cy="5816600"/>
        </p:xfrm>
        <a:graphic>
          <a:graphicData uri="http://schemas.openxmlformats.org/drawingml/2006/table">
            <a:tbl>
              <a:tblPr firstRow="1" bandRow="1">
                <a:tableStyleId>{5940675A-B579-460E-94D1-54222C63F5DA}</a:tableStyleId>
              </a:tblPr>
              <a:tblGrid>
                <a:gridCol w="5164079">
                  <a:extLst>
                    <a:ext uri="{9D8B030D-6E8A-4147-A177-3AD203B41FA5}">
                      <a16:colId xmlns:a16="http://schemas.microsoft.com/office/drawing/2014/main" val="1877647705"/>
                    </a:ext>
                  </a:extLst>
                </a:gridCol>
                <a:gridCol w="4434935">
                  <a:extLst>
                    <a:ext uri="{9D8B030D-6E8A-4147-A177-3AD203B41FA5}">
                      <a16:colId xmlns:a16="http://schemas.microsoft.com/office/drawing/2014/main" val="2790553430"/>
                    </a:ext>
                  </a:extLst>
                </a:gridCol>
              </a:tblGrid>
              <a:tr h="370840">
                <a:tc>
                  <a:txBody>
                    <a:bodyPr/>
                    <a:lstStyle/>
                    <a:p>
                      <a:r>
                        <a:rPr lang="en-GB" sz="1050" dirty="0"/>
                        <a:t>Year 3/ Year 4 </a:t>
                      </a:r>
                    </a:p>
                  </a:txBody>
                  <a:tcPr/>
                </a:tc>
                <a:tc>
                  <a:txBody>
                    <a:bodyPr/>
                    <a:lstStyle/>
                    <a:p>
                      <a:r>
                        <a:rPr lang="en-GB" sz="1050" dirty="0"/>
                        <a:t>Year 6 </a:t>
                      </a:r>
                    </a:p>
                  </a:txBody>
                  <a:tcPr/>
                </a:tc>
                <a:extLst>
                  <a:ext uri="{0D108BD9-81ED-4DB2-BD59-A6C34878D82A}">
                    <a16:rowId xmlns:a16="http://schemas.microsoft.com/office/drawing/2014/main" val="3677241868"/>
                  </a:ext>
                </a:extLst>
              </a:tr>
              <a:tr h="370840">
                <a:tc>
                  <a:txBody>
                    <a:bodyPr/>
                    <a:lstStyle/>
                    <a:p>
                      <a:r>
                        <a:rPr lang="en-GB" sz="1050" dirty="0"/>
                        <a:t>Composing and rehearsing sentences orally including dialogue. Progressively building a varied and rich vocabulary and a increasing range of sentence structures</a:t>
                      </a:r>
                    </a:p>
                  </a:txBody>
                  <a:tcPr/>
                </a:tc>
                <a:tc>
                  <a:txBody>
                    <a:bodyPr/>
                    <a:lstStyle/>
                    <a:p>
                      <a:endParaRPr lang="en-GB" sz="1050" dirty="0"/>
                    </a:p>
                  </a:txBody>
                  <a:tcPr/>
                </a:tc>
                <a:extLst>
                  <a:ext uri="{0D108BD9-81ED-4DB2-BD59-A6C34878D82A}">
                    <a16:rowId xmlns:a16="http://schemas.microsoft.com/office/drawing/2014/main" val="4256141825"/>
                  </a:ext>
                </a:extLst>
              </a:tr>
              <a:tr h="370840">
                <a:tc>
                  <a:txBody>
                    <a:bodyPr/>
                    <a:lstStyle/>
                    <a:p>
                      <a:r>
                        <a:rPr lang="en-GB" sz="1050" dirty="0"/>
                        <a:t>Organising paragraphs around a theme </a:t>
                      </a:r>
                    </a:p>
                  </a:txBody>
                  <a:tcPr/>
                </a:tc>
                <a:tc>
                  <a:txBody>
                    <a:bodyPr/>
                    <a:lstStyle/>
                    <a:p>
                      <a:r>
                        <a:rPr lang="en-GB" sz="1050" dirty="0"/>
                        <a:t>Use a wide range of devices to build cohesion within and across paragraphs </a:t>
                      </a:r>
                    </a:p>
                  </a:txBody>
                  <a:tcPr/>
                </a:tc>
                <a:extLst>
                  <a:ext uri="{0D108BD9-81ED-4DB2-BD59-A6C34878D82A}">
                    <a16:rowId xmlns:a16="http://schemas.microsoft.com/office/drawing/2014/main" val="3436734593"/>
                  </a:ext>
                </a:extLst>
              </a:tr>
              <a:tr h="563692">
                <a:tc>
                  <a:txBody>
                    <a:bodyPr/>
                    <a:lstStyle/>
                    <a:p>
                      <a:r>
                        <a:rPr lang="en-GB" sz="1050" dirty="0"/>
                        <a:t>In narratives creating character, settings and plot</a:t>
                      </a:r>
                    </a:p>
                  </a:txBody>
                  <a:tcPr/>
                </a:tc>
                <a:tc>
                  <a:txBody>
                    <a:bodyPr/>
                    <a:lstStyle/>
                    <a:p>
                      <a:r>
                        <a:rPr lang="en-GB" sz="1050" dirty="0"/>
                        <a:t>In writing narrative consider how authors have developed characters and settings in what pupils have read, listened to or seen performed</a:t>
                      </a:r>
                    </a:p>
                    <a:p>
                      <a:endParaRPr lang="en-GB" sz="1050" dirty="0"/>
                    </a:p>
                    <a:p>
                      <a:r>
                        <a:rPr lang="en-GB" sz="1050" dirty="0"/>
                        <a:t>In narratives describe settings, characters and atmosphere and integrate dialogue to convey the character and advance the action.  </a:t>
                      </a:r>
                    </a:p>
                  </a:txBody>
                  <a:tcPr/>
                </a:tc>
                <a:extLst>
                  <a:ext uri="{0D108BD9-81ED-4DB2-BD59-A6C34878D82A}">
                    <a16:rowId xmlns:a16="http://schemas.microsoft.com/office/drawing/2014/main" val="1772557974"/>
                  </a:ext>
                </a:extLst>
              </a:tr>
              <a:tr h="370840">
                <a:tc>
                  <a:txBody>
                    <a:bodyPr/>
                    <a:lstStyle/>
                    <a:p>
                      <a:r>
                        <a:rPr lang="en-GB" sz="1050" dirty="0"/>
                        <a:t>Non-narratives: using simple organisational devices </a:t>
                      </a:r>
                    </a:p>
                  </a:txBody>
                  <a:tcPr/>
                </a:tc>
                <a:tc>
                  <a:txBody>
                    <a:bodyPr/>
                    <a:lstStyle/>
                    <a:p>
                      <a:r>
                        <a:rPr lang="en-GB" sz="1050" dirty="0"/>
                        <a:t>Using further organisational and presentational devices to structure text and to guide the reader </a:t>
                      </a:r>
                    </a:p>
                  </a:txBody>
                  <a:tcPr/>
                </a:tc>
                <a:extLst>
                  <a:ext uri="{0D108BD9-81ED-4DB2-BD59-A6C34878D82A}">
                    <a16:rowId xmlns:a16="http://schemas.microsoft.com/office/drawing/2014/main" val="4263346836"/>
                  </a:ext>
                </a:extLst>
              </a:tr>
              <a:tr h="370840">
                <a:tc>
                  <a:txBody>
                    <a:bodyPr/>
                    <a:lstStyle/>
                    <a:p>
                      <a:r>
                        <a:rPr lang="en-GB" sz="1050" dirty="0"/>
                        <a:t>Assessing the effectiveness of their own and others’ writing and suggesting improvements, proposing changes to grammar and vocab to improve consistency including the accurate use of pronouns </a:t>
                      </a:r>
                    </a:p>
                  </a:txBody>
                  <a:tcPr/>
                </a:tc>
                <a:tc>
                  <a:txBody>
                    <a:bodyPr/>
                    <a:lstStyle/>
                    <a:p>
                      <a:r>
                        <a:rPr lang="en-GB" sz="1050" dirty="0"/>
                        <a:t>Assessing the effectiveness of their own and others’ writing proposing changes to vocabulary, grammar and punctuations to enhance effects and clarify meaning ensuring the consistent and correct use of tense throughout a piece of writing </a:t>
                      </a:r>
                    </a:p>
                  </a:txBody>
                  <a:tcPr/>
                </a:tc>
                <a:extLst>
                  <a:ext uri="{0D108BD9-81ED-4DB2-BD59-A6C34878D82A}">
                    <a16:rowId xmlns:a16="http://schemas.microsoft.com/office/drawing/2014/main" val="4108689854"/>
                  </a:ext>
                </a:extLst>
              </a:tr>
              <a:tr h="370840">
                <a:tc>
                  <a:txBody>
                    <a:bodyPr/>
                    <a:lstStyle/>
                    <a:p>
                      <a:r>
                        <a:rPr lang="en-GB" sz="1050" dirty="0"/>
                        <a:t>Proof read for spelling and punctuation errors </a:t>
                      </a:r>
                    </a:p>
                  </a:txBody>
                  <a:tcPr/>
                </a:tc>
                <a:tc>
                  <a:txBody>
                    <a:bodyPr/>
                    <a:lstStyle/>
                    <a:p>
                      <a:r>
                        <a:rPr lang="en-GB" sz="1050" dirty="0"/>
                        <a:t>Precising longer passages </a:t>
                      </a:r>
                    </a:p>
                    <a:p>
                      <a:r>
                        <a:rPr lang="en-GB" sz="1050" dirty="0"/>
                        <a:t>Proof read spelling and punctuation errors </a:t>
                      </a:r>
                    </a:p>
                  </a:txBody>
                  <a:tcPr/>
                </a:tc>
                <a:extLst>
                  <a:ext uri="{0D108BD9-81ED-4DB2-BD59-A6C34878D82A}">
                    <a16:rowId xmlns:a16="http://schemas.microsoft.com/office/drawing/2014/main" val="3920416311"/>
                  </a:ext>
                </a:extLst>
              </a:tr>
              <a:tr h="370840">
                <a:tc>
                  <a:txBody>
                    <a:bodyPr/>
                    <a:lstStyle/>
                    <a:p>
                      <a:r>
                        <a:rPr lang="en-GB" sz="1050" dirty="0"/>
                        <a:t>Read aloud their own writing, to a group or the whole class, using appropriate intonation and controlling the tone and volume so that the meaning is clear.  (Year 4) </a:t>
                      </a:r>
                    </a:p>
                  </a:txBody>
                  <a:tcPr/>
                </a:tc>
                <a:tc>
                  <a:txBody>
                    <a:bodyPr/>
                    <a:lstStyle/>
                    <a:p>
                      <a:r>
                        <a:rPr lang="en-GB" sz="1050" dirty="0"/>
                        <a:t>Perform their own compositions using appropriate intonation, volume and movement so that meaning is clear </a:t>
                      </a:r>
                    </a:p>
                  </a:txBody>
                  <a:tcPr/>
                </a:tc>
                <a:extLst>
                  <a:ext uri="{0D108BD9-81ED-4DB2-BD59-A6C34878D82A}">
                    <a16:rowId xmlns:a16="http://schemas.microsoft.com/office/drawing/2014/main" val="1939353386"/>
                  </a:ext>
                </a:extLst>
              </a:tr>
              <a:tr h="370840">
                <a:tc>
                  <a:txBody>
                    <a:bodyPr/>
                    <a:lstStyle/>
                    <a:p>
                      <a:endParaRPr lang="en-GB" sz="1050" dirty="0"/>
                    </a:p>
                  </a:txBody>
                  <a:tcPr/>
                </a:tc>
                <a:tc>
                  <a:txBody>
                    <a:bodyPr/>
                    <a:lstStyle/>
                    <a:p>
                      <a:r>
                        <a:rPr lang="en-GB" sz="1050" dirty="0"/>
                        <a:t>Identifying the audience for and purpose of the writing, selecting the appropriate form and using other similar writing as models for their own. </a:t>
                      </a:r>
                    </a:p>
                  </a:txBody>
                  <a:tcPr/>
                </a:tc>
                <a:extLst>
                  <a:ext uri="{0D108BD9-81ED-4DB2-BD59-A6C34878D82A}">
                    <a16:rowId xmlns:a16="http://schemas.microsoft.com/office/drawing/2014/main" val="1809737472"/>
                  </a:ext>
                </a:extLst>
              </a:tr>
              <a:tr h="370840">
                <a:tc>
                  <a:txBody>
                    <a:bodyPr/>
                    <a:lstStyle/>
                    <a:p>
                      <a:endParaRPr lang="en-GB" sz="1050" dirty="0"/>
                    </a:p>
                  </a:txBody>
                  <a:tcPr/>
                </a:tc>
                <a:tc>
                  <a:txBody>
                    <a:bodyPr/>
                    <a:lstStyle/>
                    <a:p>
                      <a:r>
                        <a:rPr lang="en-GB" sz="1050" dirty="0"/>
                        <a:t>Noting and developing initial ideas drawing on reading and research where necessary </a:t>
                      </a:r>
                    </a:p>
                  </a:txBody>
                  <a:tcPr/>
                </a:tc>
                <a:extLst>
                  <a:ext uri="{0D108BD9-81ED-4DB2-BD59-A6C34878D82A}">
                    <a16:rowId xmlns:a16="http://schemas.microsoft.com/office/drawing/2014/main" val="213509200"/>
                  </a:ext>
                </a:extLst>
              </a:tr>
              <a:tr h="370840">
                <a:tc>
                  <a:txBody>
                    <a:bodyPr/>
                    <a:lstStyle/>
                    <a:p>
                      <a:endParaRPr lang="en-GB" sz="1050" dirty="0"/>
                    </a:p>
                  </a:txBody>
                  <a:tcPr/>
                </a:tc>
                <a:tc>
                  <a:txBody>
                    <a:bodyPr/>
                    <a:lstStyle/>
                    <a:p>
                      <a:r>
                        <a:rPr lang="en-GB" sz="1050" dirty="0"/>
                        <a:t>Selecting appropriate gramma and vocabulary understanding how such choices can change and enhance meaning </a:t>
                      </a:r>
                    </a:p>
                  </a:txBody>
                  <a:tcPr/>
                </a:tc>
                <a:extLst>
                  <a:ext uri="{0D108BD9-81ED-4DB2-BD59-A6C34878D82A}">
                    <a16:rowId xmlns:a16="http://schemas.microsoft.com/office/drawing/2014/main" val="1580154743"/>
                  </a:ext>
                </a:extLst>
              </a:tr>
              <a:tr h="370840">
                <a:tc>
                  <a:txBody>
                    <a:bodyPr/>
                    <a:lstStyle/>
                    <a:p>
                      <a:endParaRPr lang="en-GB" sz="1050" dirty="0"/>
                    </a:p>
                  </a:txBody>
                  <a:tcPr/>
                </a:tc>
                <a:tc>
                  <a:txBody>
                    <a:bodyPr/>
                    <a:lstStyle/>
                    <a:p>
                      <a:r>
                        <a:rPr lang="en-GB" sz="1050" dirty="0"/>
                        <a:t>Ensuring correct subject and verb agreement when using singular and plural- distinguishing between the language of speech and writing and choosing the appropriate register </a:t>
                      </a:r>
                    </a:p>
                  </a:txBody>
                  <a:tcPr/>
                </a:tc>
                <a:extLst>
                  <a:ext uri="{0D108BD9-81ED-4DB2-BD59-A6C34878D82A}">
                    <a16:rowId xmlns:a16="http://schemas.microsoft.com/office/drawing/2014/main" val="2572581656"/>
                  </a:ext>
                </a:extLst>
              </a:tr>
            </a:tbl>
          </a:graphicData>
        </a:graphic>
      </p:graphicFrame>
    </p:spTree>
    <p:extLst>
      <p:ext uri="{BB962C8B-B14F-4D97-AF65-F5344CB8AC3E}">
        <p14:creationId xmlns:p14="http://schemas.microsoft.com/office/powerpoint/2010/main" val="26297133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77F70818C572A4BAEAB2F11BBAB7EC5" ma:contentTypeVersion="14" ma:contentTypeDescription="Create a new document." ma:contentTypeScope="" ma:versionID="998dbe866a40257e7abe8818b7120f58">
  <xsd:schema xmlns:xsd="http://www.w3.org/2001/XMLSchema" xmlns:xs="http://www.w3.org/2001/XMLSchema" xmlns:p="http://schemas.microsoft.com/office/2006/metadata/properties" xmlns:ns3="9110c456-a4ae-444d-8991-a5e1c35738ee" xmlns:ns4="d7f8880a-2b30-4e30-8b34-3eb8f2504078" targetNamespace="http://schemas.microsoft.com/office/2006/metadata/properties" ma:root="true" ma:fieldsID="6c18932c94493fa4a31f92161f7de12e" ns3:_="" ns4:_="">
    <xsd:import namespace="9110c456-a4ae-444d-8991-a5e1c35738ee"/>
    <xsd:import namespace="d7f8880a-2b30-4e30-8b34-3eb8f250407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10c456-a4ae-444d-8991-a5e1c35738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f8880a-2b30-4e30-8b34-3eb8f250407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05455E-CC6C-4C95-BDA3-8745EA276056}">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9110c456-a4ae-444d-8991-a5e1c35738ee"/>
    <ds:schemaRef ds:uri="http://schemas.microsoft.com/office/infopath/2007/PartnerControls"/>
    <ds:schemaRef ds:uri="d7f8880a-2b30-4e30-8b34-3eb8f2504078"/>
    <ds:schemaRef ds:uri="http://www.w3.org/XML/1998/namespace"/>
  </ds:schemaRefs>
</ds:datastoreItem>
</file>

<file path=customXml/itemProps2.xml><?xml version="1.0" encoding="utf-8"?>
<ds:datastoreItem xmlns:ds="http://schemas.openxmlformats.org/officeDocument/2006/customXml" ds:itemID="{BE67A6A8-3209-4273-A234-6CE429E8EAD5}">
  <ds:schemaRefs>
    <ds:schemaRef ds:uri="http://schemas.microsoft.com/sharepoint/v3/contenttype/forms"/>
  </ds:schemaRefs>
</ds:datastoreItem>
</file>

<file path=customXml/itemProps3.xml><?xml version="1.0" encoding="utf-8"?>
<ds:datastoreItem xmlns:ds="http://schemas.openxmlformats.org/officeDocument/2006/customXml" ds:itemID="{6FC3F1DE-E8C4-4B78-8F84-AB809B55B9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10c456-a4ae-444d-8991-a5e1c35738ee"/>
    <ds:schemaRef ds:uri="d7f8880a-2b30-4e30-8b34-3eb8f25040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86</TotalTime>
  <Words>1953</Words>
  <Application>Microsoft Office PowerPoint</Application>
  <PresentationFormat>A4 Paper (210x297 mm)</PresentationFormat>
  <Paragraphs>187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Perkins</dc:creator>
  <cp:lastModifiedBy>Ann Kisby</cp:lastModifiedBy>
  <cp:revision>11</cp:revision>
  <dcterms:created xsi:type="dcterms:W3CDTF">2023-05-16T21:33:57Z</dcterms:created>
  <dcterms:modified xsi:type="dcterms:W3CDTF">2023-05-16T23:02:29Z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0x010100777F70818C572A4BAEAB2F11BBAB7EC5</vt:lpwstr>
  </property>
</Properties>
</file>