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14.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6" r:id="rId2"/>
    <p:sldId id="271" r:id="rId3"/>
    <p:sldId id="261" r:id="rId4"/>
    <p:sldId id="262" r:id="rId5"/>
    <p:sldId id="263" r:id="rId6"/>
    <p:sldId id="264" r:id="rId7"/>
    <p:sldId id="257" r:id="rId8"/>
    <p:sldId id="258" r:id="rId9"/>
    <p:sldId id="259" r:id="rId10"/>
    <p:sldId id="260" r:id="rId11"/>
    <p:sldId id="277" r:id="rId12"/>
    <p:sldId id="265" r:id="rId13"/>
    <p:sldId id="278" r:id="rId14"/>
    <p:sldId id="266" r:id="rId15"/>
    <p:sldId id="267" r:id="rId16"/>
    <p:sldId id="268" r:id="rId17"/>
    <p:sldId id="269" r:id="rId18"/>
    <p:sldId id="270" r:id="rId19"/>
    <p:sldId id="272" r:id="rId20"/>
    <p:sldId id="273" r:id="rId21"/>
    <p:sldId id="274" r:id="rId22"/>
    <p:sldId id="275" r:id="rId23"/>
    <p:sldId id="276" r:id="rId24"/>
    <p:sldId id="279" r:id="rId25"/>
    <p:sldId id="281" r:id="rId26"/>
    <p:sldId id="285" r:id="rId27"/>
    <p:sldId id="280" r:id="rId28"/>
    <p:sldId id="282" r:id="rId29"/>
    <p:sldId id="283" r:id="rId30"/>
    <p:sldId id="284" r:id="rId31"/>
    <p:sldId id="286" r:id="rId32"/>
    <p:sldId id="287" r:id="rId33"/>
    <p:sldId id="289" r:id="rId34"/>
    <p:sldId id="290" r:id="rId35"/>
    <p:sldId id="291" r:id="rId36"/>
    <p:sldId id="292" r:id="rId37"/>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0" autoAdjust="0"/>
    <p:restoredTop sz="94660"/>
  </p:normalViewPr>
  <p:slideViewPr>
    <p:cSldViewPr snapToGrid="0">
      <p:cViewPr varScale="1">
        <p:scale>
          <a:sx n="69" d="100"/>
          <a:sy n="69" d="100"/>
        </p:scale>
        <p:origin x="98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45"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E820A1-AB87-4ACC-B027-55EA43147DA3}" type="datetimeFigureOut">
              <a:rPr lang="en-GB" smtClean="0"/>
              <a:t>10/11/2022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CDC23D-4CAC-4853-A6F0-C0B0A543B1BE}" type="slidenum">
              <a:rPr lang="en-GB" smtClean="0"/>
              <a:t>‹#›</a:t>
            </a:fld>
            <a:endParaRPr lang="en-GB"/>
          </a:p>
        </p:txBody>
      </p:sp>
    </p:spTree>
    <p:extLst>
      <p:ext uri="{BB962C8B-B14F-4D97-AF65-F5344CB8AC3E}">
        <p14:creationId xmlns:p14="http://schemas.microsoft.com/office/powerpoint/2010/main" val="831934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808D16B-7B68-4639-B988-D1BFFFC0F7C8}" type="datetime1">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4E33BF-C3A5-4325-AEF9-3A669EFF4CD9}" type="slidenum">
              <a:rPr lang="en-GB" smtClean="0"/>
              <a:t>‹#›</a:t>
            </a:fld>
            <a:endParaRPr lang="en-GB"/>
          </a:p>
        </p:txBody>
      </p:sp>
    </p:spTree>
    <p:extLst>
      <p:ext uri="{BB962C8B-B14F-4D97-AF65-F5344CB8AC3E}">
        <p14:creationId xmlns:p14="http://schemas.microsoft.com/office/powerpoint/2010/main" val="2106751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092B81-6302-4A11-B7AC-DDE1D88CFB88}" type="datetime1">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4E33BF-C3A5-4325-AEF9-3A669EFF4CD9}" type="slidenum">
              <a:rPr lang="en-GB" smtClean="0"/>
              <a:t>‹#›</a:t>
            </a:fld>
            <a:endParaRPr lang="en-GB"/>
          </a:p>
        </p:txBody>
      </p:sp>
    </p:spTree>
    <p:extLst>
      <p:ext uri="{BB962C8B-B14F-4D97-AF65-F5344CB8AC3E}">
        <p14:creationId xmlns:p14="http://schemas.microsoft.com/office/powerpoint/2010/main" val="2131388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62F29E-E68E-4B63-9AAE-9AFB48A85054}" type="datetime1">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4E33BF-C3A5-4325-AEF9-3A669EFF4CD9}" type="slidenum">
              <a:rPr lang="en-GB" smtClean="0"/>
              <a:t>‹#›</a:t>
            </a:fld>
            <a:endParaRPr lang="en-GB"/>
          </a:p>
        </p:txBody>
      </p:sp>
    </p:spTree>
    <p:extLst>
      <p:ext uri="{BB962C8B-B14F-4D97-AF65-F5344CB8AC3E}">
        <p14:creationId xmlns:p14="http://schemas.microsoft.com/office/powerpoint/2010/main" val="836781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90F111-C939-449C-AA79-0C767D3168D8}" type="datetime1">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4E33BF-C3A5-4325-AEF9-3A669EFF4CD9}" type="slidenum">
              <a:rPr lang="en-GB" smtClean="0"/>
              <a:t>‹#›</a:t>
            </a:fld>
            <a:endParaRPr lang="en-GB"/>
          </a:p>
        </p:txBody>
      </p:sp>
    </p:spTree>
    <p:extLst>
      <p:ext uri="{BB962C8B-B14F-4D97-AF65-F5344CB8AC3E}">
        <p14:creationId xmlns:p14="http://schemas.microsoft.com/office/powerpoint/2010/main" val="3039177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75F2C8-23B0-48CF-B8FD-FA3DA35B5F13}" type="datetime1">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4E33BF-C3A5-4325-AEF9-3A669EFF4CD9}" type="slidenum">
              <a:rPr lang="en-GB" smtClean="0"/>
              <a:t>‹#›</a:t>
            </a:fld>
            <a:endParaRPr lang="en-GB"/>
          </a:p>
        </p:txBody>
      </p:sp>
    </p:spTree>
    <p:extLst>
      <p:ext uri="{BB962C8B-B14F-4D97-AF65-F5344CB8AC3E}">
        <p14:creationId xmlns:p14="http://schemas.microsoft.com/office/powerpoint/2010/main" val="54979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1373E8-0FF4-4669-A61F-8E082AFFB1FC}" type="datetime1">
              <a:rPr lang="en-GB" smtClean="0"/>
              <a:t>10/11/2022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4E33BF-C3A5-4325-AEF9-3A669EFF4CD9}" type="slidenum">
              <a:rPr lang="en-GB" smtClean="0"/>
              <a:t>‹#›</a:t>
            </a:fld>
            <a:endParaRPr lang="en-GB"/>
          </a:p>
        </p:txBody>
      </p:sp>
    </p:spTree>
    <p:extLst>
      <p:ext uri="{BB962C8B-B14F-4D97-AF65-F5344CB8AC3E}">
        <p14:creationId xmlns:p14="http://schemas.microsoft.com/office/powerpoint/2010/main" val="2791322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9CF1E7-5D9C-4867-8127-B5E9550BBEE5}" type="datetime1">
              <a:rPr lang="en-GB" smtClean="0"/>
              <a:t>10/11/2022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24E33BF-C3A5-4325-AEF9-3A669EFF4CD9}" type="slidenum">
              <a:rPr lang="en-GB" smtClean="0"/>
              <a:t>‹#›</a:t>
            </a:fld>
            <a:endParaRPr lang="en-GB"/>
          </a:p>
        </p:txBody>
      </p:sp>
    </p:spTree>
    <p:extLst>
      <p:ext uri="{BB962C8B-B14F-4D97-AF65-F5344CB8AC3E}">
        <p14:creationId xmlns:p14="http://schemas.microsoft.com/office/powerpoint/2010/main" val="1776887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062DE1-ED54-453D-93F8-5C623314ADF5}" type="datetime1">
              <a:rPr lang="en-GB" smtClean="0"/>
              <a:t>10/11/2022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24E33BF-C3A5-4325-AEF9-3A669EFF4CD9}" type="slidenum">
              <a:rPr lang="en-GB" smtClean="0"/>
              <a:t>‹#›</a:t>
            </a:fld>
            <a:endParaRPr lang="en-GB"/>
          </a:p>
        </p:txBody>
      </p:sp>
    </p:spTree>
    <p:extLst>
      <p:ext uri="{BB962C8B-B14F-4D97-AF65-F5344CB8AC3E}">
        <p14:creationId xmlns:p14="http://schemas.microsoft.com/office/powerpoint/2010/main" val="690539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26F890-0D98-41D5-A196-A0782911563D}" type="datetime1">
              <a:rPr lang="en-GB" smtClean="0"/>
              <a:t>10/11/2022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24E33BF-C3A5-4325-AEF9-3A669EFF4CD9}" type="slidenum">
              <a:rPr lang="en-GB" smtClean="0"/>
              <a:t>‹#›</a:t>
            </a:fld>
            <a:endParaRPr lang="en-GB"/>
          </a:p>
        </p:txBody>
      </p:sp>
    </p:spTree>
    <p:extLst>
      <p:ext uri="{BB962C8B-B14F-4D97-AF65-F5344CB8AC3E}">
        <p14:creationId xmlns:p14="http://schemas.microsoft.com/office/powerpoint/2010/main" val="136416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76F992-D88C-4411-BBD3-83A83B917925}" type="datetime1">
              <a:rPr lang="en-GB" smtClean="0"/>
              <a:t>10/11/2022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4E33BF-C3A5-4325-AEF9-3A669EFF4CD9}" type="slidenum">
              <a:rPr lang="en-GB" smtClean="0"/>
              <a:t>‹#›</a:t>
            </a:fld>
            <a:endParaRPr lang="en-GB"/>
          </a:p>
        </p:txBody>
      </p:sp>
    </p:spTree>
    <p:extLst>
      <p:ext uri="{BB962C8B-B14F-4D97-AF65-F5344CB8AC3E}">
        <p14:creationId xmlns:p14="http://schemas.microsoft.com/office/powerpoint/2010/main" val="461209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BEB706-5071-4587-838C-7706713B7CFC}" type="datetime1">
              <a:rPr lang="en-GB" smtClean="0"/>
              <a:t>10/11/2022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4E33BF-C3A5-4325-AEF9-3A669EFF4CD9}" type="slidenum">
              <a:rPr lang="en-GB" smtClean="0"/>
              <a:t>‹#›</a:t>
            </a:fld>
            <a:endParaRPr lang="en-GB"/>
          </a:p>
        </p:txBody>
      </p:sp>
    </p:spTree>
    <p:extLst>
      <p:ext uri="{BB962C8B-B14F-4D97-AF65-F5344CB8AC3E}">
        <p14:creationId xmlns:p14="http://schemas.microsoft.com/office/powerpoint/2010/main" val="366279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81656E-B670-4589-A4B6-C75CABE690DF}" type="datetime1">
              <a:rPr lang="en-GB" smtClean="0"/>
              <a:t>10/11/2022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4E33BF-C3A5-4325-AEF9-3A669EFF4CD9}" type="slidenum">
              <a:rPr lang="en-GB" smtClean="0"/>
              <a:t>‹#›</a:t>
            </a:fld>
            <a:endParaRPr lang="en-GB"/>
          </a:p>
        </p:txBody>
      </p:sp>
    </p:spTree>
    <p:extLst>
      <p:ext uri="{BB962C8B-B14F-4D97-AF65-F5344CB8AC3E}">
        <p14:creationId xmlns:p14="http://schemas.microsoft.com/office/powerpoint/2010/main" val="14590321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4289CCE-2900-4EA5-8095-C9745E2C9BA2}"/>
              </a:ext>
            </a:extLst>
          </p:cNvPr>
          <p:cNvSpPr/>
          <p:nvPr/>
        </p:nvSpPr>
        <p:spPr>
          <a:xfrm>
            <a:off x="381000" y="138550"/>
            <a:ext cx="9144000" cy="2060848"/>
          </a:xfrm>
          <a:prstGeom prst="rect">
            <a:avLst/>
          </a:prstGeom>
          <a:solidFill>
            <a:srgbClr val="11026A"/>
          </a:solidFill>
          <a:ln w="1174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5" name="Rectangle 14">
            <a:extLst>
              <a:ext uri="{FF2B5EF4-FFF2-40B4-BE49-F238E27FC236}">
                <a16:creationId xmlns:a16="http://schemas.microsoft.com/office/drawing/2014/main" id="{E3C94CC8-EBBA-4750-A333-721AE210CFF2}"/>
              </a:ext>
            </a:extLst>
          </p:cNvPr>
          <p:cNvSpPr/>
          <p:nvPr/>
        </p:nvSpPr>
        <p:spPr>
          <a:xfrm>
            <a:off x="2034573" y="691920"/>
            <a:ext cx="5836854" cy="954107"/>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Lucida Sans" panose="020B0602030504020204" pitchFamily="34" charset="0"/>
                <a:ea typeface="+mn-ea"/>
                <a:cs typeface="+mn-cs"/>
              </a:rPr>
              <a:t>Branston Junior Academy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Lucida Sans" panose="020B0602030504020204" pitchFamily="34" charset="0"/>
                <a:ea typeface="+mn-ea"/>
                <a:cs typeface="+mn-cs"/>
              </a:rPr>
              <a:t>Science progression document</a:t>
            </a:r>
          </a:p>
        </p:txBody>
      </p:sp>
      <p:pic>
        <p:nvPicPr>
          <p:cNvPr id="16" name="Picture 3" descr="Academy logo jpeg">
            <a:extLst>
              <a:ext uri="{FF2B5EF4-FFF2-40B4-BE49-F238E27FC236}">
                <a16:creationId xmlns:a16="http://schemas.microsoft.com/office/drawing/2014/main" id="{18A5C90E-D94E-40AF-AF8C-C864C8CCA13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0235" y="2559438"/>
            <a:ext cx="5040560" cy="3981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5354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C7AD8AEA-774C-4A3D-B49C-D368AB4E40C9}"/>
              </a:ext>
            </a:extLst>
          </p:cNvPr>
          <p:cNvGraphicFramePr>
            <a:graphicFrameLocks noGrp="1"/>
          </p:cNvGraphicFramePr>
          <p:nvPr>
            <p:extLst>
              <p:ext uri="{D42A27DB-BD31-4B8C-83A1-F6EECF244321}">
                <p14:modId xmlns:p14="http://schemas.microsoft.com/office/powerpoint/2010/main" val="1950824894"/>
              </p:ext>
            </p:extLst>
          </p:nvPr>
        </p:nvGraphicFramePr>
        <p:xfrm>
          <a:off x="291297" y="136523"/>
          <a:ext cx="9420740" cy="3231262"/>
        </p:xfrm>
        <a:graphic>
          <a:graphicData uri="http://schemas.openxmlformats.org/drawingml/2006/table">
            <a:tbl>
              <a:tblPr firstRow="1" bandRow="1">
                <a:tableStyleId>{5C22544A-7EE6-4342-B048-85BDC9FD1C3A}</a:tableStyleId>
              </a:tblPr>
              <a:tblGrid>
                <a:gridCol w="1884148">
                  <a:extLst>
                    <a:ext uri="{9D8B030D-6E8A-4147-A177-3AD203B41FA5}">
                      <a16:colId xmlns:a16="http://schemas.microsoft.com/office/drawing/2014/main" val="3093273327"/>
                    </a:ext>
                  </a:extLst>
                </a:gridCol>
                <a:gridCol w="1884148">
                  <a:extLst>
                    <a:ext uri="{9D8B030D-6E8A-4147-A177-3AD203B41FA5}">
                      <a16:colId xmlns:a16="http://schemas.microsoft.com/office/drawing/2014/main" val="400356363"/>
                    </a:ext>
                  </a:extLst>
                </a:gridCol>
                <a:gridCol w="1884148">
                  <a:extLst>
                    <a:ext uri="{9D8B030D-6E8A-4147-A177-3AD203B41FA5}">
                      <a16:colId xmlns:a16="http://schemas.microsoft.com/office/drawing/2014/main" val="1738001373"/>
                    </a:ext>
                  </a:extLst>
                </a:gridCol>
                <a:gridCol w="1884148">
                  <a:extLst>
                    <a:ext uri="{9D8B030D-6E8A-4147-A177-3AD203B41FA5}">
                      <a16:colId xmlns:a16="http://schemas.microsoft.com/office/drawing/2014/main" val="3426838984"/>
                    </a:ext>
                  </a:extLst>
                </a:gridCol>
                <a:gridCol w="1884148">
                  <a:extLst>
                    <a:ext uri="{9D8B030D-6E8A-4147-A177-3AD203B41FA5}">
                      <a16:colId xmlns:a16="http://schemas.microsoft.com/office/drawing/2014/main" val="1827786462"/>
                    </a:ext>
                  </a:extLst>
                </a:gridCol>
              </a:tblGrid>
              <a:tr h="301308">
                <a:tc>
                  <a:txBody>
                    <a:bodyPr/>
                    <a:lstStyle/>
                    <a:p>
                      <a:endParaRPr lang="en-GB" sz="1400" dirty="0"/>
                    </a:p>
                  </a:txBody>
                  <a:tcPr marL="74295" marR="74295" marT="37148" marB="37148"/>
                </a:tc>
                <a:tc>
                  <a:txBody>
                    <a:bodyPr/>
                    <a:lstStyle/>
                    <a:p>
                      <a:r>
                        <a:rPr lang="en-GB" sz="1400" dirty="0"/>
                        <a:t>Year 3</a:t>
                      </a:r>
                    </a:p>
                  </a:txBody>
                  <a:tcPr marL="74295" marR="74295" marT="37148" marB="37148"/>
                </a:tc>
                <a:tc>
                  <a:txBody>
                    <a:bodyPr/>
                    <a:lstStyle/>
                    <a:p>
                      <a:r>
                        <a:rPr lang="en-GB" sz="1400" dirty="0"/>
                        <a:t>Year 4</a:t>
                      </a:r>
                    </a:p>
                  </a:txBody>
                  <a:tcPr marL="74295" marR="74295" marT="37148" marB="37148"/>
                </a:tc>
                <a:tc>
                  <a:txBody>
                    <a:bodyPr/>
                    <a:lstStyle/>
                    <a:p>
                      <a:r>
                        <a:rPr lang="en-GB" sz="1400" dirty="0"/>
                        <a:t>Year 5</a:t>
                      </a:r>
                    </a:p>
                  </a:txBody>
                  <a:tcPr marL="74295" marR="74295" marT="37148" marB="37148"/>
                </a:tc>
                <a:tc>
                  <a:txBody>
                    <a:bodyPr/>
                    <a:lstStyle/>
                    <a:p>
                      <a:r>
                        <a:rPr lang="en-GB" sz="1400" dirty="0"/>
                        <a:t>Year 6</a:t>
                      </a:r>
                    </a:p>
                  </a:txBody>
                  <a:tcPr marL="74295" marR="74295" marT="37148" marB="37148"/>
                </a:tc>
                <a:extLst>
                  <a:ext uri="{0D108BD9-81ED-4DB2-BD59-A6C34878D82A}">
                    <a16:rowId xmlns:a16="http://schemas.microsoft.com/office/drawing/2014/main" val="1112223823"/>
                  </a:ext>
                </a:extLst>
              </a:tr>
              <a:tr h="2181229">
                <a:tc>
                  <a:txBody>
                    <a:bodyPr/>
                    <a:lstStyle/>
                    <a:p>
                      <a:pPr>
                        <a:lnSpc>
                          <a:spcPct val="115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Results and conclusions</a:t>
                      </a:r>
                    </a:p>
                  </a:txBody>
                  <a:tcPr marL="55721" marR="55721" marT="0" marB="0"/>
                </a:tc>
                <a:tc>
                  <a:txBody>
                    <a:bodyPr/>
                    <a:lstStyle/>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With support, can describe simple patterns in the results, and begin to explain them.</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With prompting, recognises limitations of enquiry, and how it might be improved.</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a:txBody>
                    <a:bodyPr/>
                    <a:lstStyle/>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Makes a general statement about results, supported by patterns.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Relates results back to prediction.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Suggests how the enquiry might be adjusted or improved.</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Recognises some of the limitations of the enquiry.</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a:txBody>
                    <a:bodyPr/>
                    <a:lstStyle/>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With support, identifies linking factors to generate a 'rule'.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Supports these with specific evidence, sometimes relating to scientific knowledge.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 discuss how trustworthy their findings are.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a:txBody>
                    <a:bodyPr/>
                    <a:lstStyle/>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Established 'rule' and possible exceptions.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Relates patterns to scientific knowledge.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 give reasons why other enquires may offer different results.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4226211343"/>
                  </a:ext>
                </a:extLst>
              </a:tr>
            </a:tbl>
          </a:graphicData>
        </a:graphic>
      </p:graphicFrame>
      <p:sp>
        <p:nvSpPr>
          <p:cNvPr id="2" name="Slide Number Placeholder 1">
            <a:extLst>
              <a:ext uri="{FF2B5EF4-FFF2-40B4-BE49-F238E27FC236}">
                <a16:creationId xmlns:a16="http://schemas.microsoft.com/office/drawing/2014/main" id="{AFF8AB6A-9BD4-4C9B-BD93-154BE469FFA8}"/>
              </a:ext>
            </a:extLst>
          </p:cNvPr>
          <p:cNvSpPr>
            <a:spLocks noGrp="1"/>
          </p:cNvSpPr>
          <p:nvPr>
            <p:ph type="sldNum" sz="quarter" idx="12"/>
          </p:nvPr>
        </p:nvSpPr>
        <p:spPr/>
        <p:txBody>
          <a:bodyPr/>
          <a:lstStyle/>
          <a:p>
            <a:fld id="{124E33BF-C3A5-4325-AEF9-3A669EFF4CD9}" type="slidenum">
              <a:rPr lang="en-GB" smtClean="0"/>
              <a:t>10</a:t>
            </a:fld>
            <a:endParaRPr lang="en-GB"/>
          </a:p>
        </p:txBody>
      </p:sp>
    </p:spTree>
    <p:extLst>
      <p:ext uri="{BB962C8B-B14F-4D97-AF65-F5344CB8AC3E}">
        <p14:creationId xmlns:p14="http://schemas.microsoft.com/office/powerpoint/2010/main" val="1720685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99EC594-8384-42AF-8598-F8F9E1FCEB4F}"/>
              </a:ext>
            </a:extLst>
          </p:cNvPr>
          <p:cNvSpPr>
            <a:spLocks noGrp="1"/>
          </p:cNvSpPr>
          <p:nvPr>
            <p:ph type="sldNum" sz="quarter" idx="12"/>
          </p:nvPr>
        </p:nvSpPr>
        <p:spPr/>
        <p:txBody>
          <a:bodyPr/>
          <a:lstStyle/>
          <a:p>
            <a:fld id="{124E33BF-C3A5-4325-AEF9-3A669EFF4CD9}" type="slidenum">
              <a:rPr lang="en-GB" smtClean="0"/>
              <a:t>11</a:t>
            </a:fld>
            <a:endParaRPr lang="en-GB"/>
          </a:p>
        </p:txBody>
      </p:sp>
      <p:sp>
        <p:nvSpPr>
          <p:cNvPr id="5" name="TextBox 4">
            <a:extLst>
              <a:ext uri="{FF2B5EF4-FFF2-40B4-BE49-F238E27FC236}">
                <a16:creationId xmlns:a16="http://schemas.microsoft.com/office/drawing/2014/main" id="{F9BBFFF3-41CD-4584-B47E-76B28D4B0FEF}"/>
              </a:ext>
            </a:extLst>
          </p:cNvPr>
          <p:cNvSpPr txBox="1"/>
          <p:nvPr/>
        </p:nvSpPr>
        <p:spPr>
          <a:xfrm>
            <a:off x="151567" y="239355"/>
            <a:ext cx="9615888" cy="3077766"/>
          </a:xfrm>
          <a:prstGeom prst="rect">
            <a:avLst/>
          </a:prstGeom>
          <a:noFill/>
        </p:spPr>
        <p:txBody>
          <a:bodyPr wrap="square" rtlCol="0">
            <a:spAutoFit/>
          </a:bodyPr>
          <a:lstStyle/>
          <a:p>
            <a:pPr algn="ctr"/>
            <a:r>
              <a:rPr lang="en-GB" sz="3200" b="1" dirty="0"/>
              <a:t>Prior and Subsequent Learning</a:t>
            </a:r>
          </a:p>
          <a:p>
            <a:endParaRPr lang="en-GB" dirty="0"/>
          </a:p>
          <a:p>
            <a:r>
              <a:rPr lang="en-GB" dirty="0"/>
              <a:t>It is important that, as a unit of work is taught,  all teachers, and therefore children,  are aware of where this particular area of learning fits into the whole curriculum. The following information shows the prior learning for each unit, and states, if necessary, where it then feeds into future units. </a:t>
            </a:r>
          </a:p>
          <a:p>
            <a:endParaRPr lang="en-GB" dirty="0"/>
          </a:p>
          <a:p>
            <a:r>
              <a:rPr lang="en-GB" dirty="0"/>
              <a:t>For some units,  such as Animals, Including Humans, due to the structure of our school, children will encounter units in a different order of our two year rolling programme.  The year group stated at the top of each column refers to the year group in which the unit fits into the National Curriculum, and is not necessarily the year children will be in as they study this unit. </a:t>
            </a:r>
          </a:p>
        </p:txBody>
      </p:sp>
    </p:spTree>
    <p:extLst>
      <p:ext uri="{BB962C8B-B14F-4D97-AF65-F5344CB8AC3E}">
        <p14:creationId xmlns:p14="http://schemas.microsoft.com/office/powerpoint/2010/main" val="2499146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0">
            <a:extLst>
              <a:ext uri="{FF2B5EF4-FFF2-40B4-BE49-F238E27FC236}">
                <a16:creationId xmlns:a16="http://schemas.microsoft.com/office/drawing/2014/main" id="{098E0C72-EE35-4834-8C5D-DC6B64EC7D55}"/>
              </a:ext>
            </a:extLst>
          </p:cNvPr>
          <p:cNvGraphicFramePr>
            <a:graphicFrameLocks noGrp="1"/>
          </p:cNvGraphicFramePr>
          <p:nvPr>
            <p:extLst>
              <p:ext uri="{D42A27DB-BD31-4B8C-83A1-F6EECF244321}">
                <p14:modId xmlns:p14="http://schemas.microsoft.com/office/powerpoint/2010/main" val="4046638899"/>
              </p:ext>
            </p:extLst>
          </p:nvPr>
        </p:nvGraphicFramePr>
        <p:xfrm>
          <a:off x="119258" y="41750"/>
          <a:ext cx="9618300" cy="5189540"/>
        </p:xfrm>
        <a:graphic>
          <a:graphicData uri="http://schemas.openxmlformats.org/drawingml/2006/table">
            <a:tbl>
              <a:tblPr firstRow="1" bandRow="1">
                <a:tableStyleId>{21E4AEA4-8DFA-4A89-87EB-49C32662AFE0}</a:tableStyleId>
              </a:tblPr>
              <a:tblGrid>
                <a:gridCol w="1923660">
                  <a:extLst>
                    <a:ext uri="{9D8B030D-6E8A-4147-A177-3AD203B41FA5}">
                      <a16:colId xmlns:a16="http://schemas.microsoft.com/office/drawing/2014/main" val="2167398451"/>
                    </a:ext>
                  </a:extLst>
                </a:gridCol>
                <a:gridCol w="1923660">
                  <a:extLst>
                    <a:ext uri="{9D8B030D-6E8A-4147-A177-3AD203B41FA5}">
                      <a16:colId xmlns:a16="http://schemas.microsoft.com/office/drawing/2014/main" val="3413030586"/>
                    </a:ext>
                  </a:extLst>
                </a:gridCol>
                <a:gridCol w="1923660">
                  <a:extLst>
                    <a:ext uri="{9D8B030D-6E8A-4147-A177-3AD203B41FA5}">
                      <a16:colId xmlns:a16="http://schemas.microsoft.com/office/drawing/2014/main" val="3236044858"/>
                    </a:ext>
                  </a:extLst>
                </a:gridCol>
                <a:gridCol w="1923660">
                  <a:extLst>
                    <a:ext uri="{9D8B030D-6E8A-4147-A177-3AD203B41FA5}">
                      <a16:colId xmlns:a16="http://schemas.microsoft.com/office/drawing/2014/main" val="1758512849"/>
                    </a:ext>
                  </a:extLst>
                </a:gridCol>
                <a:gridCol w="1923660">
                  <a:extLst>
                    <a:ext uri="{9D8B030D-6E8A-4147-A177-3AD203B41FA5}">
                      <a16:colId xmlns:a16="http://schemas.microsoft.com/office/drawing/2014/main" val="483282625"/>
                    </a:ext>
                  </a:extLst>
                </a:gridCol>
              </a:tblGrid>
              <a:tr h="421005">
                <a:tc gridSpan="5">
                  <a:txBody>
                    <a:bodyPr/>
                    <a:lstStyle/>
                    <a:p>
                      <a:r>
                        <a:rPr lang="en-GB" sz="1200" dirty="0"/>
                        <a:t>Area of Science:   </a:t>
                      </a:r>
                      <a:r>
                        <a:rPr lang="en-GB" sz="2300" dirty="0"/>
                        <a:t>Animals Including Humans </a:t>
                      </a:r>
                    </a:p>
                  </a:txBody>
                  <a:tcPr marL="74295" marR="74295" marT="37148" marB="37148"/>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379770762"/>
                  </a:ext>
                </a:extLst>
              </a:tr>
              <a:tr h="301308">
                <a:tc>
                  <a:txBody>
                    <a:bodyPr/>
                    <a:lstStyle/>
                    <a:p>
                      <a:pPr algn="ctr"/>
                      <a:r>
                        <a:rPr lang="en-GB" sz="1200" dirty="0"/>
                        <a:t>KS1</a:t>
                      </a:r>
                    </a:p>
                  </a:txBody>
                  <a:tcPr marL="74295" marR="74295" marT="37148" marB="37148">
                    <a:solidFill>
                      <a:schemeClr val="bg1">
                        <a:lumMod val="85000"/>
                      </a:schemeClr>
                    </a:solidFill>
                  </a:tcPr>
                </a:tc>
                <a:tc gridSpan="2">
                  <a:txBody>
                    <a:bodyPr/>
                    <a:lstStyle/>
                    <a:p>
                      <a:pPr algn="ctr"/>
                      <a:r>
                        <a:rPr lang="en-GB" sz="1200" dirty="0"/>
                        <a:t>LKS2</a:t>
                      </a:r>
                    </a:p>
                  </a:txBody>
                  <a:tcPr marL="74295" marR="74295" marT="37148" marB="37148"/>
                </a:tc>
                <a:tc hMerge="1">
                  <a:txBody>
                    <a:bodyPr/>
                    <a:lstStyle/>
                    <a:p>
                      <a:endParaRPr lang="en-GB" dirty="0"/>
                    </a:p>
                  </a:txBody>
                  <a:tcPr/>
                </a:tc>
                <a:tc gridSpan="2">
                  <a:txBody>
                    <a:bodyPr/>
                    <a:lstStyle/>
                    <a:p>
                      <a:pPr algn="ctr"/>
                      <a:r>
                        <a:rPr lang="en-GB" sz="1200" dirty="0"/>
                        <a:t>UKS2</a:t>
                      </a:r>
                    </a:p>
                  </a:txBody>
                  <a:tcPr marL="74295" marR="74295" marT="37148" marB="37148"/>
                </a:tc>
                <a:tc hMerge="1">
                  <a:txBody>
                    <a:bodyPr/>
                    <a:lstStyle/>
                    <a:p>
                      <a:endParaRPr lang="en-GB" dirty="0"/>
                    </a:p>
                  </a:txBody>
                  <a:tcPr/>
                </a:tc>
                <a:extLst>
                  <a:ext uri="{0D108BD9-81ED-4DB2-BD59-A6C34878D82A}">
                    <a16:rowId xmlns:a16="http://schemas.microsoft.com/office/drawing/2014/main" val="2423928272"/>
                  </a:ext>
                </a:extLst>
              </a:tr>
              <a:tr h="3789045">
                <a:tc>
                  <a:txBody>
                    <a:bodyPr/>
                    <a:lstStyle/>
                    <a:p>
                      <a:r>
                        <a:rPr lang="en-GB" sz="1200" dirty="0"/>
                        <a:t>Y2</a:t>
                      </a:r>
                    </a:p>
                    <a:p>
                      <a:r>
                        <a:rPr lang="en-GB" sz="1200" dirty="0"/>
                        <a:t>notice that animals, including humans, have offspring which grow into adults </a:t>
                      </a:r>
                    </a:p>
                    <a:p>
                      <a:endParaRPr lang="en-GB" sz="1200" dirty="0"/>
                    </a:p>
                    <a:p>
                      <a:r>
                        <a:rPr lang="en-GB" sz="1200" dirty="0"/>
                        <a:t> find out about and describe the basic needs of animals, including humans, for survival (water, food and air) </a:t>
                      </a:r>
                    </a:p>
                    <a:p>
                      <a:endParaRPr lang="en-GB" sz="1200" dirty="0"/>
                    </a:p>
                    <a:p>
                      <a:r>
                        <a:rPr lang="en-GB" sz="1200" dirty="0"/>
                        <a:t>describe the importance for humans of exercise, eating the right amounts of different types of food, and hygiene.</a:t>
                      </a:r>
                    </a:p>
                    <a:p>
                      <a:endParaRPr lang="en-GB" sz="1200" dirty="0"/>
                    </a:p>
                    <a:p>
                      <a:r>
                        <a:rPr lang="en-GB" sz="1200" dirty="0"/>
                        <a:t>Y1</a:t>
                      </a:r>
                    </a:p>
                    <a:p>
                      <a:r>
                        <a:rPr lang="en-GB" sz="1200" dirty="0"/>
                        <a:t>identify and name a variety of common animals including fish, amphibians, reptiles, birds and mammals </a:t>
                      </a:r>
                    </a:p>
                    <a:p>
                      <a:endParaRPr lang="en-GB" sz="1200" dirty="0"/>
                    </a:p>
                    <a:p>
                      <a:r>
                        <a:rPr lang="en-GB" sz="1200" dirty="0"/>
                        <a:t> </a:t>
                      </a:r>
                    </a:p>
                  </a:txBody>
                  <a:tcPr marL="74295" marR="74295" marT="37148" marB="37148">
                    <a:solidFill>
                      <a:schemeClr val="bg1">
                        <a:lumMod val="85000"/>
                      </a:schemeClr>
                    </a:solidFill>
                  </a:tcPr>
                </a:tc>
                <a:tc>
                  <a:txBody>
                    <a:bodyPr/>
                    <a:lstStyle/>
                    <a:p>
                      <a:r>
                        <a:rPr lang="en-GB" sz="1200" dirty="0"/>
                        <a:t>Year A + C</a:t>
                      </a:r>
                    </a:p>
                    <a:p>
                      <a:r>
                        <a:rPr lang="en-GB" sz="1200" dirty="0"/>
                        <a:t>describe the simple functions of the basic parts of the digestive system in humans </a:t>
                      </a:r>
                    </a:p>
                    <a:p>
                      <a:endParaRPr lang="en-GB" sz="1200" dirty="0"/>
                    </a:p>
                    <a:p>
                      <a:r>
                        <a:rPr lang="en-GB" sz="1200" dirty="0"/>
                        <a:t>identify the different types of teeth in humans and their simple functions </a:t>
                      </a:r>
                    </a:p>
                    <a:p>
                      <a:endParaRPr lang="en-GB" sz="1200" dirty="0"/>
                    </a:p>
                    <a:p>
                      <a:r>
                        <a:rPr lang="en-GB" sz="1200" dirty="0"/>
                        <a:t> construct and interpret a variety of food chains, identifying producers, predators and prey.</a:t>
                      </a:r>
                    </a:p>
                    <a:p>
                      <a:endParaRPr lang="en-GB" sz="1200" dirty="0"/>
                    </a:p>
                    <a:p>
                      <a:endParaRPr lang="en-GB" sz="1200" dirty="0"/>
                    </a:p>
                  </a:txBody>
                  <a:tcPr marL="74295" marR="74295" marT="37148" marB="37148"/>
                </a:tc>
                <a:tc>
                  <a:txBody>
                    <a:bodyPr/>
                    <a:lstStyle/>
                    <a:p>
                      <a:r>
                        <a:rPr lang="en-GB" sz="1200" dirty="0"/>
                        <a:t>Year B + D</a:t>
                      </a:r>
                    </a:p>
                    <a:p>
                      <a:r>
                        <a:rPr lang="en-GB" sz="1200" dirty="0"/>
                        <a:t>identify that animals, including humans, need the right types and amount of nutrition, and that they cannot make their own food; they get nutrition from what they eat </a:t>
                      </a:r>
                    </a:p>
                    <a:p>
                      <a:endParaRPr lang="en-GB" sz="1200" dirty="0"/>
                    </a:p>
                    <a:p>
                      <a:r>
                        <a:rPr lang="en-GB" sz="1200" dirty="0"/>
                        <a:t>identify that humans and some other animals have skeletons and muscles for support, protection and movement.</a:t>
                      </a:r>
                    </a:p>
                    <a:p>
                      <a:endParaRPr lang="en-GB" sz="1200" dirty="0"/>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Year A + 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identify and name the main parts of the human circulatory system, and describe the functions of the heart, blood vessels and blood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 recognise the impact of diet, exercise, drugs and lifestyle on the way their bodies function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describe the ways in which nutrients and water are transported within animals, including humans.</a:t>
                      </a:r>
                    </a:p>
                    <a:p>
                      <a:endParaRPr lang="en-GB" sz="1200" dirty="0"/>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Year B + 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describe the changes as humans develop to old age. </a:t>
                      </a:r>
                    </a:p>
                    <a:p>
                      <a:endParaRPr lang="en-GB" sz="1200" dirty="0"/>
                    </a:p>
                    <a:p>
                      <a:r>
                        <a:rPr lang="en-GB" sz="1200" dirty="0"/>
                        <a:t>Classifying plants, animals and microorganisms</a:t>
                      </a:r>
                    </a:p>
                    <a:p>
                      <a:endParaRPr lang="en-GB" sz="1200" dirty="0"/>
                    </a:p>
                  </a:txBody>
                  <a:tcPr marL="74295" marR="74295" marT="37148" marB="37148"/>
                </a:tc>
                <a:extLst>
                  <a:ext uri="{0D108BD9-81ED-4DB2-BD59-A6C34878D82A}">
                    <a16:rowId xmlns:a16="http://schemas.microsoft.com/office/drawing/2014/main" val="2044888163"/>
                  </a:ext>
                </a:extLst>
              </a:tr>
            </a:tbl>
          </a:graphicData>
        </a:graphic>
      </p:graphicFrame>
      <p:sp>
        <p:nvSpPr>
          <p:cNvPr id="4" name="Slide Number Placeholder 3">
            <a:extLst>
              <a:ext uri="{FF2B5EF4-FFF2-40B4-BE49-F238E27FC236}">
                <a16:creationId xmlns:a16="http://schemas.microsoft.com/office/drawing/2014/main" id="{4850AB6B-D21B-49AD-869C-8576B2725864}"/>
              </a:ext>
            </a:extLst>
          </p:cNvPr>
          <p:cNvSpPr>
            <a:spLocks noGrp="1"/>
          </p:cNvSpPr>
          <p:nvPr>
            <p:ph type="sldNum" sz="quarter" idx="12"/>
          </p:nvPr>
        </p:nvSpPr>
        <p:spPr/>
        <p:txBody>
          <a:bodyPr/>
          <a:lstStyle/>
          <a:p>
            <a:fld id="{124E33BF-C3A5-4325-AEF9-3A669EFF4CD9}" type="slidenum">
              <a:rPr lang="en-GB" smtClean="0"/>
              <a:t>12</a:t>
            </a:fld>
            <a:endParaRPr lang="en-GB"/>
          </a:p>
        </p:txBody>
      </p:sp>
    </p:spTree>
    <p:extLst>
      <p:ext uri="{BB962C8B-B14F-4D97-AF65-F5344CB8AC3E}">
        <p14:creationId xmlns:p14="http://schemas.microsoft.com/office/powerpoint/2010/main" val="4249824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0">
            <a:extLst>
              <a:ext uri="{FF2B5EF4-FFF2-40B4-BE49-F238E27FC236}">
                <a16:creationId xmlns:a16="http://schemas.microsoft.com/office/drawing/2014/main" id="{098E0C72-EE35-4834-8C5D-DC6B64EC7D55}"/>
              </a:ext>
            </a:extLst>
          </p:cNvPr>
          <p:cNvGraphicFramePr>
            <a:graphicFrameLocks noGrp="1"/>
          </p:cNvGraphicFramePr>
          <p:nvPr>
            <p:extLst>
              <p:ext uri="{D42A27DB-BD31-4B8C-83A1-F6EECF244321}">
                <p14:modId xmlns:p14="http://schemas.microsoft.com/office/powerpoint/2010/main" val="2432403775"/>
              </p:ext>
            </p:extLst>
          </p:nvPr>
        </p:nvGraphicFramePr>
        <p:xfrm>
          <a:off x="179053" y="136523"/>
          <a:ext cx="9446210" cy="4092260"/>
        </p:xfrm>
        <a:graphic>
          <a:graphicData uri="http://schemas.openxmlformats.org/drawingml/2006/table">
            <a:tbl>
              <a:tblPr firstRow="1" bandRow="1">
                <a:tableStyleId>{21E4AEA4-8DFA-4A89-87EB-49C32662AFE0}</a:tableStyleId>
              </a:tblPr>
              <a:tblGrid>
                <a:gridCol w="1889242">
                  <a:extLst>
                    <a:ext uri="{9D8B030D-6E8A-4147-A177-3AD203B41FA5}">
                      <a16:colId xmlns:a16="http://schemas.microsoft.com/office/drawing/2014/main" val="2167398451"/>
                    </a:ext>
                  </a:extLst>
                </a:gridCol>
                <a:gridCol w="1889242">
                  <a:extLst>
                    <a:ext uri="{9D8B030D-6E8A-4147-A177-3AD203B41FA5}">
                      <a16:colId xmlns:a16="http://schemas.microsoft.com/office/drawing/2014/main" val="3413030586"/>
                    </a:ext>
                  </a:extLst>
                </a:gridCol>
                <a:gridCol w="1889242">
                  <a:extLst>
                    <a:ext uri="{9D8B030D-6E8A-4147-A177-3AD203B41FA5}">
                      <a16:colId xmlns:a16="http://schemas.microsoft.com/office/drawing/2014/main" val="3236044858"/>
                    </a:ext>
                  </a:extLst>
                </a:gridCol>
                <a:gridCol w="1889242">
                  <a:extLst>
                    <a:ext uri="{9D8B030D-6E8A-4147-A177-3AD203B41FA5}">
                      <a16:colId xmlns:a16="http://schemas.microsoft.com/office/drawing/2014/main" val="1758512849"/>
                    </a:ext>
                  </a:extLst>
                </a:gridCol>
                <a:gridCol w="1889242">
                  <a:extLst>
                    <a:ext uri="{9D8B030D-6E8A-4147-A177-3AD203B41FA5}">
                      <a16:colId xmlns:a16="http://schemas.microsoft.com/office/drawing/2014/main" val="483282625"/>
                    </a:ext>
                  </a:extLst>
                </a:gridCol>
              </a:tblGrid>
              <a:tr h="421005">
                <a:tc gridSpan="5">
                  <a:txBody>
                    <a:bodyPr/>
                    <a:lstStyle/>
                    <a:p>
                      <a:r>
                        <a:rPr lang="en-GB" sz="1200" dirty="0"/>
                        <a:t>Area of Science:   </a:t>
                      </a:r>
                      <a:r>
                        <a:rPr lang="en-GB" sz="2300" dirty="0"/>
                        <a:t>Animals Including Humans  (</a:t>
                      </a:r>
                      <a:r>
                        <a:rPr lang="en-GB" sz="2300" dirty="0" err="1"/>
                        <a:t>Cont</a:t>
                      </a:r>
                      <a:r>
                        <a:rPr lang="en-GB" sz="2300" dirty="0"/>
                        <a:t>)</a:t>
                      </a:r>
                    </a:p>
                  </a:txBody>
                  <a:tcPr marL="74295" marR="74295" marT="37148" marB="37148"/>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379770762"/>
                  </a:ext>
                </a:extLst>
              </a:tr>
              <a:tr h="301308">
                <a:tc>
                  <a:txBody>
                    <a:bodyPr/>
                    <a:lstStyle/>
                    <a:p>
                      <a:pPr algn="ctr"/>
                      <a:r>
                        <a:rPr lang="en-GB" sz="1200" dirty="0"/>
                        <a:t>KS1</a:t>
                      </a:r>
                    </a:p>
                  </a:txBody>
                  <a:tcPr marL="74295" marR="74295" marT="37148" marB="37148">
                    <a:solidFill>
                      <a:schemeClr val="bg1">
                        <a:lumMod val="85000"/>
                      </a:schemeClr>
                    </a:solidFill>
                  </a:tcPr>
                </a:tc>
                <a:tc gridSpan="2">
                  <a:txBody>
                    <a:bodyPr/>
                    <a:lstStyle/>
                    <a:p>
                      <a:pPr algn="ctr"/>
                      <a:r>
                        <a:rPr lang="en-GB" sz="1200" dirty="0"/>
                        <a:t>LKS2</a:t>
                      </a:r>
                    </a:p>
                  </a:txBody>
                  <a:tcPr marL="74295" marR="74295" marT="37148" marB="37148"/>
                </a:tc>
                <a:tc hMerge="1">
                  <a:txBody>
                    <a:bodyPr/>
                    <a:lstStyle/>
                    <a:p>
                      <a:endParaRPr lang="en-GB" dirty="0"/>
                    </a:p>
                  </a:txBody>
                  <a:tcPr/>
                </a:tc>
                <a:tc gridSpan="2">
                  <a:txBody>
                    <a:bodyPr/>
                    <a:lstStyle/>
                    <a:p>
                      <a:pPr algn="ctr"/>
                      <a:r>
                        <a:rPr lang="en-GB" sz="1200" dirty="0"/>
                        <a:t>UKS2</a:t>
                      </a:r>
                    </a:p>
                  </a:txBody>
                  <a:tcPr marL="74295" marR="74295" marT="37148" marB="37148"/>
                </a:tc>
                <a:tc hMerge="1">
                  <a:txBody>
                    <a:bodyPr/>
                    <a:lstStyle/>
                    <a:p>
                      <a:endParaRPr lang="en-GB" dirty="0"/>
                    </a:p>
                  </a:txBody>
                  <a:tcPr/>
                </a:tc>
                <a:extLst>
                  <a:ext uri="{0D108BD9-81ED-4DB2-BD59-A6C34878D82A}">
                    <a16:rowId xmlns:a16="http://schemas.microsoft.com/office/drawing/2014/main" val="2423928272"/>
                  </a:ext>
                </a:extLst>
              </a:tr>
              <a:tr h="2038521">
                <a:tc>
                  <a:txBody>
                    <a:bodyPr/>
                    <a:lstStyle/>
                    <a:p>
                      <a:r>
                        <a:rPr lang="en-GB" sz="1200" dirty="0"/>
                        <a:t>identify and name a variety of common animals that are carnivores, herbivores and omnivores</a:t>
                      </a:r>
                    </a:p>
                    <a:p>
                      <a:endParaRPr lang="en-GB" sz="1200" dirty="0"/>
                    </a:p>
                    <a:p>
                      <a:r>
                        <a:rPr lang="en-GB" sz="1200" dirty="0"/>
                        <a:t>describe and compare the structure of a variety of common animals (fish, amphibians, reptiles, birds and mammals, including pets) </a:t>
                      </a:r>
                    </a:p>
                    <a:p>
                      <a:endParaRPr lang="en-GB" sz="1200" dirty="0"/>
                    </a:p>
                    <a:p>
                      <a:r>
                        <a:rPr lang="en-GB" sz="1200" dirty="0"/>
                        <a:t>identify, name, draw and label the basic parts of the human body and say which part of the body is associated with each sense.</a:t>
                      </a:r>
                    </a:p>
                    <a:p>
                      <a:endParaRPr lang="en-GB" sz="1200" dirty="0"/>
                    </a:p>
                  </a:txBody>
                  <a:tcPr marL="74295" marR="74295" marT="37148" marB="37148">
                    <a:solidFill>
                      <a:schemeClr val="bg1">
                        <a:lumMod val="85000"/>
                      </a:schemeClr>
                    </a:solidFill>
                  </a:tcPr>
                </a:tc>
                <a:tc>
                  <a:txBody>
                    <a:bodyPr/>
                    <a:lstStyle/>
                    <a:p>
                      <a:endParaRPr lang="en-GB" sz="1200" dirty="0"/>
                    </a:p>
                  </a:txBody>
                  <a:tcPr marL="74295" marR="74295" marT="37148" marB="37148"/>
                </a:tc>
                <a:tc>
                  <a:txBody>
                    <a:bodyPr/>
                    <a:lstStyle/>
                    <a:p>
                      <a:endParaRPr lang="en-GB" sz="1200" dirty="0"/>
                    </a:p>
                  </a:txBody>
                  <a:tcPr marL="74295" marR="74295" marT="37148" marB="37148"/>
                </a:tc>
                <a:tc>
                  <a:txBody>
                    <a:bodyPr/>
                    <a:lstStyle/>
                    <a:p>
                      <a:endParaRPr lang="en-GB" sz="1200" dirty="0"/>
                    </a:p>
                  </a:txBody>
                  <a:tcPr marL="74295" marR="74295" marT="37148" marB="37148"/>
                </a:tc>
                <a:tc>
                  <a:txBody>
                    <a:bodyPr/>
                    <a:lstStyle/>
                    <a:p>
                      <a:endParaRPr lang="en-GB" sz="1200" dirty="0"/>
                    </a:p>
                  </a:txBody>
                  <a:tcPr marL="74295" marR="74295" marT="37148" marB="37148"/>
                </a:tc>
                <a:extLst>
                  <a:ext uri="{0D108BD9-81ED-4DB2-BD59-A6C34878D82A}">
                    <a16:rowId xmlns:a16="http://schemas.microsoft.com/office/drawing/2014/main" val="2044888163"/>
                  </a:ext>
                </a:extLst>
              </a:tr>
            </a:tbl>
          </a:graphicData>
        </a:graphic>
      </p:graphicFrame>
      <p:sp>
        <p:nvSpPr>
          <p:cNvPr id="4" name="Slide Number Placeholder 3">
            <a:extLst>
              <a:ext uri="{FF2B5EF4-FFF2-40B4-BE49-F238E27FC236}">
                <a16:creationId xmlns:a16="http://schemas.microsoft.com/office/drawing/2014/main" id="{4850AB6B-D21B-49AD-869C-8576B2725864}"/>
              </a:ext>
            </a:extLst>
          </p:cNvPr>
          <p:cNvSpPr>
            <a:spLocks noGrp="1"/>
          </p:cNvSpPr>
          <p:nvPr>
            <p:ph type="sldNum" sz="quarter" idx="12"/>
          </p:nvPr>
        </p:nvSpPr>
        <p:spPr/>
        <p:txBody>
          <a:bodyPr/>
          <a:lstStyle/>
          <a:p>
            <a:fld id="{124E33BF-C3A5-4325-AEF9-3A669EFF4CD9}" type="slidenum">
              <a:rPr lang="en-GB" smtClean="0"/>
              <a:t>13</a:t>
            </a:fld>
            <a:endParaRPr lang="en-GB"/>
          </a:p>
        </p:txBody>
      </p:sp>
    </p:spTree>
    <p:extLst>
      <p:ext uri="{BB962C8B-B14F-4D97-AF65-F5344CB8AC3E}">
        <p14:creationId xmlns:p14="http://schemas.microsoft.com/office/powerpoint/2010/main" val="809158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0">
            <a:extLst>
              <a:ext uri="{FF2B5EF4-FFF2-40B4-BE49-F238E27FC236}">
                <a16:creationId xmlns:a16="http://schemas.microsoft.com/office/drawing/2014/main" id="{098E0C72-EE35-4834-8C5D-DC6B64EC7D55}"/>
              </a:ext>
            </a:extLst>
          </p:cNvPr>
          <p:cNvGraphicFramePr>
            <a:graphicFrameLocks noGrp="1"/>
          </p:cNvGraphicFramePr>
          <p:nvPr>
            <p:extLst>
              <p:ext uri="{D42A27DB-BD31-4B8C-83A1-F6EECF244321}">
                <p14:modId xmlns:p14="http://schemas.microsoft.com/office/powerpoint/2010/main" val="1935081631"/>
              </p:ext>
            </p:extLst>
          </p:nvPr>
        </p:nvGraphicFramePr>
        <p:xfrm>
          <a:off x="148390" y="136523"/>
          <a:ext cx="9609220" cy="5738180"/>
        </p:xfrm>
        <a:graphic>
          <a:graphicData uri="http://schemas.openxmlformats.org/drawingml/2006/table">
            <a:tbl>
              <a:tblPr firstRow="1" bandRow="1">
                <a:tableStyleId>{21E4AEA4-8DFA-4A89-87EB-49C32662AFE0}</a:tableStyleId>
              </a:tblPr>
              <a:tblGrid>
                <a:gridCol w="1921844">
                  <a:extLst>
                    <a:ext uri="{9D8B030D-6E8A-4147-A177-3AD203B41FA5}">
                      <a16:colId xmlns:a16="http://schemas.microsoft.com/office/drawing/2014/main" val="2167398451"/>
                    </a:ext>
                  </a:extLst>
                </a:gridCol>
                <a:gridCol w="1921844">
                  <a:extLst>
                    <a:ext uri="{9D8B030D-6E8A-4147-A177-3AD203B41FA5}">
                      <a16:colId xmlns:a16="http://schemas.microsoft.com/office/drawing/2014/main" val="3413030586"/>
                    </a:ext>
                  </a:extLst>
                </a:gridCol>
                <a:gridCol w="1921844">
                  <a:extLst>
                    <a:ext uri="{9D8B030D-6E8A-4147-A177-3AD203B41FA5}">
                      <a16:colId xmlns:a16="http://schemas.microsoft.com/office/drawing/2014/main" val="3236044858"/>
                    </a:ext>
                  </a:extLst>
                </a:gridCol>
                <a:gridCol w="1921844">
                  <a:extLst>
                    <a:ext uri="{9D8B030D-6E8A-4147-A177-3AD203B41FA5}">
                      <a16:colId xmlns:a16="http://schemas.microsoft.com/office/drawing/2014/main" val="1758512849"/>
                    </a:ext>
                  </a:extLst>
                </a:gridCol>
                <a:gridCol w="1921844">
                  <a:extLst>
                    <a:ext uri="{9D8B030D-6E8A-4147-A177-3AD203B41FA5}">
                      <a16:colId xmlns:a16="http://schemas.microsoft.com/office/drawing/2014/main" val="483282625"/>
                    </a:ext>
                  </a:extLst>
                </a:gridCol>
              </a:tblGrid>
              <a:tr h="421005">
                <a:tc gridSpan="5">
                  <a:txBody>
                    <a:bodyPr/>
                    <a:lstStyle/>
                    <a:p>
                      <a:r>
                        <a:rPr lang="en-GB" sz="1200" dirty="0"/>
                        <a:t>Area of Science:   </a:t>
                      </a:r>
                      <a:r>
                        <a:rPr lang="en-GB" sz="2300" dirty="0"/>
                        <a:t>Living things and their Habitats.</a:t>
                      </a:r>
                    </a:p>
                  </a:txBody>
                  <a:tcPr marL="74295" marR="74295" marT="37148" marB="37148"/>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379770762"/>
                  </a:ext>
                </a:extLst>
              </a:tr>
              <a:tr h="301308">
                <a:tc>
                  <a:txBody>
                    <a:bodyPr/>
                    <a:lstStyle/>
                    <a:p>
                      <a:pPr algn="ctr"/>
                      <a:r>
                        <a:rPr lang="en-GB" sz="1100" dirty="0"/>
                        <a:t>KS1</a:t>
                      </a:r>
                    </a:p>
                  </a:txBody>
                  <a:tcPr marL="74295" marR="74295" marT="37148" marB="37148">
                    <a:solidFill>
                      <a:schemeClr val="bg1">
                        <a:lumMod val="85000"/>
                      </a:schemeClr>
                    </a:solidFill>
                  </a:tcPr>
                </a:tc>
                <a:tc gridSpan="2">
                  <a:txBody>
                    <a:bodyPr/>
                    <a:lstStyle/>
                    <a:p>
                      <a:pPr algn="ctr"/>
                      <a:r>
                        <a:rPr lang="en-GB" sz="1100" dirty="0"/>
                        <a:t>LKS2</a:t>
                      </a:r>
                    </a:p>
                  </a:txBody>
                  <a:tcPr marL="74295" marR="74295" marT="37148" marB="37148"/>
                </a:tc>
                <a:tc hMerge="1">
                  <a:txBody>
                    <a:bodyPr/>
                    <a:lstStyle/>
                    <a:p>
                      <a:pPr algn="ctr"/>
                      <a:endParaRPr lang="en-GB" dirty="0"/>
                    </a:p>
                  </a:txBody>
                  <a:tcPr/>
                </a:tc>
                <a:tc gridSpan="2">
                  <a:txBody>
                    <a:bodyPr/>
                    <a:lstStyle/>
                    <a:p>
                      <a:pPr algn="ctr"/>
                      <a:r>
                        <a:rPr lang="en-GB" sz="1100" dirty="0"/>
                        <a:t>UKS2</a:t>
                      </a:r>
                    </a:p>
                  </a:txBody>
                  <a:tcPr marL="74295" marR="74295" marT="37148" marB="37148"/>
                </a:tc>
                <a:tc hMerge="1">
                  <a:txBody>
                    <a:bodyPr/>
                    <a:lstStyle/>
                    <a:p>
                      <a:pPr algn="ctr"/>
                      <a:endParaRPr lang="en-GB" dirty="0"/>
                    </a:p>
                  </a:txBody>
                  <a:tcPr/>
                </a:tc>
                <a:extLst>
                  <a:ext uri="{0D108BD9-81ED-4DB2-BD59-A6C34878D82A}">
                    <a16:rowId xmlns:a16="http://schemas.microsoft.com/office/drawing/2014/main" val="2423928272"/>
                  </a:ext>
                </a:extLst>
              </a:tr>
              <a:tr h="3937635">
                <a:tc>
                  <a:txBody>
                    <a:bodyPr/>
                    <a:lstStyle/>
                    <a:p>
                      <a:r>
                        <a:rPr lang="en-GB" sz="1200" dirty="0"/>
                        <a:t>explore and compare the differences between things that are living, dead, and things that have never been alive</a:t>
                      </a:r>
                    </a:p>
                    <a:p>
                      <a:endParaRPr lang="en-GB" sz="1200" dirty="0"/>
                    </a:p>
                    <a:p>
                      <a:r>
                        <a:rPr lang="en-GB" sz="1200" dirty="0"/>
                        <a:t> identify that most living things live in habitats to which they are suited and describe how different habitats provide for the basic needs of different kinds of animals and plants, and how they depend on each other</a:t>
                      </a:r>
                    </a:p>
                    <a:p>
                      <a:endParaRPr lang="en-GB" sz="1200" dirty="0"/>
                    </a:p>
                    <a:p>
                      <a:r>
                        <a:rPr lang="en-GB" sz="1200" dirty="0"/>
                        <a:t> identify and name a variety of plants and animals in their habitats, including microhabitats </a:t>
                      </a:r>
                    </a:p>
                    <a:p>
                      <a:endParaRPr lang="en-GB" sz="1200" dirty="0"/>
                    </a:p>
                    <a:p>
                      <a:r>
                        <a:rPr lang="en-GB" sz="1200" dirty="0"/>
                        <a:t>describe how animals obtain their food from plants and other animals, using the idea of a simple food chain, and identify and name different sources of food. </a:t>
                      </a:r>
                    </a:p>
                  </a:txBody>
                  <a:tcPr marL="74295" marR="74295" marT="37148" marB="37148">
                    <a:solidFill>
                      <a:schemeClr val="bg1">
                        <a:lumMod val="85000"/>
                      </a:schemeClr>
                    </a:solidFill>
                  </a:tcPr>
                </a:tc>
                <a:tc>
                  <a:txBody>
                    <a:bodyPr/>
                    <a:lstStyle/>
                    <a:p>
                      <a:r>
                        <a:rPr lang="en-GB" sz="1200" dirty="0"/>
                        <a:t>Year A + C</a:t>
                      </a:r>
                    </a:p>
                    <a:p>
                      <a:r>
                        <a:rPr lang="en-GB" sz="1200" dirty="0"/>
                        <a:t>recognise that living things can be grouped in a variety of ways </a:t>
                      </a:r>
                    </a:p>
                    <a:p>
                      <a:r>
                        <a:rPr lang="en-GB" sz="1200" dirty="0"/>
                        <a:t> explore and use classification keys to help group, identify and name a variety of living things in their local and wider environment </a:t>
                      </a:r>
                    </a:p>
                    <a:p>
                      <a:r>
                        <a:rPr lang="en-GB" sz="1200" dirty="0"/>
                        <a:t>recognise that environments can change and that this can sometimes pose dangers to living things</a:t>
                      </a:r>
                    </a:p>
                    <a:p>
                      <a:endParaRPr lang="en-GB" sz="1200" dirty="0"/>
                    </a:p>
                  </a:txBody>
                  <a:tcPr marL="74295" marR="74295" marT="37148" marB="37148"/>
                </a:tc>
                <a:tc>
                  <a:txBody>
                    <a:bodyPr/>
                    <a:lstStyle/>
                    <a:p>
                      <a:r>
                        <a:rPr lang="en-GB" sz="1200" dirty="0"/>
                        <a:t>Year B + D</a:t>
                      </a:r>
                    </a:p>
                    <a:p>
                      <a:r>
                        <a:rPr lang="en-GB" sz="1200" dirty="0"/>
                        <a:t>Does not feature</a:t>
                      </a:r>
                    </a:p>
                    <a:p>
                      <a:endParaRPr lang="en-GB" sz="1200" dirty="0"/>
                    </a:p>
                  </a:txBody>
                  <a:tcPr marL="74295" marR="74295" marT="37148" marB="37148"/>
                </a:tc>
                <a:tc>
                  <a:txBody>
                    <a:bodyPr/>
                    <a:lstStyle/>
                    <a:p>
                      <a:r>
                        <a:rPr lang="en-GB" sz="1200" dirty="0"/>
                        <a:t>Year A + C</a:t>
                      </a:r>
                    </a:p>
                    <a:p>
                      <a:r>
                        <a:rPr lang="en-GB" sz="1200" dirty="0"/>
                        <a:t>describe the differences in the life cycles of a mammal, an amphibian, an insect and a bird </a:t>
                      </a:r>
                    </a:p>
                    <a:p>
                      <a:endParaRPr lang="en-GB" sz="1200" dirty="0"/>
                    </a:p>
                    <a:p>
                      <a:r>
                        <a:rPr lang="en-GB" sz="1200" dirty="0"/>
                        <a:t>describe the life process of reproduction in some plants and animals.</a:t>
                      </a:r>
                    </a:p>
                  </a:txBody>
                  <a:tcPr marL="74295" marR="74295" marT="37148" marB="37148"/>
                </a:tc>
                <a:tc>
                  <a:txBody>
                    <a:bodyPr/>
                    <a:lstStyle/>
                    <a:p>
                      <a:r>
                        <a:rPr lang="en-GB" sz="1200" dirty="0"/>
                        <a:t>Year B + D</a:t>
                      </a:r>
                    </a:p>
                    <a:p>
                      <a:r>
                        <a:rPr lang="en-GB" sz="1200" b="0" i="0" kern="1200" dirty="0">
                          <a:solidFill>
                            <a:schemeClr val="dk1"/>
                          </a:solidFill>
                          <a:effectLst/>
                          <a:latin typeface="+mn-lt"/>
                          <a:ea typeface="+mn-ea"/>
                          <a:cs typeface="+mn-cs"/>
                        </a:rPr>
                        <a:t>describe how living things are classified into broad groups according to common observable characteristics and based on similarities and differences, including micro-organisms, plants and animals</a:t>
                      </a:r>
                    </a:p>
                    <a:p>
                      <a:r>
                        <a:rPr lang="en-GB" sz="1200" b="0" i="0" kern="1200" dirty="0">
                          <a:solidFill>
                            <a:schemeClr val="dk1"/>
                          </a:solidFill>
                          <a:effectLst/>
                          <a:latin typeface="+mn-lt"/>
                          <a:ea typeface="+mn-ea"/>
                          <a:cs typeface="+mn-cs"/>
                        </a:rPr>
                        <a:t>give reasons for classifying plants and animals based on specific characteristics</a:t>
                      </a:r>
                    </a:p>
                    <a:p>
                      <a:endParaRPr lang="en-GB" sz="1200" dirty="0"/>
                    </a:p>
                  </a:txBody>
                  <a:tcPr marL="74295" marR="74295" marT="37148" marB="37148"/>
                </a:tc>
                <a:extLst>
                  <a:ext uri="{0D108BD9-81ED-4DB2-BD59-A6C34878D82A}">
                    <a16:rowId xmlns:a16="http://schemas.microsoft.com/office/drawing/2014/main" val="2044888163"/>
                  </a:ext>
                </a:extLst>
              </a:tr>
            </a:tbl>
          </a:graphicData>
        </a:graphic>
      </p:graphicFrame>
      <p:sp>
        <p:nvSpPr>
          <p:cNvPr id="3" name="Slide Number Placeholder 2">
            <a:extLst>
              <a:ext uri="{FF2B5EF4-FFF2-40B4-BE49-F238E27FC236}">
                <a16:creationId xmlns:a16="http://schemas.microsoft.com/office/drawing/2014/main" id="{53A03372-03AB-4BAB-9D8A-ECDDC43A2D65}"/>
              </a:ext>
            </a:extLst>
          </p:cNvPr>
          <p:cNvSpPr>
            <a:spLocks noGrp="1"/>
          </p:cNvSpPr>
          <p:nvPr>
            <p:ph type="sldNum" sz="quarter" idx="12"/>
          </p:nvPr>
        </p:nvSpPr>
        <p:spPr/>
        <p:txBody>
          <a:bodyPr/>
          <a:lstStyle/>
          <a:p>
            <a:fld id="{124E33BF-C3A5-4325-AEF9-3A669EFF4CD9}" type="slidenum">
              <a:rPr lang="en-GB" smtClean="0"/>
              <a:t>14</a:t>
            </a:fld>
            <a:endParaRPr lang="en-GB"/>
          </a:p>
        </p:txBody>
      </p:sp>
    </p:spTree>
    <p:extLst>
      <p:ext uri="{BB962C8B-B14F-4D97-AF65-F5344CB8AC3E}">
        <p14:creationId xmlns:p14="http://schemas.microsoft.com/office/powerpoint/2010/main" val="440922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0">
            <a:extLst>
              <a:ext uri="{FF2B5EF4-FFF2-40B4-BE49-F238E27FC236}">
                <a16:creationId xmlns:a16="http://schemas.microsoft.com/office/drawing/2014/main" id="{098E0C72-EE35-4834-8C5D-DC6B64EC7D55}"/>
              </a:ext>
            </a:extLst>
          </p:cNvPr>
          <p:cNvGraphicFramePr>
            <a:graphicFrameLocks noGrp="1"/>
          </p:cNvGraphicFramePr>
          <p:nvPr>
            <p:extLst>
              <p:ext uri="{D42A27DB-BD31-4B8C-83A1-F6EECF244321}">
                <p14:modId xmlns:p14="http://schemas.microsoft.com/office/powerpoint/2010/main" val="2607694501"/>
              </p:ext>
            </p:extLst>
          </p:nvPr>
        </p:nvGraphicFramePr>
        <p:xfrm>
          <a:off x="169051" y="263241"/>
          <a:ext cx="9504336" cy="4458020"/>
        </p:xfrm>
        <a:graphic>
          <a:graphicData uri="http://schemas.openxmlformats.org/drawingml/2006/table">
            <a:tbl>
              <a:tblPr firstRow="1" bandRow="1">
                <a:tableStyleId>{21E4AEA4-8DFA-4A89-87EB-49C32662AFE0}</a:tableStyleId>
              </a:tblPr>
              <a:tblGrid>
                <a:gridCol w="1900867">
                  <a:extLst>
                    <a:ext uri="{9D8B030D-6E8A-4147-A177-3AD203B41FA5}">
                      <a16:colId xmlns:a16="http://schemas.microsoft.com/office/drawing/2014/main" val="2167398451"/>
                    </a:ext>
                  </a:extLst>
                </a:gridCol>
                <a:gridCol w="3801735">
                  <a:extLst>
                    <a:ext uri="{9D8B030D-6E8A-4147-A177-3AD203B41FA5}">
                      <a16:colId xmlns:a16="http://schemas.microsoft.com/office/drawing/2014/main" val="3413030586"/>
                    </a:ext>
                  </a:extLst>
                </a:gridCol>
                <a:gridCol w="1900867">
                  <a:extLst>
                    <a:ext uri="{9D8B030D-6E8A-4147-A177-3AD203B41FA5}">
                      <a16:colId xmlns:a16="http://schemas.microsoft.com/office/drawing/2014/main" val="1758512849"/>
                    </a:ext>
                  </a:extLst>
                </a:gridCol>
                <a:gridCol w="1900867">
                  <a:extLst>
                    <a:ext uri="{9D8B030D-6E8A-4147-A177-3AD203B41FA5}">
                      <a16:colId xmlns:a16="http://schemas.microsoft.com/office/drawing/2014/main" val="483282625"/>
                    </a:ext>
                  </a:extLst>
                </a:gridCol>
              </a:tblGrid>
              <a:tr h="421005">
                <a:tc gridSpan="4">
                  <a:txBody>
                    <a:bodyPr/>
                    <a:lstStyle/>
                    <a:p>
                      <a:r>
                        <a:rPr lang="en-GB" sz="1200" dirty="0"/>
                        <a:t>Area of Science:   </a:t>
                      </a:r>
                      <a:r>
                        <a:rPr lang="en-GB" sz="2300" dirty="0"/>
                        <a:t>Evolution and Inheritance </a:t>
                      </a:r>
                    </a:p>
                  </a:txBody>
                  <a:tcPr marL="74295" marR="74295" marT="37148" marB="37148"/>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379770762"/>
                  </a:ext>
                </a:extLst>
              </a:tr>
              <a:tr h="301308">
                <a:tc>
                  <a:txBody>
                    <a:bodyPr/>
                    <a:lstStyle/>
                    <a:p>
                      <a:pPr algn="ctr"/>
                      <a:r>
                        <a:rPr lang="en-GB" sz="1200" dirty="0"/>
                        <a:t>KS1</a:t>
                      </a:r>
                    </a:p>
                  </a:txBody>
                  <a:tcPr marL="74295" marR="74295" marT="37148" marB="37148">
                    <a:solidFill>
                      <a:schemeClr val="bg1">
                        <a:lumMod val="85000"/>
                      </a:schemeClr>
                    </a:solidFill>
                  </a:tcPr>
                </a:tc>
                <a:tc>
                  <a:txBody>
                    <a:bodyPr/>
                    <a:lstStyle/>
                    <a:p>
                      <a:pPr algn="ctr"/>
                      <a:r>
                        <a:rPr lang="en-GB" sz="1200" dirty="0"/>
                        <a:t>LKS2</a:t>
                      </a:r>
                    </a:p>
                  </a:txBody>
                  <a:tcPr marL="74295" marR="74295" marT="37148" marB="37148"/>
                </a:tc>
                <a:tc gridSpan="2">
                  <a:txBody>
                    <a:bodyPr/>
                    <a:lstStyle/>
                    <a:p>
                      <a:pPr algn="ctr"/>
                      <a:r>
                        <a:rPr lang="en-GB" sz="1200" dirty="0"/>
                        <a:t>UKS2</a:t>
                      </a:r>
                    </a:p>
                  </a:txBody>
                  <a:tcPr marL="74295" marR="74295" marT="37148" marB="37148"/>
                </a:tc>
                <a:tc hMerge="1">
                  <a:txBody>
                    <a:bodyPr/>
                    <a:lstStyle/>
                    <a:p>
                      <a:pPr algn="ctr"/>
                      <a:endParaRPr lang="en-GB" dirty="0"/>
                    </a:p>
                  </a:txBody>
                  <a:tcPr/>
                </a:tc>
                <a:extLst>
                  <a:ext uri="{0D108BD9-81ED-4DB2-BD59-A6C34878D82A}">
                    <a16:rowId xmlns:a16="http://schemas.microsoft.com/office/drawing/2014/main" val="2423928272"/>
                  </a:ext>
                </a:extLst>
              </a:tr>
              <a:tr h="2897505">
                <a:tc gridSpan="3">
                  <a:txBody>
                    <a:bodyPr/>
                    <a:lstStyle/>
                    <a:p>
                      <a:endParaRPr lang="en-GB" sz="1200" dirty="0"/>
                    </a:p>
                    <a:p>
                      <a:r>
                        <a:rPr lang="en-GB" sz="1200" dirty="0"/>
                        <a:t>Does not feature  - however, it has close links with the life cycles section of Living Things and their Habitats (see previous slide)</a:t>
                      </a:r>
                    </a:p>
                  </a:txBody>
                  <a:tcPr marL="74295" marR="74295" marT="37148" marB="37148"/>
                </a:tc>
                <a:tc hMerge="1">
                  <a:txBody>
                    <a:bodyPr/>
                    <a:lstStyle/>
                    <a:p>
                      <a:endParaRPr lang="en-GB" sz="1200" dirty="0"/>
                    </a:p>
                  </a:txBody>
                  <a:tcPr/>
                </a:tc>
                <a:tc hMerge="1">
                  <a:txBody>
                    <a:bodyPr/>
                    <a:lstStyle/>
                    <a:p>
                      <a:endParaRPr lang="en-GB" sz="1200" dirty="0"/>
                    </a:p>
                  </a:txBody>
                  <a:tcPr/>
                </a:tc>
                <a:tc>
                  <a:txBody>
                    <a:bodyPr/>
                    <a:lstStyle/>
                    <a:p>
                      <a:r>
                        <a:rPr lang="en-GB" sz="1200" dirty="0"/>
                        <a:t>Y6</a:t>
                      </a:r>
                    </a:p>
                    <a:p>
                      <a:r>
                        <a:rPr lang="en-GB" sz="1200" dirty="0"/>
                        <a:t>recognise that living things have changed over time and that fossils provide information about living things that inhabited the Earth millions of years ago </a:t>
                      </a:r>
                    </a:p>
                    <a:p>
                      <a:endParaRPr lang="en-GB" sz="1200" dirty="0"/>
                    </a:p>
                    <a:p>
                      <a:r>
                        <a:rPr lang="en-GB" sz="1200" dirty="0"/>
                        <a:t> recognise that living things produce offspring of the same kind, but normally offspring vary and are not identical to their parents </a:t>
                      </a:r>
                    </a:p>
                    <a:p>
                      <a:endParaRPr lang="en-GB" sz="1200" dirty="0"/>
                    </a:p>
                    <a:p>
                      <a:r>
                        <a:rPr lang="en-GB" sz="1200" dirty="0"/>
                        <a:t> identify how animals and plants are adapted to suit their environment in different ways and that adaptation may lead to evolution.</a:t>
                      </a:r>
                    </a:p>
                  </a:txBody>
                  <a:tcPr marL="74295" marR="74295" marT="37148" marB="37148"/>
                </a:tc>
                <a:extLst>
                  <a:ext uri="{0D108BD9-81ED-4DB2-BD59-A6C34878D82A}">
                    <a16:rowId xmlns:a16="http://schemas.microsoft.com/office/drawing/2014/main" val="2044888163"/>
                  </a:ext>
                </a:extLst>
              </a:tr>
            </a:tbl>
          </a:graphicData>
        </a:graphic>
      </p:graphicFrame>
      <p:sp>
        <p:nvSpPr>
          <p:cNvPr id="3" name="Slide Number Placeholder 2">
            <a:extLst>
              <a:ext uri="{FF2B5EF4-FFF2-40B4-BE49-F238E27FC236}">
                <a16:creationId xmlns:a16="http://schemas.microsoft.com/office/drawing/2014/main" id="{81033120-2E86-4E92-BA9E-9641F8CF0922}"/>
              </a:ext>
            </a:extLst>
          </p:cNvPr>
          <p:cNvSpPr>
            <a:spLocks noGrp="1"/>
          </p:cNvSpPr>
          <p:nvPr>
            <p:ph type="sldNum" sz="quarter" idx="12"/>
          </p:nvPr>
        </p:nvSpPr>
        <p:spPr/>
        <p:txBody>
          <a:bodyPr/>
          <a:lstStyle/>
          <a:p>
            <a:fld id="{124E33BF-C3A5-4325-AEF9-3A669EFF4CD9}" type="slidenum">
              <a:rPr lang="en-GB" smtClean="0"/>
              <a:t>15</a:t>
            </a:fld>
            <a:endParaRPr lang="en-GB"/>
          </a:p>
        </p:txBody>
      </p:sp>
    </p:spTree>
    <p:extLst>
      <p:ext uri="{BB962C8B-B14F-4D97-AF65-F5344CB8AC3E}">
        <p14:creationId xmlns:p14="http://schemas.microsoft.com/office/powerpoint/2010/main" val="1483887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0">
            <a:extLst>
              <a:ext uri="{FF2B5EF4-FFF2-40B4-BE49-F238E27FC236}">
                <a16:creationId xmlns:a16="http://schemas.microsoft.com/office/drawing/2014/main" id="{098E0C72-EE35-4834-8C5D-DC6B64EC7D55}"/>
              </a:ext>
            </a:extLst>
          </p:cNvPr>
          <p:cNvGraphicFramePr>
            <a:graphicFrameLocks noGrp="1"/>
          </p:cNvGraphicFramePr>
          <p:nvPr>
            <p:extLst>
              <p:ext uri="{D42A27DB-BD31-4B8C-83A1-F6EECF244321}">
                <p14:modId xmlns:p14="http://schemas.microsoft.com/office/powerpoint/2010/main" val="1903032307"/>
              </p:ext>
            </p:extLst>
          </p:nvPr>
        </p:nvGraphicFramePr>
        <p:xfrm>
          <a:off x="185704" y="136523"/>
          <a:ext cx="9583940" cy="5555300"/>
        </p:xfrm>
        <a:graphic>
          <a:graphicData uri="http://schemas.openxmlformats.org/drawingml/2006/table">
            <a:tbl>
              <a:tblPr firstRow="1" bandRow="1">
                <a:tableStyleId>{21E4AEA4-8DFA-4A89-87EB-49C32662AFE0}</a:tableStyleId>
              </a:tblPr>
              <a:tblGrid>
                <a:gridCol w="1916788">
                  <a:extLst>
                    <a:ext uri="{9D8B030D-6E8A-4147-A177-3AD203B41FA5}">
                      <a16:colId xmlns:a16="http://schemas.microsoft.com/office/drawing/2014/main" val="2167398451"/>
                    </a:ext>
                  </a:extLst>
                </a:gridCol>
                <a:gridCol w="1916788">
                  <a:extLst>
                    <a:ext uri="{9D8B030D-6E8A-4147-A177-3AD203B41FA5}">
                      <a16:colId xmlns:a16="http://schemas.microsoft.com/office/drawing/2014/main" val="3413030586"/>
                    </a:ext>
                  </a:extLst>
                </a:gridCol>
                <a:gridCol w="1916788">
                  <a:extLst>
                    <a:ext uri="{9D8B030D-6E8A-4147-A177-3AD203B41FA5}">
                      <a16:colId xmlns:a16="http://schemas.microsoft.com/office/drawing/2014/main" val="3236044858"/>
                    </a:ext>
                  </a:extLst>
                </a:gridCol>
                <a:gridCol w="1916788">
                  <a:extLst>
                    <a:ext uri="{9D8B030D-6E8A-4147-A177-3AD203B41FA5}">
                      <a16:colId xmlns:a16="http://schemas.microsoft.com/office/drawing/2014/main" val="1758512849"/>
                    </a:ext>
                  </a:extLst>
                </a:gridCol>
                <a:gridCol w="1916788">
                  <a:extLst>
                    <a:ext uri="{9D8B030D-6E8A-4147-A177-3AD203B41FA5}">
                      <a16:colId xmlns:a16="http://schemas.microsoft.com/office/drawing/2014/main" val="483282625"/>
                    </a:ext>
                  </a:extLst>
                </a:gridCol>
              </a:tblGrid>
              <a:tr h="421005">
                <a:tc gridSpan="5">
                  <a:txBody>
                    <a:bodyPr/>
                    <a:lstStyle/>
                    <a:p>
                      <a:r>
                        <a:rPr lang="en-GB" sz="1200" dirty="0"/>
                        <a:t>Area of Science:   </a:t>
                      </a:r>
                      <a:r>
                        <a:rPr lang="en-GB" sz="2300" dirty="0"/>
                        <a:t>Plants </a:t>
                      </a:r>
                    </a:p>
                  </a:txBody>
                  <a:tcPr marL="74295" marR="74295" marT="37148" marB="37148"/>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379770762"/>
                  </a:ext>
                </a:extLst>
              </a:tr>
              <a:tr h="301308">
                <a:tc>
                  <a:txBody>
                    <a:bodyPr/>
                    <a:lstStyle/>
                    <a:p>
                      <a:pPr algn="ctr"/>
                      <a:r>
                        <a:rPr lang="en-GB" sz="1200" dirty="0"/>
                        <a:t>KS1</a:t>
                      </a:r>
                    </a:p>
                  </a:txBody>
                  <a:tcPr marL="74295" marR="74295" marT="37148" marB="37148">
                    <a:solidFill>
                      <a:schemeClr val="bg1">
                        <a:lumMod val="85000"/>
                      </a:schemeClr>
                    </a:solidFill>
                  </a:tcPr>
                </a:tc>
                <a:tc gridSpan="2">
                  <a:txBody>
                    <a:bodyPr/>
                    <a:lstStyle/>
                    <a:p>
                      <a:pPr algn="ctr"/>
                      <a:r>
                        <a:rPr lang="en-GB" sz="1200" dirty="0"/>
                        <a:t>LKS2</a:t>
                      </a:r>
                    </a:p>
                  </a:txBody>
                  <a:tcPr marL="74295" marR="74295" marT="37148" marB="37148"/>
                </a:tc>
                <a:tc hMerge="1">
                  <a:txBody>
                    <a:bodyPr/>
                    <a:lstStyle/>
                    <a:p>
                      <a:pPr algn="ctr"/>
                      <a:endParaRPr lang="en-GB" dirty="0"/>
                    </a:p>
                  </a:txBody>
                  <a:tcPr/>
                </a:tc>
                <a:tc gridSpan="2">
                  <a:txBody>
                    <a:bodyPr/>
                    <a:lstStyle/>
                    <a:p>
                      <a:pPr algn="ctr"/>
                      <a:r>
                        <a:rPr lang="en-GB" sz="1200" dirty="0"/>
                        <a:t>UKS2</a:t>
                      </a:r>
                    </a:p>
                  </a:txBody>
                  <a:tcPr marL="74295" marR="74295" marT="37148" marB="37148"/>
                </a:tc>
                <a:tc hMerge="1">
                  <a:txBody>
                    <a:bodyPr/>
                    <a:lstStyle/>
                    <a:p>
                      <a:pPr algn="ctr"/>
                      <a:endParaRPr lang="en-GB" dirty="0"/>
                    </a:p>
                  </a:txBody>
                  <a:tcPr/>
                </a:tc>
                <a:extLst>
                  <a:ext uri="{0D108BD9-81ED-4DB2-BD59-A6C34878D82A}">
                    <a16:rowId xmlns:a16="http://schemas.microsoft.com/office/drawing/2014/main" val="2423928272"/>
                  </a:ext>
                </a:extLst>
              </a:tr>
              <a:tr h="3937635">
                <a:tc>
                  <a:txBody>
                    <a:bodyPr/>
                    <a:lstStyle/>
                    <a:p>
                      <a:r>
                        <a:rPr lang="en-GB" sz="1200" dirty="0"/>
                        <a:t>Y2</a:t>
                      </a:r>
                    </a:p>
                    <a:p>
                      <a:r>
                        <a:rPr lang="en-GB" sz="1200" dirty="0"/>
                        <a:t>explore and compare the differences between things that are living, dead, and things that have never been alive (Living things and their Habitats) </a:t>
                      </a:r>
                    </a:p>
                    <a:p>
                      <a:endParaRPr lang="en-GB" sz="1200" dirty="0"/>
                    </a:p>
                    <a:p>
                      <a:r>
                        <a:rPr lang="en-GB" sz="1200" dirty="0"/>
                        <a:t>observe and describe how seeds and bulbs grow into mature plants  find out and describe how plants need water, light and a suitable temperature to grow and stay healthy.</a:t>
                      </a:r>
                    </a:p>
                    <a:p>
                      <a:endParaRPr lang="en-GB" sz="1200" dirty="0"/>
                    </a:p>
                    <a:p>
                      <a:r>
                        <a:rPr lang="en-GB" sz="1200" dirty="0"/>
                        <a:t>Y1</a:t>
                      </a:r>
                    </a:p>
                    <a:p>
                      <a:r>
                        <a:rPr lang="en-GB" sz="1200" dirty="0"/>
                        <a:t>identify and name a variety of common wild and garden plants, including deciduous and evergreen trees </a:t>
                      </a:r>
                    </a:p>
                    <a:p>
                      <a:endParaRPr lang="en-GB" sz="1200" dirty="0"/>
                    </a:p>
                    <a:p>
                      <a:r>
                        <a:rPr lang="en-GB" sz="1200" dirty="0"/>
                        <a:t>identify and describe the basic structure of a variety of common flowering plants, including trees. </a:t>
                      </a:r>
                    </a:p>
                  </a:txBody>
                  <a:tcPr marL="74295" marR="74295" marT="37148" marB="37148">
                    <a:solidFill>
                      <a:schemeClr val="bg1">
                        <a:lumMod val="85000"/>
                      </a:schemeClr>
                    </a:solidFill>
                  </a:tcPr>
                </a:tc>
                <a:tc>
                  <a:txBody>
                    <a:bodyPr/>
                    <a:lstStyle/>
                    <a:p>
                      <a:r>
                        <a:rPr lang="en-GB" sz="1200" dirty="0"/>
                        <a:t>Years A + C</a:t>
                      </a:r>
                    </a:p>
                    <a:p>
                      <a:r>
                        <a:rPr lang="en-GB" sz="1200" dirty="0"/>
                        <a:t>Does not feature</a:t>
                      </a:r>
                    </a:p>
                    <a:p>
                      <a:endParaRPr lang="en-GB" sz="1200" dirty="0"/>
                    </a:p>
                  </a:txBody>
                  <a:tcPr marL="74295" marR="74295" marT="37148" marB="37148"/>
                </a:tc>
                <a:tc>
                  <a:txBody>
                    <a:bodyPr/>
                    <a:lstStyle/>
                    <a:p>
                      <a:r>
                        <a:rPr lang="en-GB" sz="1200" dirty="0"/>
                        <a:t>Year B + D</a:t>
                      </a:r>
                    </a:p>
                    <a:p>
                      <a:r>
                        <a:rPr lang="en-GB" sz="1200" dirty="0"/>
                        <a:t>identify and describe the functions of different parts of flowering plants: roots, stem/trunk, leaves and flowers </a:t>
                      </a:r>
                    </a:p>
                    <a:p>
                      <a:endParaRPr lang="en-GB" sz="1200" dirty="0"/>
                    </a:p>
                    <a:p>
                      <a:r>
                        <a:rPr lang="en-GB" sz="1200" dirty="0"/>
                        <a:t>explore the requirements of plants for life and growth (air, light, water, nutrients from soil, and room to grow) and how they vary from plant to plant</a:t>
                      </a:r>
                    </a:p>
                    <a:p>
                      <a:endParaRPr lang="en-GB" sz="1200" dirty="0"/>
                    </a:p>
                    <a:p>
                      <a:r>
                        <a:rPr lang="en-GB" sz="1200" dirty="0"/>
                        <a:t> investigate the way in which water is transported within plants </a:t>
                      </a:r>
                    </a:p>
                    <a:p>
                      <a:endParaRPr lang="en-GB" sz="1200" dirty="0"/>
                    </a:p>
                    <a:p>
                      <a:r>
                        <a:rPr lang="en-GB" sz="1200" dirty="0"/>
                        <a:t>explore the part that flowers play in the life cycle of flowering plants, including pollination, seed formation and seed dispersal.</a:t>
                      </a:r>
                    </a:p>
                    <a:p>
                      <a:endParaRPr lang="en-GB" sz="1200" dirty="0"/>
                    </a:p>
                  </a:txBody>
                  <a:tcPr marL="74295" marR="74295" marT="37148" marB="37148"/>
                </a:tc>
                <a:tc>
                  <a:txBody>
                    <a:bodyPr/>
                    <a:lstStyle/>
                    <a:p>
                      <a:r>
                        <a:rPr lang="en-GB" sz="1200" dirty="0"/>
                        <a:t>Year A + C</a:t>
                      </a:r>
                    </a:p>
                    <a:p>
                      <a:r>
                        <a:rPr lang="en-GB" sz="1200" dirty="0"/>
                        <a:t>Does not feature</a:t>
                      </a:r>
                    </a:p>
                  </a:txBody>
                  <a:tcPr marL="74295" marR="74295" marT="37148" marB="37148"/>
                </a:tc>
                <a:tc>
                  <a:txBody>
                    <a:bodyPr/>
                    <a:lstStyle/>
                    <a:p>
                      <a:r>
                        <a:rPr lang="en-GB" sz="1200" dirty="0"/>
                        <a:t>Year B + D</a:t>
                      </a:r>
                    </a:p>
                    <a:p>
                      <a:r>
                        <a:rPr lang="en-GB" sz="1200" i="1" dirty="0"/>
                        <a:t>describe how living things are classified into broad groups according to common observable characteristics and based on similarities and differences, including microorganisms, plants and animals (Living things and their Habitats)</a:t>
                      </a:r>
                    </a:p>
                    <a:p>
                      <a:endParaRPr lang="en-GB" sz="1200" i="1" dirty="0"/>
                    </a:p>
                    <a:p>
                      <a:r>
                        <a:rPr lang="en-GB" sz="1200" i="1" dirty="0"/>
                        <a:t> give reasons for classifying plants and animals based on specific characteristics. (Living things and their Habitats)</a:t>
                      </a:r>
                    </a:p>
                  </a:txBody>
                  <a:tcPr marL="74295" marR="74295" marT="37148" marB="37148"/>
                </a:tc>
                <a:extLst>
                  <a:ext uri="{0D108BD9-81ED-4DB2-BD59-A6C34878D82A}">
                    <a16:rowId xmlns:a16="http://schemas.microsoft.com/office/drawing/2014/main" val="2044888163"/>
                  </a:ext>
                </a:extLst>
              </a:tr>
            </a:tbl>
          </a:graphicData>
        </a:graphic>
      </p:graphicFrame>
      <p:sp>
        <p:nvSpPr>
          <p:cNvPr id="3" name="Slide Number Placeholder 2">
            <a:extLst>
              <a:ext uri="{FF2B5EF4-FFF2-40B4-BE49-F238E27FC236}">
                <a16:creationId xmlns:a16="http://schemas.microsoft.com/office/drawing/2014/main" id="{E0E55DC8-8929-4406-B6C2-80FFE707379C}"/>
              </a:ext>
            </a:extLst>
          </p:cNvPr>
          <p:cNvSpPr>
            <a:spLocks noGrp="1"/>
          </p:cNvSpPr>
          <p:nvPr>
            <p:ph type="sldNum" sz="quarter" idx="12"/>
          </p:nvPr>
        </p:nvSpPr>
        <p:spPr/>
        <p:txBody>
          <a:bodyPr/>
          <a:lstStyle/>
          <a:p>
            <a:fld id="{124E33BF-C3A5-4325-AEF9-3A669EFF4CD9}" type="slidenum">
              <a:rPr lang="en-GB" smtClean="0"/>
              <a:t>16</a:t>
            </a:fld>
            <a:endParaRPr lang="en-GB"/>
          </a:p>
        </p:txBody>
      </p:sp>
    </p:spTree>
    <p:extLst>
      <p:ext uri="{BB962C8B-B14F-4D97-AF65-F5344CB8AC3E}">
        <p14:creationId xmlns:p14="http://schemas.microsoft.com/office/powerpoint/2010/main" val="3483736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0">
            <a:extLst>
              <a:ext uri="{FF2B5EF4-FFF2-40B4-BE49-F238E27FC236}">
                <a16:creationId xmlns:a16="http://schemas.microsoft.com/office/drawing/2014/main" id="{098E0C72-EE35-4834-8C5D-DC6B64EC7D55}"/>
              </a:ext>
            </a:extLst>
          </p:cNvPr>
          <p:cNvGraphicFramePr>
            <a:graphicFrameLocks noGrp="1"/>
          </p:cNvGraphicFramePr>
          <p:nvPr>
            <p:extLst>
              <p:ext uri="{D42A27DB-BD31-4B8C-83A1-F6EECF244321}">
                <p14:modId xmlns:p14="http://schemas.microsoft.com/office/powerpoint/2010/main" val="480724787"/>
              </p:ext>
            </p:extLst>
          </p:nvPr>
        </p:nvGraphicFramePr>
        <p:xfrm>
          <a:off x="185704" y="136523"/>
          <a:ext cx="9535810" cy="3543620"/>
        </p:xfrm>
        <a:graphic>
          <a:graphicData uri="http://schemas.openxmlformats.org/drawingml/2006/table">
            <a:tbl>
              <a:tblPr firstRow="1" bandRow="1">
                <a:tableStyleId>{21E4AEA4-8DFA-4A89-87EB-49C32662AFE0}</a:tableStyleId>
              </a:tblPr>
              <a:tblGrid>
                <a:gridCol w="1907162">
                  <a:extLst>
                    <a:ext uri="{9D8B030D-6E8A-4147-A177-3AD203B41FA5}">
                      <a16:colId xmlns:a16="http://schemas.microsoft.com/office/drawing/2014/main" val="2167398451"/>
                    </a:ext>
                  </a:extLst>
                </a:gridCol>
                <a:gridCol w="1907162">
                  <a:extLst>
                    <a:ext uri="{9D8B030D-6E8A-4147-A177-3AD203B41FA5}">
                      <a16:colId xmlns:a16="http://schemas.microsoft.com/office/drawing/2014/main" val="3413030586"/>
                    </a:ext>
                  </a:extLst>
                </a:gridCol>
                <a:gridCol w="1907162">
                  <a:extLst>
                    <a:ext uri="{9D8B030D-6E8A-4147-A177-3AD203B41FA5}">
                      <a16:colId xmlns:a16="http://schemas.microsoft.com/office/drawing/2014/main" val="3236044858"/>
                    </a:ext>
                  </a:extLst>
                </a:gridCol>
                <a:gridCol w="1907162">
                  <a:extLst>
                    <a:ext uri="{9D8B030D-6E8A-4147-A177-3AD203B41FA5}">
                      <a16:colId xmlns:a16="http://schemas.microsoft.com/office/drawing/2014/main" val="1758512849"/>
                    </a:ext>
                  </a:extLst>
                </a:gridCol>
                <a:gridCol w="1907162">
                  <a:extLst>
                    <a:ext uri="{9D8B030D-6E8A-4147-A177-3AD203B41FA5}">
                      <a16:colId xmlns:a16="http://schemas.microsoft.com/office/drawing/2014/main" val="483282625"/>
                    </a:ext>
                  </a:extLst>
                </a:gridCol>
              </a:tblGrid>
              <a:tr h="421005">
                <a:tc gridSpan="5">
                  <a:txBody>
                    <a:bodyPr/>
                    <a:lstStyle/>
                    <a:p>
                      <a:r>
                        <a:rPr lang="en-GB" sz="1200" dirty="0"/>
                        <a:t>Area of Science:   </a:t>
                      </a:r>
                      <a:r>
                        <a:rPr lang="en-GB" sz="2300" dirty="0"/>
                        <a:t>Rocks</a:t>
                      </a:r>
                    </a:p>
                  </a:txBody>
                  <a:tcPr marL="74295" marR="74295" marT="37148" marB="37148"/>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379770762"/>
                  </a:ext>
                </a:extLst>
              </a:tr>
              <a:tr h="301308">
                <a:tc>
                  <a:txBody>
                    <a:bodyPr/>
                    <a:lstStyle/>
                    <a:p>
                      <a:pPr algn="ctr"/>
                      <a:r>
                        <a:rPr lang="en-GB" sz="1200" dirty="0"/>
                        <a:t>KS1</a:t>
                      </a:r>
                    </a:p>
                  </a:txBody>
                  <a:tcPr marL="74295" marR="74295" marT="37148" marB="37148">
                    <a:solidFill>
                      <a:schemeClr val="bg1">
                        <a:lumMod val="85000"/>
                      </a:schemeClr>
                    </a:solidFill>
                  </a:tcPr>
                </a:tc>
                <a:tc gridSpan="2">
                  <a:txBody>
                    <a:bodyPr/>
                    <a:lstStyle/>
                    <a:p>
                      <a:pPr algn="ctr"/>
                      <a:r>
                        <a:rPr lang="en-GB" sz="1200" dirty="0"/>
                        <a:t>LKS2</a:t>
                      </a:r>
                    </a:p>
                  </a:txBody>
                  <a:tcPr marL="74295" marR="74295" marT="37148" marB="37148"/>
                </a:tc>
                <a:tc hMerge="1">
                  <a:txBody>
                    <a:bodyPr/>
                    <a:lstStyle/>
                    <a:p>
                      <a:pPr algn="ctr"/>
                      <a:endParaRPr lang="en-GB" dirty="0"/>
                    </a:p>
                  </a:txBody>
                  <a:tcPr/>
                </a:tc>
                <a:tc gridSpan="2">
                  <a:txBody>
                    <a:bodyPr/>
                    <a:lstStyle/>
                    <a:p>
                      <a:pPr algn="ctr"/>
                      <a:r>
                        <a:rPr lang="en-GB" sz="1200" dirty="0"/>
                        <a:t>UKS2</a:t>
                      </a:r>
                    </a:p>
                  </a:txBody>
                  <a:tcPr marL="74295" marR="74295" marT="37148" marB="37148"/>
                </a:tc>
                <a:tc hMerge="1">
                  <a:txBody>
                    <a:bodyPr/>
                    <a:lstStyle/>
                    <a:p>
                      <a:pPr algn="ctr"/>
                      <a:endParaRPr lang="en-GB" dirty="0"/>
                    </a:p>
                  </a:txBody>
                  <a:tcPr/>
                </a:tc>
                <a:extLst>
                  <a:ext uri="{0D108BD9-81ED-4DB2-BD59-A6C34878D82A}">
                    <a16:rowId xmlns:a16="http://schemas.microsoft.com/office/drawing/2014/main" val="2423928272"/>
                  </a:ext>
                </a:extLst>
              </a:tr>
              <a:tr h="2154555">
                <a:tc>
                  <a:txBody>
                    <a:bodyPr/>
                    <a:lstStyle/>
                    <a:p>
                      <a:r>
                        <a:rPr lang="en-GB" sz="1200" dirty="0"/>
                        <a:t>Y2</a:t>
                      </a:r>
                    </a:p>
                    <a:p>
                      <a:r>
                        <a:rPr lang="en-GB" sz="1200" dirty="0"/>
                        <a:t>identify and compare the suitability of a variety of everyday materials, including wood, metal, plastic, glass, brick, rock, paper and cardboard for particular uses  find out how the shapes of solid objects made from some materials can be changed by squashing, bending, twisting and stretching. (Use of every day materials unit) </a:t>
                      </a:r>
                    </a:p>
                  </a:txBody>
                  <a:tcPr marL="74295" marR="74295" marT="37148" marB="37148">
                    <a:solidFill>
                      <a:schemeClr val="bg1">
                        <a:lumMod val="85000"/>
                      </a:schemeClr>
                    </a:solidFill>
                  </a:tcPr>
                </a:tc>
                <a:tc>
                  <a:txBody>
                    <a:bodyPr/>
                    <a:lstStyle/>
                    <a:p>
                      <a:r>
                        <a:rPr lang="en-GB" sz="1200" dirty="0"/>
                        <a:t>Year A + C</a:t>
                      </a:r>
                    </a:p>
                    <a:p>
                      <a:r>
                        <a:rPr lang="en-GB" sz="1200" dirty="0"/>
                        <a:t>Does not feature</a:t>
                      </a:r>
                    </a:p>
                    <a:p>
                      <a:endParaRPr lang="en-GB" sz="1200" dirty="0"/>
                    </a:p>
                  </a:txBody>
                  <a:tcPr marL="74295" marR="74295" marT="37148" marB="37148"/>
                </a:tc>
                <a:tc>
                  <a:txBody>
                    <a:bodyPr/>
                    <a:lstStyle/>
                    <a:p>
                      <a:r>
                        <a:rPr lang="en-GB" sz="1200" dirty="0"/>
                        <a:t>Year B + D</a:t>
                      </a:r>
                    </a:p>
                    <a:p>
                      <a:r>
                        <a:rPr lang="en-GB" sz="1200" dirty="0"/>
                        <a:t>compare and group together different kinds of rocks on the basis of their appearance and simple physical properties </a:t>
                      </a:r>
                    </a:p>
                    <a:p>
                      <a:r>
                        <a:rPr lang="en-GB" sz="1200" dirty="0"/>
                        <a:t> describe in simple terms how fossils are formed when things that have lived are trapped within rock </a:t>
                      </a:r>
                    </a:p>
                    <a:p>
                      <a:endParaRPr lang="en-GB" sz="1200" dirty="0"/>
                    </a:p>
                    <a:p>
                      <a:r>
                        <a:rPr lang="en-GB" sz="1200" dirty="0"/>
                        <a:t>recognise that soils are made from rocks and organic matter.</a:t>
                      </a:r>
                    </a:p>
                    <a:p>
                      <a:endParaRPr lang="en-GB" sz="1200" dirty="0"/>
                    </a:p>
                  </a:txBody>
                  <a:tcPr marL="74295" marR="74295" marT="37148" marB="37148"/>
                </a:tc>
                <a:tc>
                  <a:txBody>
                    <a:bodyPr/>
                    <a:lstStyle/>
                    <a:p>
                      <a:r>
                        <a:rPr lang="en-GB" sz="1200" dirty="0"/>
                        <a:t>Year A + C</a:t>
                      </a:r>
                    </a:p>
                    <a:p>
                      <a:r>
                        <a:rPr lang="en-GB" sz="1200" dirty="0"/>
                        <a:t>Does not feature</a:t>
                      </a:r>
                    </a:p>
                  </a:txBody>
                  <a:tcPr marL="74295" marR="74295" marT="37148" marB="37148"/>
                </a:tc>
                <a:tc>
                  <a:txBody>
                    <a:bodyPr/>
                    <a:lstStyle/>
                    <a:p>
                      <a:r>
                        <a:rPr lang="en-GB" sz="1200" dirty="0"/>
                        <a:t>Year B + D</a:t>
                      </a:r>
                    </a:p>
                    <a:p>
                      <a:r>
                        <a:rPr lang="en-GB" sz="1200" dirty="0"/>
                        <a:t>Does not feature</a:t>
                      </a:r>
                    </a:p>
                  </a:txBody>
                  <a:tcPr marL="74295" marR="74295" marT="37148" marB="37148"/>
                </a:tc>
                <a:extLst>
                  <a:ext uri="{0D108BD9-81ED-4DB2-BD59-A6C34878D82A}">
                    <a16:rowId xmlns:a16="http://schemas.microsoft.com/office/drawing/2014/main" val="2044888163"/>
                  </a:ext>
                </a:extLst>
              </a:tr>
            </a:tbl>
          </a:graphicData>
        </a:graphic>
      </p:graphicFrame>
      <p:sp>
        <p:nvSpPr>
          <p:cNvPr id="3" name="Slide Number Placeholder 2">
            <a:extLst>
              <a:ext uri="{FF2B5EF4-FFF2-40B4-BE49-F238E27FC236}">
                <a16:creationId xmlns:a16="http://schemas.microsoft.com/office/drawing/2014/main" id="{2EF52E7F-6828-41C8-8C98-1E2008F92B29}"/>
              </a:ext>
            </a:extLst>
          </p:cNvPr>
          <p:cNvSpPr>
            <a:spLocks noGrp="1"/>
          </p:cNvSpPr>
          <p:nvPr>
            <p:ph type="sldNum" sz="quarter" idx="12"/>
          </p:nvPr>
        </p:nvSpPr>
        <p:spPr/>
        <p:txBody>
          <a:bodyPr/>
          <a:lstStyle/>
          <a:p>
            <a:fld id="{124E33BF-C3A5-4325-AEF9-3A669EFF4CD9}" type="slidenum">
              <a:rPr lang="en-GB" smtClean="0"/>
              <a:t>17</a:t>
            </a:fld>
            <a:endParaRPr lang="en-GB"/>
          </a:p>
        </p:txBody>
      </p:sp>
    </p:spTree>
    <p:extLst>
      <p:ext uri="{BB962C8B-B14F-4D97-AF65-F5344CB8AC3E}">
        <p14:creationId xmlns:p14="http://schemas.microsoft.com/office/powerpoint/2010/main" val="2158856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0">
            <a:extLst>
              <a:ext uri="{FF2B5EF4-FFF2-40B4-BE49-F238E27FC236}">
                <a16:creationId xmlns:a16="http://schemas.microsoft.com/office/drawing/2014/main" id="{098E0C72-EE35-4834-8C5D-DC6B64EC7D55}"/>
              </a:ext>
            </a:extLst>
          </p:cNvPr>
          <p:cNvGraphicFramePr>
            <a:graphicFrameLocks noGrp="1"/>
          </p:cNvGraphicFramePr>
          <p:nvPr>
            <p:extLst>
              <p:ext uri="{D42A27DB-BD31-4B8C-83A1-F6EECF244321}">
                <p14:modId xmlns:p14="http://schemas.microsoft.com/office/powerpoint/2010/main" val="2904882238"/>
              </p:ext>
            </p:extLst>
          </p:nvPr>
        </p:nvGraphicFramePr>
        <p:xfrm>
          <a:off x="220577" y="295325"/>
          <a:ext cx="9464845" cy="5006660"/>
        </p:xfrm>
        <a:graphic>
          <a:graphicData uri="http://schemas.openxmlformats.org/drawingml/2006/table">
            <a:tbl>
              <a:tblPr firstRow="1" bandRow="1">
                <a:tableStyleId>{21E4AEA4-8DFA-4A89-87EB-49C32662AFE0}</a:tableStyleId>
              </a:tblPr>
              <a:tblGrid>
                <a:gridCol w="1892969">
                  <a:extLst>
                    <a:ext uri="{9D8B030D-6E8A-4147-A177-3AD203B41FA5}">
                      <a16:colId xmlns:a16="http://schemas.microsoft.com/office/drawing/2014/main" val="2167398451"/>
                    </a:ext>
                  </a:extLst>
                </a:gridCol>
                <a:gridCol w="1892969">
                  <a:extLst>
                    <a:ext uri="{9D8B030D-6E8A-4147-A177-3AD203B41FA5}">
                      <a16:colId xmlns:a16="http://schemas.microsoft.com/office/drawing/2014/main" val="3413030586"/>
                    </a:ext>
                  </a:extLst>
                </a:gridCol>
                <a:gridCol w="1892969">
                  <a:extLst>
                    <a:ext uri="{9D8B030D-6E8A-4147-A177-3AD203B41FA5}">
                      <a16:colId xmlns:a16="http://schemas.microsoft.com/office/drawing/2014/main" val="3236044858"/>
                    </a:ext>
                  </a:extLst>
                </a:gridCol>
                <a:gridCol w="1892969">
                  <a:extLst>
                    <a:ext uri="{9D8B030D-6E8A-4147-A177-3AD203B41FA5}">
                      <a16:colId xmlns:a16="http://schemas.microsoft.com/office/drawing/2014/main" val="1758512849"/>
                    </a:ext>
                  </a:extLst>
                </a:gridCol>
                <a:gridCol w="1892969">
                  <a:extLst>
                    <a:ext uri="{9D8B030D-6E8A-4147-A177-3AD203B41FA5}">
                      <a16:colId xmlns:a16="http://schemas.microsoft.com/office/drawing/2014/main" val="483282625"/>
                    </a:ext>
                  </a:extLst>
                </a:gridCol>
              </a:tblGrid>
              <a:tr h="421005">
                <a:tc gridSpan="5">
                  <a:txBody>
                    <a:bodyPr/>
                    <a:lstStyle/>
                    <a:p>
                      <a:r>
                        <a:rPr lang="en-GB" sz="1200" dirty="0"/>
                        <a:t>Area of Science: </a:t>
                      </a:r>
                      <a:r>
                        <a:rPr lang="en-GB" sz="2300" dirty="0"/>
                        <a:t>Light</a:t>
                      </a:r>
                    </a:p>
                  </a:txBody>
                  <a:tcPr marL="74295" marR="74295" marT="37148" marB="37148"/>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379770762"/>
                  </a:ext>
                </a:extLst>
              </a:tr>
              <a:tr h="301308">
                <a:tc>
                  <a:txBody>
                    <a:bodyPr/>
                    <a:lstStyle/>
                    <a:p>
                      <a:pPr algn="ctr"/>
                      <a:r>
                        <a:rPr lang="en-GB" sz="1200" dirty="0"/>
                        <a:t>KS1</a:t>
                      </a:r>
                    </a:p>
                  </a:txBody>
                  <a:tcPr marL="74295" marR="74295" marT="37148" marB="37148">
                    <a:solidFill>
                      <a:schemeClr val="bg1">
                        <a:lumMod val="85000"/>
                      </a:schemeClr>
                    </a:solidFill>
                  </a:tcPr>
                </a:tc>
                <a:tc gridSpan="2">
                  <a:txBody>
                    <a:bodyPr/>
                    <a:lstStyle/>
                    <a:p>
                      <a:pPr algn="ctr"/>
                      <a:r>
                        <a:rPr lang="en-GB" sz="1200" dirty="0"/>
                        <a:t>LKS2</a:t>
                      </a:r>
                    </a:p>
                  </a:txBody>
                  <a:tcPr marL="74295" marR="74295" marT="37148" marB="37148"/>
                </a:tc>
                <a:tc hMerge="1">
                  <a:txBody>
                    <a:bodyPr/>
                    <a:lstStyle/>
                    <a:p>
                      <a:pPr algn="ctr"/>
                      <a:endParaRPr lang="en-GB" dirty="0"/>
                    </a:p>
                  </a:txBody>
                  <a:tcPr/>
                </a:tc>
                <a:tc gridSpan="2">
                  <a:txBody>
                    <a:bodyPr/>
                    <a:lstStyle/>
                    <a:p>
                      <a:pPr algn="ctr"/>
                      <a:r>
                        <a:rPr lang="en-GB" sz="1200" dirty="0"/>
                        <a:t>UKS2</a:t>
                      </a:r>
                    </a:p>
                  </a:txBody>
                  <a:tcPr marL="74295" marR="74295" marT="37148" marB="37148"/>
                </a:tc>
                <a:tc hMerge="1">
                  <a:txBody>
                    <a:bodyPr/>
                    <a:lstStyle/>
                    <a:p>
                      <a:pPr algn="ctr"/>
                      <a:endParaRPr lang="en-GB" dirty="0"/>
                    </a:p>
                  </a:txBody>
                  <a:tcPr/>
                </a:tc>
                <a:extLst>
                  <a:ext uri="{0D108BD9-81ED-4DB2-BD59-A6C34878D82A}">
                    <a16:rowId xmlns:a16="http://schemas.microsoft.com/office/drawing/2014/main" val="2423928272"/>
                  </a:ext>
                </a:extLst>
              </a:tr>
              <a:tr h="3194685">
                <a:tc>
                  <a:txBody>
                    <a:bodyPr/>
                    <a:lstStyle/>
                    <a:p>
                      <a:r>
                        <a:rPr lang="en-GB" sz="1200" dirty="0"/>
                        <a:t>Does not feature</a:t>
                      </a:r>
                    </a:p>
                  </a:txBody>
                  <a:tcPr marL="74295" marR="74295" marT="37148" marB="37148">
                    <a:solidFill>
                      <a:schemeClr val="bg1">
                        <a:lumMod val="85000"/>
                      </a:schemeClr>
                    </a:solidFill>
                  </a:tcPr>
                </a:tc>
                <a:tc>
                  <a:txBody>
                    <a:bodyPr/>
                    <a:lstStyle/>
                    <a:p>
                      <a:r>
                        <a:rPr lang="en-GB" sz="1200" dirty="0"/>
                        <a:t>Year A + C</a:t>
                      </a:r>
                    </a:p>
                    <a:p>
                      <a:r>
                        <a:rPr lang="en-GB" sz="1200" dirty="0"/>
                        <a:t>Does not feature</a:t>
                      </a:r>
                    </a:p>
                    <a:p>
                      <a:endParaRPr lang="en-GB" sz="1200" dirty="0"/>
                    </a:p>
                  </a:txBody>
                  <a:tcPr marL="74295" marR="74295" marT="37148" marB="37148"/>
                </a:tc>
                <a:tc>
                  <a:txBody>
                    <a:bodyPr/>
                    <a:lstStyle/>
                    <a:p>
                      <a:r>
                        <a:rPr lang="en-GB" sz="1200" dirty="0"/>
                        <a:t>Year B + D</a:t>
                      </a:r>
                    </a:p>
                    <a:p>
                      <a:r>
                        <a:rPr lang="en-GB" sz="1200" dirty="0"/>
                        <a:t>recognise that they need light in order to see things and that dark is the absence of light </a:t>
                      </a:r>
                    </a:p>
                    <a:p>
                      <a:endParaRPr lang="en-GB" sz="1200" dirty="0"/>
                    </a:p>
                    <a:p>
                      <a:r>
                        <a:rPr lang="en-GB" sz="1200" dirty="0"/>
                        <a:t>notice that light is reflected from surfaces </a:t>
                      </a:r>
                    </a:p>
                    <a:p>
                      <a:endParaRPr lang="en-GB" sz="1200" dirty="0"/>
                    </a:p>
                    <a:p>
                      <a:r>
                        <a:rPr lang="en-GB" sz="1200" dirty="0"/>
                        <a:t> recognise that light from the sun can be dangerous and that there are ways to protect their eyes </a:t>
                      </a:r>
                    </a:p>
                    <a:p>
                      <a:endParaRPr lang="en-GB" sz="1200" dirty="0"/>
                    </a:p>
                    <a:p>
                      <a:r>
                        <a:rPr lang="en-GB" sz="1200" dirty="0"/>
                        <a:t>recognise that shadows are formed when the light from a light source is blocked by an opaque object </a:t>
                      </a:r>
                    </a:p>
                    <a:p>
                      <a:endParaRPr lang="en-GB" sz="1200" dirty="0"/>
                    </a:p>
                    <a:p>
                      <a:r>
                        <a:rPr lang="en-GB" sz="1200" dirty="0"/>
                        <a:t> find patterns in the way that the size of shadows change. </a:t>
                      </a:r>
                    </a:p>
                    <a:p>
                      <a:endParaRPr lang="en-GB" sz="1200" dirty="0"/>
                    </a:p>
                  </a:txBody>
                  <a:tcPr marL="74295" marR="74295" marT="37148" marB="37148"/>
                </a:tc>
                <a:tc>
                  <a:txBody>
                    <a:bodyPr/>
                    <a:lstStyle/>
                    <a:p>
                      <a:r>
                        <a:rPr lang="en-GB" sz="1200" dirty="0"/>
                        <a:t>Year A + C</a:t>
                      </a:r>
                    </a:p>
                    <a:p>
                      <a:r>
                        <a:rPr lang="en-GB" sz="1200" dirty="0"/>
                        <a:t>Does not feature</a:t>
                      </a:r>
                    </a:p>
                  </a:txBody>
                  <a:tcPr marL="74295" marR="74295" marT="37148" marB="37148"/>
                </a:tc>
                <a:tc>
                  <a:txBody>
                    <a:bodyPr/>
                    <a:lstStyle/>
                    <a:p>
                      <a:r>
                        <a:rPr lang="en-GB" sz="1200" dirty="0"/>
                        <a:t>Year B + D</a:t>
                      </a:r>
                    </a:p>
                    <a:p>
                      <a:r>
                        <a:rPr lang="en-GB" sz="1200" dirty="0"/>
                        <a:t>recognise that light appears to travel in straight lines </a:t>
                      </a:r>
                    </a:p>
                    <a:p>
                      <a:endParaRPr lang="en-GB" sz="1200" dirty="0"/>
                    </a:p>
                    <a:p>
                      <a:r>
                        <a:rPr lang="en-GB" sz="1200" dirty="0"/>
                        <a:t>use the idea that light travels in straight lines to explain that objects are seen because they give out or reflect light into the eye </a:t>
                      </a:r>
                    </a:p>
                    <a:p>
                      <a:endParaRPr lang="en-GB" sz="1200" dirty="0"/>
                    </a:p>
                    <a:p>
                      <a:r>
                        <a:rPr lang="en-GB" sz="1200" dirty="0"/>
                        <a:t>explain that we see things because light travels from light sources to our eyes or from light sources to objects and then to our eyes </a:t>
                      </a:r>
                    </a:p>
                    <a:p>
                      <a:endParaRPr lang="en-GB" sz="1200" dirty="0"/>
                    </a:p>
                    <a:p>
                      <a:r>
                        <a:rPr lang="en-GB" sz="1200" dirty="0"/>
                        <a:t>use the idea that light travels in straight lines to explain why shadows have the same shape as the objects that cast them.</a:t>
                      </a:r>
                    </a:p>
                  </a:txBody>
                  <a:tcPr marL="74295" marR="74295" marT="37148" marB="37148"/>
                </a:tc>
                <a:extLst>
                  <a:ext uri="{0D108BD9-81ED-4DB2-BD59-A6C34878D82A}">
                    <a16:rowId xmlns:a16="http://schemas.microsoft.com/office/drawing/2014/main" val="2044888163"/>
                  </a:ext>
                </a:extLst>
              </a:tr>
            </a:tbl>
          </a:graphicData>
        </a:graphic>
      </p:graphicFrame>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18</a:t>
            </a:fld>
            <a:endParaRPr lang="en-GB"/>
          </a:p>
        </p:txBody>
      </p:sp>
    </p:spTree>
    <p:extLst>
      <p:ext uri="{BB962C8B-B14F-4D97-AF65-F5344CB8AC3E}">
        <p14:creationId xmlns:p14="http://schemas.microsoft.com/office/powerpoint/2010/main" val="4241099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0">
            <a:extLst>
              <a:ext uri="{FF2B5EF4-FFF2-40B4-BE49-F238E27FC236}">
                <a16:creationId xmlns:a16="http://schemas.microsoft.com/office/drawing/2014/main" id="{098E0C72-EE35-4834-8C5D-DC6B64EC7D55}"/>
              </a:ext>
            </a:extLst>
          </p:cNvPr>
          <p:cNvGraphicFramePr>
            <a:graphicFrameLocks noGrp="1"/>
          </p:cNvGraphicFramePr>
          <p:nvPr>
            <p:extLst>
              <p:ext uri="{D42A27DB-BD31-4B8C-83A1-F6EECF244321}">
                <p14:modId xmlns:p14="http://schemas.microsoft.com/office/powerpoint/2010/main" val="848252409"/>
              </p:ext>
            </p:extLst>
          </p:nvPr>
        </p:nvGraphicFramePr>
        <p:xfrm>
          <a:off x="305410" y="252412"/>
          <a:ext cx="9295180" cy="6103940"/>
        </p:xfrm>
        <a:graphic>
          <a:graphicData uri="http://schemas.openxmlformats.org/drawingml/2006/table">
            <a:tbl>
              <a:tblPr firstRow="1" bandRow="1">
                <a:tableStyleId>{21E4AEA4-8DFA-4A89-87EB-49C32662AFE0}</a:tableStyleId>
              </a:tblPr>
              <a:tblGrid>
                <a:gridCol w="1859036">
                  <a:extLst>
                    <a:ext uri="{9D8B030D-6E8A-4147-A177-3AD203B41FA5}">
                      <a16:colId xmlns:a16="http://schemas.microsoft.com/office/drawing/2014/main" val="2167398451"/>
                    </a:ext>
                  </a:extLst>
                </a:gridCol>
                <a:gridCol w="1859036">
                  <a:extLst>
                    <a:ext uri="{9D8B030D-6E8A-4147-A177-3AD203B41FA5}">
                      <a16:colId xmlns:a16="http://schemas.microsoft.com/office/drawing/2014/main" val="3413030586"/>
                    </a:ext>
                  </a:extLst>
                </a:gridCol>
                <a:gridCol w="1859036">
                  <a:extLst>
                    <a:ext uri="{9D8B030D-6E8A-4147-A177-3AD203B41FA5}">
                      <a16:colId xmlns:a16="http://schemas.microsoft.com/office/drawing/2014/main" val="3236044858"/>
                    </a:ext>
                  </a:extLst>
                </a:gridCol>
                <a:gridCol w="1859036">
                  <a:extLst>
                    <a:ext uri="{9D8B030D-6E8A-4147-A177-3AD203B41FA5}">
                      <a16:colId xmlns:a16="http://schemas.microsoft.com/office/drawing/2014/main" val="1758512849"/>
                    </a:ext>
                  </a:extLst>
                </a:gridCol>
                <a:gridCol w="1859036">
                  <a:extLst>
                    <a:ext uri="{9D8B030D-6E8A-4147-A177-3AD203B41FA5}">
                      <a16:colId xmlns:a16="http://schemas.microsoft.com/office/drawing/2014/main" val="483282625"/>
                    </a:ext>
                  </a:extLst>
                </a:gridCol>
              </a:tblGrid>
              <a:tr h="421005">
                <a:tc gridSpan="5">
                  <a:txBody>
                    <a:bodyPr/>
                    <a:lstStyle/>
                    <a:p>
                      <a:r>
                        <a:rPr lang="en-GB" sz="1200" dirty="0"/>
                        <a:t>Area of Science: </a:t>
                      </a:r>
                      <a:r>
                        <a:rPr lang="en-GB" sz="2300" dirty="0"/>
                        <a:t>Forces</a:t>
                      </a:r>
                    </a:p>
                  </a:txBody>
                  <a:tcPr marL="74295" marR="74295" marT="37148" marB="37148"/>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379770762"/>
                  </a:ext>
                </a:extLst>
              </a:tr>
              <a:tr h="301308">
                <a:tc>
                  <a:txBody>
                    <a:bodyPr/>
                    <a:lstStyle/>
                    <a:p>
                      <a:pPr algn="ctr"/>
                      <a:r>
                        <a:rPr lang="en-GB" sz="1200" dirty="0"/>
                        <a:t>KS1</a:t>
                      </a:r>
                    </a:p>
                  </a:txBody>
                  <a:tcPr marL="74295" marR="74295" marT="37148" marB="37148">
                    <a:solidFill>
                      <a:schemeClr val="bg1">
                        <a:lumMod val="85000"/>
                      </a:schemeClr>
                    </a:solidFill>
                  </a:tcPr>
                </a:tc>
                <a:tc gridSpan="2">
                  <a:txBody>
                    <a:bodyPr/>
                    <a:lstStyle/>
                    <a:p>
                      <a:pPr algn="ctr"/>
                      <a:r>
                        <a:rPr lang="en-GB" sz="1200" dirty="0"/>
                        <a:t>LKS2</a:t>
                      </a:r>
                    </a:p>
                  </a:txBody>
                  <a:tcPr marL="74295" marR="74295" marT="37148" marB="37148"/>
                </a:tc>
                <a:tc hMerge="1">
                  <a:txBody>
                    <a:bodyPr/>
                    <a:lstStyle/>
                    <a:p>
                      <a:pPr algn="ctr"/>
                      <a:endParaRPr lang="en-GB" dirty="0"/>
                    </a:p>
                  </a:txBody>
                  <a:tcPr/>
                </a:tc>
                <a:tc gridSpan="2">
                  <a:txBody>
                    <a:bodyPr/>
                    <a:lstStyle/>
                    <a:p>
                      <a:pPr algn="ctr"/>
                      <a:r>
                        <a:rPr lang="en-GB" sz="1200" dirty="0"/>
                        <a:t>UKS2</a:t>
                      </a:r>
                    </a:p>
                  </a:txBody>
                  <a:tcPr marL="74295" marR="74295" marT="37148" marB="37148"/>
                </a:tc>
                <a:tc hMerge="1">
                  <a:txBody>
                    <a:bodyPr/>
                    <a:lstStyle/>
                    <a:p>
                      <a:pPr algn="ctr"/>
                      <a:endParaRPr lang="en-GB" dirty="0"/>
                    </a:p>
                  </a:txBody>
                  <a:tcPr/>
                </a:tc>
                <a:extLst>
                  <a:ext uri="{0D108BD9-81ED-4DB2-BD59-A6C34878D82A}">
                    <a16:rowId xmlns:a16="http://schemas.microsoft.com/office/drawing/2014/main" val="2423928272"/>
                  </a:ext>
                </a:extLst>
              </a:tr>
              <a:tr h="3937635">
                <a:tc>
                  <a:txBody>
                    <a:bodyPr/>
                    <a:lstStyle/>
                    <a:p>
                      <a:r>
                        <a:rPr lang="en-GB" sz="1200" dirty="0"/>
                        <a:t>Y2</a:t>
                      </a:r>
                    </a:p>
                    <a:p>
                      <a:r>
                        <a:rPr lang="en-GB" sz="1200" dirty="0"/>
                        <a:t>find out how the shapes of solid objects made from some materials can be changed by squashing, bending, twisting and stretching.</a:t>
                      </a:r>
                    </a:p>
                    <a:p>
                      <a:r>
                        <a:rPr lang="en-GB" sz="1200" dirty="0"/>
                        <a:t>(Use of everyday materials unit)</a:t>
                      </a:r>
                    </a:p>
                  </a:txBody>
                  <a:tcPr marL="74295" marR="74295" marT="37148" marB="37148">
                    <a:solidFill>
                      <a:schemeClr val="bg1">
                        <a:lumMod val="85000"/>
                      </a:schemeClr>
                    </a:solidFill>
                  </a:tcPr>
                </a:tc>
                <a:tc>
                  <a:txBody>
                    <a:bodyPr/>
                    <a:lstStyle/>
                    <a:p>
                      <a:r>
                        <a:rPr lang="en-GB" sz="1200" dirty="0"/>
                        <a:t>Year A + C</a:t>
                      </a:r>
                    </a:p>
                    <a:p>
                      <a:r>
                        <a:rPr lang="en-GB" sz="1200" dirty="0"/>
                        <a:t>compare how things move on different surfaces </a:t>
                      </a:r>
                    </a:p>
                    <a:p>
                      <a:endParaRPr lang="en-GB" sz="1200" dirty="0"/>
                    </a:p>
                    <a:p>
                      <a:r>
                        <a:rPr lang="en-GB" sz="1200" dirty="0"/>
                        <a:t>notice that some forces need contact between two objects, but magnetic forces can act at a distance </a:t>
                      </a:r>
                    </a:p>
                    <a:p>
                      <a:endParaRPr lang="en-GB" sz="1200" dirty="0"/>
                    </a:p>
                    <a:p>
                      <a:r>
                        <a:rPr lang="en-GB" sz="1200" dirty="0"/>
                        <a:t>observe how magnets attract or repel each other and attract some materials and not others </a:t>
                      </a:r>
                    </a:p>
                    <a:p>
                      <a:endParaRPr lang="en-GB" sz="1200" dirty="0"/>
                    </a:p>
                    <a:p>
                      <a:r>
                        <a:rPr lang="en-GB" sz="1200" dirty="0"/>
                        <a:t>compare and group together a variety of everyday materials on the basis of whether they are attracted to a magnet, and identify some magnetic materials  describe magnets as having two poles </a:t>
                      </a:r>
                    </a:p>
                    <a:p>
                      <a:endParaRPr lang="en-GB" sz="1200" dirty="0"/>
                    </a:p>
                    <a:p>
                      <a:r>
                        <a:rPr lang="en-GB" sz="1200" dirty="0"/>
                        <a:t>predict whether two magnets will attract or repel each other, depending on which poles are facing.</a:t>
                      </a:r>
                    </a:p>
                  </a:txBody>
                  <a:tcPr marL="74295" marR="74295" marT="37148" marB="37148"/>
                </a:tc>
                <a:tc>
                  <a:txBody>
                    <a:bodyPr/>
                    <a:lstStyle/>
                    <a:p>
                      <a:r>
                        <a:rPr lang="en-GB" sz="1200" dirty="0"/>
                        <a:t>Year B + D</a:t>
                      </a:r>
                    </a:p>
                    <a:p>
                      <a:r>
                        <a:rPr lang="en-GB" sz="1200" dirty="0"/>
                        <a:t>Does not feature</a:t>
                      </a:r>
                    </a:p>
                  </a:txBody>
                  <a:tcPr marL="74295" marR="74295" marT="37148" marB="37148"/>
                </a:tc>
                <a:tc>
                  <a:txBody>
                    <a:bodyPr/>
                    <a:lstStyle/>
                    <a:p>
                      <a:r>
                        <a:rPr lang="en-GB" sz="1200" dirty="0"/>
                        <a:t>Year A + C</a:t>
                      </a:r>
                    </a:p>
                    <a:p>
                      <a:r>
                        <a:rPr lang="en-GB" sz="1200" dirty="0"/>
                        <a:t>explain that unsupported objects fall towards the Earth because of the force of gravity acting between the Earth and the falling object </a:t>
                      </a:r>
                    </a:p>
                    <a:p>
                      <a:endParaRPr lang="en-GB" sz="1200" dirty="0"/>
                    </a:p>
                    <a:p>
                      <a:r>
                        <a:rPr lang="en-GB" sz="1200" dirty="0"/>
                        <a:t> identify the effects of air resistance, water resistance and friction, that act between moving surfaces </a:t>
                      </a:r>
                    </a:p>
                    <a:p>
                      <a:endParaRPr lang="en-GB" sz="1200" dirty="0"/>
                    </a:p>
                    <a:p>
                      <a:r>
                        <a:rPr lang="en-GB" sz="1200" dirty="0"/>
                        <a:t>recognise that some mechanisms, including levers, pulleys and gears, allow a smaller force to have a greater effect.</a:t>
                      </a:r>
                    </a:p>
                  </a:txBody>
                  <a:tcPr marL="74295" marR="74295" marT="37148" marB="37148"/>
                </a:tc>
                <a:tc>
                  <a:txBody>
                    <a:bodyPr/>
                    <a:lstStyle/>
                    <a:p>
                      <a:r>
                        <a:rPr lang="en-GB" sz="1200" dirty="0"/>
                        <a:t>Year B + D</a:t>
                      </a:r>
                    </a:p>
                    <a:p>
                      <a:r>
                        <a:rPr lang="en-GB" sz="1200" dirty="0"/>
                        <a:t>Does not feature</a:t>
                      </a:r>
                    </a:p>
                  </a:txBody>
                  <a:tcPr marL="74295" marR="74295" marT="37148" marB="37148"/>
                </a:tc>
                <a:extLst>
                  <a:ext uri="{0D108BD9-81ED-4DB2-BD59-A6C34878D82A}">
                    <a16:rowId xmlns:a16="http://schemas.microsoft.com/office/drawing/2014/main" val="2044888163"/>
                  </a:ext>
                </a:extLst>
              </a:tr>
            </a:tbl>
          </a:graphicData>
        </a:graphic>
      </p:graphicFrame>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19</a:t>
            </a:fld>
            <a:endParaRPr lang="en-GB"/>
          </a:p>
        </p:txBody>
      </p:sp>
    </p:spTree>
    <p:extLst>
      <p:ext uri="{BB962C8B-B14F-4D97-AF65-F5344CB8AC3E}">
        <p14:creationId xmlns:p14="http://schemas.microsoft.com/office/powerpoint/2010/main" val="1994171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CEEBD3E-8440-4DDA-9DBB-7A8596058084}"/>
              </a:ext>
            </a:extLst>
          </p:cNvPr>
          <p:cNvSpPr>
            <a:spLocks noGrp="1"/>
          </p:cNvSpPr>
          <p:nvPr>
            <p:ph type="subTitle" idx="1"/>
          </p:nvPr>
        </p:nvSpPr>
        <p:spPr>
          <a:xfrm>
            <a:off x="545523" y="993044"/>
            <a:ext cx="7763289" cy="1939925"/>
          </a:xfrm>
        </p:spPr>
        <p:txBody>
          <a:bodyPr>
            <a:normAutofit fontScale="40000" lnSpcReduction="20000"/>
          </a:bodyPr>
          <a:lstStyle/>
          <a:p>
            <a:pPr algn="l"/>
            <a:r>
              <a:rPr lang="en-GB" sz="3400" dirty="0"/>
              <a:t>Branston Junior Academy Long Term Plan ………………………………………….………   p3</a:t>
            </a:r>
          </a:p>
          <a:p>
            <a:pPr algn="l"/>
            <a:r>
              <a:rPr lang="en-GB" sz="3400" dirty="0"/>
              <a:t>Progression of Enquiry Skills  NC – Working Scientifically ……………………………  p7 </a:t>
            </a:r>
          </a:p>
          <a:p>
            <a:pPr algn="l"/>
            <a:r>
              <a:rPr lang="en-GB" sz="3400" dirty="0"/>
              <a:t>Prior and Subsequent learning ……………………………………………………………......... P11</a:t>
            </a:r>
          </a:p>
          <a:p>
            <a:pPr algn="l"/>
            <a:r>
              <a:rPr lang="en-GB" sz="3400" dirty="0"/>
              <a:t>Key Vocabulary   Introduction ………………………………………………………………….....p25</a:t>
            </a:r>
          </a:p>
          <a:p>
            <a:pPr algn="l"/>
            <a:r>
              <a:rPr lang="en-GB" sz="3400" dirty="0"/>
              <a:t>Key Vocabulary   Lower KS2 ………………………………………………............................p26</a:t>
            </a:r>
          </a:p>
          <a:p>
            <a:pPr algn="l"/>
            <a:r>
              <a:rPr lang="en-GB" sz="3400" dirty="0"/>
              <a:t>Key Vocabulary   Upper KS2 …………………………………………………………………………p31</a:t>
            </a:r>
          </a:p>
          <a:p>
            <a:pPr algn="l"/>
            <a:r>
              <a:rPr lang="en-GB" sz="3400" dirty="0"/>
              <a:t>Studying Scientists……………………………………………………………………………………….p36</a:t>
            </a:r>
          </a:p>
          <a:p>
            <a:pPr algn="l"/>
            <a:endParaRPr lang="en-GB" dirty="0"/>
          </a:p>
        </p:txBody>
      </p:sp>
      <p:sp>
        <p:nvSpPr>
          <p:cNvPr id="5" name="Slide Number Placeholder 4">
            <a:extLst>
              <a:ext uri="{FF2B5EF4-FFF2-40B4-BE49-F238E27FC236}">
                <a16:creationId xmlns:a16="http://schemas.microsoft.com/office/drawing/2014/main" id="{3FD70523-52D9-4888-B474-1F5E03BEE8F1}"/>
              </a:ext>
            </a:extLst>
          </p:cNvPr>
          <p:cNvSpPr>
            <a:spLocks noGrp="1"/>
          </p:cNvSpPr>
          <p:nvPr>
            <p:ph type="sldNum" sz="quarter" idx="12"/>
          </p:nvPr>
        </p:nvSpPr>
        <p:spPr/>
        <p:txBody>
          <a:bodyPr/>
          <a:lstStyle/>
          <a:p>
            <a:fld id="{124E33BF-C3A5-4325-AEF9-3A669EFF4CD9}" type="slidenum">
              <a:rPr lang="en-GB" smtClean="0"/>
              <a:t>2</a:t>
            </a:fld>
            <a:endParaRPr lang="en-GB"/>
          </a:p>
        </p:txBody>
      </p:sp>
      <p:pic>
        <p:nvPicPr>
          <p:cNvPr id="4" name="Picture 3">
            <a:extLst>
              <a:ext uri="{FF2B5EF4-FFF2-40B4-BE49-F238E27FC236}">
                <a16:creationId xmlns:a16="http://schemas.microsoft.com/office/drawing/2014/main" id="{9730F19D-3C6E-4A75-9D5C-B0FCBBE16AAB}"/>
              </a:ext>
            </a:extLst>
          </p:cNvPr>
          <p:cNvPicPr>
            <a:picLocks noChangeAspect="1"/>
          </p:cNvPicPr>
          <p:nvPr/>
        </p:nvPicPr>
        <p:blipFill>
          <a:blip r:embed="rId2"/>
          <a:stretch>
            <a:fillRect/>
          </a:stretch>
        </p:blipFill>
        <p:spPr>
          <a:xfrm>
            <a:off x="8308812" y="2851578"/>
            <a:ext cx="1449368" cy="1154844"/>
          </a:xfrm>
          <a:prstGeom prst="rect">
            <a:avLst/>
          </a:prstGeom>
        </p:spPr>
      </p:pic>
      <p:sp>
        <p:nvSpPr>
          <p:cNvPr id="8" name="TextBox 7">
            <a:extLst>
              <a:ext uri="{FF2B5EF4-FFF2-40B4-BE49-F238E27FC236}">
                <a16:creationId xmlns:a16="http://schemas.microsoft.com/office/drawing/2014/main" id="{4B133A28-D0B4-4AE8-B06E-DB7F8D8747D8}"/>
              </a:ext>
            </a:extLst>
          </p:cNvPr>
          <p:cNvSpPr txBox="1"/>
          <p:nvPr/>
        </p:nvSpPr>
        <p:spPr>
          <a:xfrm>
            <a:off x="545523" y="290945"/>
            <a:ext cx="5541819" cy="584775"/>
          </a:xfrm>
          <a:prstGeom prst="rect">
            <a:avLst/>
          </a:prstGeom>
          <a:noFill/>
        </p:spPr>
        <p:txBody>
          <a:bodyPr wrap="square" rtlCol="0">
            <a:spAutoFit/>
          </a:bodyPr>
          <a:lstStyle/>
          <a:p>
            <a:r>
              <a:rPr lang="en-GB" sz="3200" b="1" u="sng" dirty="0"/>
              <a:t>Contents</a:t>
            </a:r>
          </a:p>
        </p:txBody>
      </p:sp>
    </p:spTree>
    <p:extLst>
      <p:ext uri="{BB962C8B-B14F-4D97-AF65-F5344CB8AC3E}">
        <p14:creationId xmlns:p14="http://schemas.microsoft.com/office/powerpoint/2010/main" val="28745736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0">
            <a:extLst>
              <a:ext uri="{FF2B5EF4-FFF2-40B4-BE49-F238E27FC236}">
                <a16:creationId xmlns:a16="http://schemas.microsoft.com/office/drawing/2014/main" id="{098E0C72-EE35-4834-8C5D-DC6B64EC7D55}"/>
              </a:ext>
            </a:extLst>
          </p:cNvPr>
          <p:cNvGraphicFramePr>
            <a:graphicFrameLocks noGrp="1"/>
          </p:cNvGraphicFramePr>
          <p:nvPr>
            <p:extLst>
              <p:ext uri="{D42A27DB-BD31-4B8C-83A1-F6EECF244321}">
                <p14:modId xmlns:p14="http://schemas.microsoft.com/office/powerpoint/2010/main" val="1005267643"/>
              </p:ext>
            </p:extLst>
          </p:nvPr>
        </p:nvGraphicFramePr>
        <p:xfrm>
          <a:off x="204537" y="136523"/>
          <a:ext cx="9496925" cy="5921060"/>
        </p:xfrm>
        <a:graphic>
          <a:graphicData uri="http://schemas.openxmlformats.org/drawingml/2006/table">
            <a:tbl>
              <a:tblPr firstRow="1" bandRow="1">
                <a:tableStyleId>{21E4AEA4-8DFA-4A89-87EB-49C32662AFE0}</a:tableStyleId>
              </a:tblPr>
              <a:tblGrid>
                <a:gridCol w="1899385">
                  <a:extLst>
                    <a:ext uri="{9D8B030D-6E8A-4147-A177-3AD203B41FA5}">
                      <a16:colId xmlns:a16="http://schemas.microsoft.com/office/drawing/2014/main" val="2167398451"/>
                    </a:ext>
                  </a:extLst>
                </a:gridCol>
                <a:gridCol w="1899385">
                  <a:extLst>
                    <a:ext uri="{9D8B030D-6E8A-4147-A177-3AD203B41FA5}">
                      <a16:colId xmlns:a16="http://schemas.microsoft.com/office/drawing/2014/main" val="3413030586"/>
                    </a:ext>
                  </a:extLst>
                </a:gridCol>
                <a:gridCol w="1899385">
                  <a:extLst>
                    <a:ext uri="{9D8B030D-6E8A-4147-A177-3AD203B41FA5}">
                      <a16:colId xmlns:a16="http://schemas.microsoft.com/office/drawing/2014/main" val="3236044858"/>
                    </a:ext>
                  </a:extLst>
                </a:gridCol>
                <a:gridCol w="1899385">
                  <a:extLst>
                    <a:ext uri="{9D8B030D-6E8A-4147-A177-3AD203B41FA5}">
                      <a16:colId xmlns:a16="http://schemas.microsoft.com/office/drawing/2014/main" val="1758512849"/>
                    </a:ext>
                  </a:extLst>
                </a:gridCol>
                <a:gridCol w="1899385">
                  <a:extLst>
                    <a:ext uri="{9D8B030D-6E8A-4147-A177-3AD203B41FA5}">
                      <a16:colId xmlns:a16="http://schemas.microsoft.com/office/drawing/2014/main" val="483282625"/>
                    </a:ext>
                  </a:extLst>
                </a:gridCol>
              </a:tblGrid>
              <a:tr h="421005">
                <a:tc gridSpan="5">
                  <a:txBody>
                    <a:bodyPr/>
                    <a:lstStyle/>
                    <a:p>
                      <a:r>
                        <a:rPr lang="en-GB" sz="1200" dirty="0"/>
                        <a:t>Area of Science: </a:t>
                      </a:r>
                      <a:r>
                        <a:rPr lang="en-GB" sz="2300" dirty="0"/>
                        <a:t>Electricity </a:t>
                      </a:r>
                    </a:p>
                  </a:txBody>
                  <a:tcPr marL="74295" marR="74295" marT="37148" marB="37148"/>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379770762"/>
                  </a:ext>
                </a:extLst>
              </a:tr>
              <a:tr h="301308">
                <a:tc>
                  <a:txBody>
                    <a:bodyPr/>
                    <a:lstStyle/>
                    <a:p>
                      <a:pPr algn="ctr"/>
                      <a:r>
                        <a:rPr lang="en-GB" sz="1200" dirty="0"/>
                        <a:t>KS1</a:t>
                      </a:r>
                    </a:p>
                  </a:txBody>
                  <a:tcPr marL="74295" marR="74295" marT="37148" marB="37148">
                    <a:solidFill>
                      <a:schemeClr val="bg1">
                        <a:lumMod val="85000"/>
                      </a:schemeClr>
                    </a:solidFill>
                  </a:tcPr>
                </a:tc>
                <a:tc gridSpan="2">
                  <a:txBody>
                    <a:bodyPr/>
                    <a:lstStyle/>
                    <a:p>
                      <a:pPr algn="ctr"/>
                      <a:r>
                        <a:rPr lang="en-GB" sz="1200" dirty="0"/>
                        <a:t>LKS2</a:t>
                      </a:r>
                    </a:p>
                  </a:txBody>
                  <a:tcPr marL="74295" marR="74295" marT="37148" marB="37148"/>
                </a:tc>
                <a:tc hMerge="1">
                  <a:txBody>
                    <a:bodyPr/>
                    <a:lstStyle/>
                    <a:p>
                      <a:pPr algn="ctr"/>
                      <a:endParaRPr lang="en-GB" dirty="0"/>
                    </a:p>
                  </a:txBody>
                  <a:tcPr/>
                </a:tc>
                <a:tc gridSpan="2">
                  <a:txBody>
                    <a:bodyPr/>
                    <a:lstStyle/>
                    <a:p>
                      <a:pPr algn="ctr"/>
                      <a:r>
                        <a:rPr lang="en-GB" sz="1200" dirty="0"/>
                        <a:t>UKS2</a:t>
                      </a:r>
                    </a:p>
                  </a:txBody>
                  <a:tcPr marL="74295" marR="74295" marT="37148" marB="37148"/>
                </a:tc>
                <a:tc hMerge="1">
                  <a:txBody>
                    <a:bodyPr/>
                    <a:lstStyle/>
                    <a:p>
                      <a:pPr algn="ctr"/>
                      <a:endParaRPr lang="en-GB" dirty="0"/>
                    </a:p>
                  </a:txBody>
                  <a:tcPr/>
                </a:tc>
                <a:extLst>
                  <a:ext uri="{0D108BD9-81ED-4DB2-BD59-A6C34878D82A}">
                    <a16:rowId xmlns:a16="http://schemas.microsoft.com/office/drawing/2014/main" val="2423928272"/>
                  </a:ext>
                </a:extLst>
              </a:tr>
              <a:tr h="4086225">
                <a:tc>
                  <a:txBody>
                    <a:bodyPr/>
                    <a:lstStyle/>
                    <a:p>
                      <a:r>
                        <a:rPr lang="en-GB" sz="1200" dirty="0"/>
                        <a:t>Does not feature</a:t>
                      </a:r>
                    </a:p>
                  </a:txBody>
                  <a:tcPr marL="74295" marR="74295" marT="37148" marB="37148">
                    <a:solidFill>
                      <a:schemeClr val="bg1">
                        <a:lumMod val="85000"/>
                      </a:schemeClr>
                    </a:solidFill>
                  </a:tcPr>
                </a:tc>
                <a:tc>
                  <a:txBody>
                    <a:bodyPr/>
                    <a:lstStyle/>
                    <a:p>
                      <a:r>
                        <a:rPr lang="en-GB" sz="1200" dirty="0"/>
                        <a:t>Year A + C</a:t>
                      </a:r>
                    </a:p>
                    <a:p>
                      <a:r>
                        <a:rPr lang="en-GB" sz="1200" dirty="0"/>
                        <a:t>Does not feature</a:t>
                      </a:r>
                    </a:p>
                  </a:txBody>
                  <a:tcPr marL="74295" marR="74295" marT="37148" marB="37148"/>
                </a:tc>
                <a:tc>
                  <a:txBody>
                    <a:bodyPr/>
                    <a:lstStyle/>
                    <a:p>
                      <a:r>
                        <a:rPr lang="en-GB" sz="1200" dirty="0"/>
                        <a:t>Year B + D</a:t>
                      </a:r>
                    </a:p>
                    <a:p>
                      <a:r>
                        <a:rPr lang="en-GB" sz="1200" dirty="0"/>
                        <a:t>identify common appliances that run on electricity </a:t>
                      </a:r>
                    </a:p>
                    <a:p>
                      <a:endParaRPr lang="en-GB" sz="1200" dirty="0"/>
                    </a:p>
                    <a:p>
                      <a:r>
                        <a:rPr lang="en-GB" sz="1200" dirty="0"/>
                        <a:t> construct a simple series electrical circuit, identifying and naming its basic parts, including cells, wires, bulbs, switches and buzzers </a:t>
                      </a:r>
                    </a:p>
                    <a:p>
                      <a:endParaRPr lang="en-GB" sz="1200" dirty="0"/>
                    </a:p>
                    <a:p>
                      <a:r>
                        <a:rPr lang="en-GB" sz="1200" dirty="0"/>
                        <a:t> identify whether or not a lamp will light in a simple series circuit, based on whether or not the lamp is part of a complete loop with a battery </a:t>
                      </a:r>
                    </a:p>
                    <a:p>
                      <a:endParaRPr lang="en-GB" sz="1200" dirty="0"/>
                    </a:p>
                    <a:p>
                      <a:r>
                        <a:rPr lang="en-GB" sz="1200" dirty="0"/>
                        <a:t>recognise that a switch opens and closes a circuit and associate this with whether or not a lamp lights in a simple series circuit </a:t>
                      </a:r>
                    </a:p>
                    <a:p>
                      <a:endParaRPr lang="en-GB" sz="1200" dirty="0"/>
                    </a:p>
                    <a:p>
                      <a:r>
                        <a:rPr lang="en-GB" sz="1200" dirty="0"/>
                        <a:t> recognise some common conductors and insulators, and associate metals with being good conductors.</a:t>
                      </a:r>
                    </a:p>
                  </a:txBody>
                  <a:tcPr marL="74295" marR="74295" marT="37148" marB="37148"/>
                </a:tc>
                <a:tc>
                  <a:txBody>
                    <a:bodyPr/>
                    <a:lstStyle/>
                    <a:p>
                      <a:r>
                        <a:rPr lang="en-GB" sz="1200" dirty="0"/>
                        <a:t>Year A + C</a:t>
                      </a:r>
                    </a:p>
                    <a:p>
                      <a:r>
                        <a:rPr lang="en-GB" sz="1200" dirty="0"/>
                        <a:t>Does not feature</a:t>
                      </a:r>
                    </a:p>
                  </a:txBody>
                  <a:tcPr marL="74295" marR="74295" marT="37148" marB="37148"/>
                </a:tc>
                <a:tc>
                  <a:txBody>
                    <a:bodyPr/>
                    <a:lstStyle/>
                    <a:p>
                      <a:r>
                        <a:rPr lang="en-GB" sz="1200" dirty="0"/>
                        <a:t>Year B + D</a:t>
                      </a:r>
                    </a:p>
                    <a:p>
                      <a:r>
                        <a:rPr lang="en-GB" sz="1200" dirty="0"/>
                        <a:t>associate the brightness of a lamp or the volume of a buzzer with the number and voltage of cells used in the circuit </a:t>
                      </a:r>
                    </a:p>
                    <a:p>
                      <a:endParaRPr lang="en-GB" sz="1200" dirty="0"/>
                    </a:p>
                    <a:p>
                      <a:r>
                        <a:rPr lang="en-GB" sz="1200" dirty="0"/>
                        <a:t>compare and give reasons for variations in how components function, including the brightness of bulbs, the loudness of buzzers and the on/off position of switches </a:t>
                      </a:r>
                    </a:p>
                    <a:p>
                      <a:endParaRPr lang="en-GB" sz="1200" dirty="0"/>
                    </a:p>
                    <a:p>
                      <a:r>
                        <a:rPr lang="en-GB" sz="1200" dirty="0"/>
                        <a:t>use recognised symbols when representing a simple circuit in a diagram. </a:t>
                      </a:r>
                    </a:p>
                  </a:txBody>
                  <a:tcPr marL="74295" marR="74295" marT="37148" marB="37148"/>
                </a:tc>
                <a:extLst>
                  <a:ext uri="{0D108BD9-81ED-4DB2-BD59-A6C34878D82A}">
                    <a16:rowId xmlns:a16="http://schemas.microsoft.com/office/drawing/2014/main" val="2044888163"/>
                  </a:ext>
                </a:extLst>
              </a:tr>
            </a:tbl>
          </a:graphicData>
        </a:graphic>
      </p:graphicFrame>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20</a:t>
            </a:fld>
            <a:endParaRPr lang="en-GB"/>
          </a:p>
        </p:txBody>
      </p:sp>
    </p:spTree>
    <p:extLst>
      <p:ext uri="{BB962C8B-B14F-4D97-AF65-F5344CB8AC3E}">
        <p14:creationId xmlns:p14="http://schemas.microsoft.com/office/powerpoint/2010/main" val="1812093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0">
            <a:extLst>
              <a:ext uri="{FF2B5EF4-FFF2-40B4-BE49-F238E27FC236}">
                <a16:creationId xmlns:a16="http://schemas.microsoft.com/office/drawing/2014/main" id="{098E0C72-EE35-4834-8C5D-DC6B64EC7D55}"/>
              </a:ext>
            </a:extLst>
          </p:cNvPr>
          <p:cNvGraphicFramePr>
            <a:graphicFrameLocks noGrp="1"/>
          </p:cNvGraphicFramePr>
          <p:nvPr>
            <p:extLst>
              <p:ext uri="{D42A27DB-BD31-4B8C-83A1-F6EECF244321}">
                <p14:modId xmlns:p14="http://schemas.microsoft.com/office/powerpoint/2010/main" val="2981692480"/>
              </p:ext>
            </p:extLst>
          </p:nvPr>
        </p:nvGraphicFramePr>
        <p:xfrm>
          <a:off x="212557" y="136523"/>
          <a:ext cx="9480885" cy="5189540"/>
        </p:xfrm>
        <a:graphic>
          <a:graphicData uri="http://schemas.openxmlformats.org/drawingml/2006/table">
            <a:tbl>
              <a:tblPr firstRow="1" bandRow="1">
                <a:tableStyleId>{21E4AEA4-8DFA-4A89-87EB-49C32662AFE0}</a:tableStyleId>
              </a:tblPr>
              <a:tblGrid>
                <a:gridCol w="1896177">
                  <a:extLst>
                    <a:ext uri="{9D8B030D-6E8A-4147-A177-3AD203B41FA5}">
                      <a16:colId xmlns:a16="http://schemas.microsoft.com/office/drawing/2014/main" val="2167398451"/>
                    </a:ext>
                  </a:extLst>
                </a:gridCol>
                <a:gridCol w="1896177">
                  <a:extLst>
                    <a:ext uri="{9D8B030D-6E8A-4147-A177-3AD203B41FA5}">
                      <a16:colId xmlns:a16="http://schemas.microsoft.com/office/drawing/2014/main" val="3413030586"/>
                    </a:ext>
                  </a:extLst>
                </a:gridCol>
                <a:gridCol w="1896177">
                  <a:extLst>
                    <a:ext uri="{9D8B030D-6E8A-4147-A177-3AD203B41FA5}">
                      <a16:colId xmlns:a16="http://schemas.microsoft.com/office/drawing/2014/main" val="3236044858"/>
                    </a:ext>
                  </a:extLst>
                </a:gridCol>
                <a:gridCol w="1896177">
                  <a:extLst>
                    <a:ext uri="{9D8B030D-6E8A-4147-A177-3AD203B41FA5}">
                      <a16:colId xmlns:a16="http://schemas.microsoft.com/office/drawing/2014/main" val="1758512849"/>
                    </a:ext>
                  </a:extLst>
                </a:gridCol>
                <a:gridCol w="1896177">
                  <a:extLst>
                    <a:ext uri="{9D8B030D-6E8A-4147-A177-3AD203B41FA5}">
                      <a16:colId xmlns:a16="http://schemas.microsoft.com/office/drawing/2014/main" val="483282625"/>
                    </a:ext>
                  </a:extLst>
                </a:gridCol>
              </a:tblGrid>
              <a:tr h="421005">
                <a:tc gridSpan="5">
                  <a:txBody>
                    <a:bodyPr/>
                    <a:lstStyle/>
                    <a:p>
                      <a:r>
                        <a:rPr lang="en-GB" sz="1200" dirty="0"/>
                        <a:t>Area of Science: </a:t>
                      </a:r>
                      <a:r>
                        <a:rPr lang="en-GB" sz="2300" dirty="0"/>
                        <a:t>Sound</a:t>
                      </a:r>
                    </a:p>
                  </a:txBody>
                  <a:tcPr marL="74295" marR="74295" marT="37148" marB="37148"/>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379770762"/>
                  </a:ext>
                </a:extLst>
              </a:tr>
              <a:tr h="301308">
                <a:tc>
                  <a:txBody>
                    <a:bodyPr/>
                    <a:lstStyle/>
                    <a:p>
                      <a:pPr algn="ctr"/>
                      <a:r>
                        <a:rPr lang="en-GB" sz="1200" dirty="0"/>
                        <a:t>KS1</a:t>
                      </a:r>
                    </a:p>
                  </a:txBody>
                  <a:tcPr marL="74295" marR="74295" marT="37148" marB="37148">
                    <a:solidFill>
                      <a:schemeClr val="bg1">
                        <a:lumMod val="85000"/>
                      </a:schemeClr>
                    </a:solidFill>
                  </a:tcPr>
                </a:tc>
                <a:tc gridSpan="2">
                  <a:txBody>
                    <a:bodyPr/>
                    <a:lstStyle/>
                    <a:p>
                      <a:pPr algn="ctr"/>
                      <a:r>
                        <a:rPr lang="en-GB" sz="1200" dirty="0"/>
                        <a:t>LKS2</a:t>
                      </a:r>
                    </a:p>
                  </a:txBody>
                  <a:tcPr marL="74295" marR="74295" marT="37148" marB="37148"/>
                </a:tc>
                <a:tc hMerge="1">
                  <a:txBody>
                    <a:bodyPr/>
                    <a:lstStyle/>
                    <a:p>
                      <a:pPr algn="ctr"/>
                      <a:endParaRPr lang="en-GB" dirty="0"/>
                    </a:p>
                  </a:txBody>
                  <a:tcPr/>
                </a:tc>
                <a:tc gridSpan="2">
                  <a:txBody>
                    <a:bodyPr/>
                    <a:lstStyle/>
                    <a:p>
                      <a:pPr algn="ctr"/>
                      <a:r>
                        <a:rPr lang="en-GB" sz="1200" dirty="0"/>
                        <a:t>UKS2</a:t>
                      </a:r>
                    </a:p>
                  </a:txBody>
                  <a:tcPr marL="74295" marR="74295" marT="37148" marB="37148"/>
                </a:tc>
                <a:tc hMerge="1">
                  <a:txBody>
                    <a:bodyPr/>
                    <a:lstStyle/>
                    <a:p>
                      <a:pPr algn="ctr"/>
                      <a:endParaRPr lang="en-GB" dirty="0"/>
                    </a:p>
                  </a:txBody>
                  <a:tcPr/>
                </a:tc>
                <a:extLst>
                  <a:ext uri="{0D108BD9-81ED-4DB2-BD59-A6C34878D82A}">
                    <a16:rowId xmlns:a16="http://schemas.microsoft.com/office/drawing/2014/main" val="2423928272"/>
                  </a:ext>
                </a:extLst>
              </a:tr>
              <a:tr h="3491865">
                <a:tc>
                  <a:txBody>
                    <a:bodyPr/>
                    <a:lstStyle/>
                    <a:p>
                      <a:r>
                        <a:rPr lang="en-GB" sz="1200" dirty="0"/>
                        <a:t>Does not feature</a:t>
                      </a:r>
                    </a:p>
                  </a:txBody>
                  <a:tcPr marL="74295" marR="74295" marT="37148" marB="37148">
                    <a:solidFill>
                      <a:schemeClr val="bg1">
                        <a:lumMod val="85000"/>
                      </a:schemeClr>
                    </a:solidFill>
                  </a:tcPr>
                </a:tc>
                <a:tc>
                  <a:txBody>
                    <a:bodyPr/>
                    <a:lstStyle/>
                    <a:p>
                      <a:r>
                        <a:rPr lang="en-GB" sz="1200" dirty="0"/>
                        <a:t>Year A + C</a:t>
                      </a:r>
                    </a:p>
                    <a:p>
                      <a:r>
                        <a:rPr lang="en-GB" sz="1200" dirty="0"/>
                        <a:t>Does not feature</a:t>
                      </a:r>
                    </a:p>
                  </a:txBody>
                  <a:tcPr marL="74295" marR="74295" marT="37148" marB="37148"/>
                </a:tc>
                <a:tc>
                  <a:txBody>
                    <a:bodyPr/>
                    <a:lstStyle/>
                    <a:p>
                      <a:r>
                        <a:rPr lang="en-GB" sz="1200" dirty="0"/>
                        <a:t>Year B + D</a:t>
                      </a:r>
                    </a:p>
                    <a:p>
                      <a:r>
                        <a:rPr lang="en-GB" sz="1200" dirty="0"/>
                        <a:t>identify how sounds are made, associating some of them with something vibrating </a:t>
                      </a:r>
                    </a:p>
                    <a:p>
                      <a:endParaRPr lang="en-GB" sz="1200" dirty="0"/>
                    </a:p>
                    <a:p>
                      <a:r>
                        <a:rPr lang="en-GB" sz="1200" dirty="0"/>
                        <a:t> recognise that vibrations from sounds travel through a medium to the ear </a:t>
                      </a:r>
                    </a:p>
                    <a:p>
                      <a:endParaRPr lang="en-GB" sz="1200" dirty="0"/>
                    </a:p>
                    <a:p>
                      <a:r>
                        <a:rPr lang="en-GB" sz="1200" dirty="0"/>
                        <a:t>find patterns between the pitch of a sound and features of the object that produced it </a:t>
                      </a:r>
                    </a:p>
                    <a:p>
                      <a:endParaRPr lang="en-GB" sz="1200" dirty="0"/>
                    </a:p>
                    <a:p>
                      <a:r>
                        <a:rPr lang="en-GB" sz="1200" dirty="0"/>
                        <a:t>find patterns between the volume of a sound and the strength of the vibrations that produced it</a:t>
                      </a:r>
                    </a:p>
                    <a:p>
                      <a:endParaRPr lang="en-GB" sz="1200" dirty="0"/>
                    </a:p>
                    <a:p>
                      <a:r>
                        <a:rPr lang="en-GB" sz="1200" dirty="0"/>
                        <a:t> recognise that sounds get fainter as the distance from the sound source increases.</a:t>
                      </a:r>
                    </a:p>
                    <a:p>
                      <a:r>
                        <a:rPr lang="en-GB" sz="1200" dirty="0"/>
                        <a:t> </a:t>
                      </a:r>
                    </a:p>
                  </a:txBody>
                  <a:tcPr marL="74295" marR="74295" marT="37148" marB="37148"/>
                </a:tc>
                <a:tc>
                  <a:txBody>
                    <a:bodyPr/>
                    <a:lstStyle/>
                    <a:p>
                      <a:r>
                        <a:rPr lang="en-GB" sz="1200" dirty="0"/>
                        <a:t>Year A + C</a:t>
                      </a:r>
                    </a:p>
                    <a:p>
                      <a:r>
                        <a:rPr lang="en-GB" sz="1200" dirty="0"/>
                        <a:t>Does not feature</a:t>
                      </a:r>
                    </a:p>
                  </a:txBody>
                  <a:tcPr marL="74295" marR="74295" marT="37148" marB="37148"/>
                </a:tc>
                <a:tc>
                  <a:txBody>
                    <a:bodyPr/>
                    <a:lstStyle/>
                    <a:p>
                      <a:r>
                        <a:rPr lang="en-GB" sz="1200" dirty="0"/>
                        <a:t>Year B + D</a:t>
                      </a:r>
                    </a:p>
                    <a:p>
                      <a:r>
                        <a:rPr lang="en-GB" sz="1200" dirty="0"/>
                        <a:t>Does not feature</a:t>
                      </a:r>
                    </a:p>
                  </a:txBody>
                  <a:tcPr marL="74295" marR="74295" marT="37148" marB="37148"/>
                </a:tc>
                <a:extLst>
                  <a:ext uri="{0D108BD9-81ED-4DB2-BD59-A6C34878D82A}">
                    <a16:rowId xmlns:a16="http://schemas.microsoft.com/office/drawing/2014/main" val="2044888163"/>
                  </a:ext>
                </a:extLst>
              </a:tr>
            </a:tbl>
          </a:graphicData>
        </a:graphic>
      </p:graphicFrame>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21</a:t>
            </a:fld>
            <a:endParaRPr lang="en-GB"/>
          </a:p>
        </p:txBody>
      </p:sp>
    </p:spTree>
    <p:extLst>
      <p:ext uri="{BB962C8B-B14F-4D97-AF65-F5344CB8AC3E}">
        <p14:creationId xmlns:p14="http://schemas.microsoft.com/office/powerpoint/2010/main" val="1783633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0">
            <a:extLst>
              <a:ext uri="{FF2B5EF4-FFF2-40B4-BE49-F238E27FC236}">
                <a16:creationId xmlns:a16="http://schemas.microsoft.com/office/drawing/2014/main" id="{098E0C72-EE35-4834-8C5D-DC6B64EC7D55}"/>
              </a:ext>
            </a:extLst>
          </p:cNvPr>
          <p:cNvGraphicFramePr>
            <a:graphicFrameLocks noGrp="1"/>
          </p:cNvGraphicFramePr>
          <p:nvPr>
            <p:extLst>
              <p:ext uri="{D42A27DB-BD31-4B8C-83A1-F6EECF244321}">
                <p14:modId xmlns:p14="http://schemas.microsoft.com/office/powerpoint/2010/main" val="3458875854"/>
              </p:ext>
            </p:extLst>
          </p:nvPr>
        </p:nvGraphicFramePr>
        <p:xfrm>
          <a:off x="228600" y="252412"/>
          <a:ext cx="9448800" cy="6103940"/>
        </p:xfrm>
        <a:graphic>
          <a:graphicData uri="http://schemas.openxmlformats.org/drawingml/2006/table">
            <a:tbl>
              <a:tblPr firstRow="1" bandRow="1">
                <a:tableStyleId>{21E4AEA4-8DFA-4A89-87EB-49C32662AFE0}</a:tableStyleId>
              </a:tblPr>
              <a:tblGrid>
                <a:gridCol w="1889760">
                  <a:extLst>
                    <a:ext uri="{9D8B030D-6E8A-4147-A177-3AD203B41FA5}">
                      <a16:colId xmlns:a16="http://schemas.microsoft.com/office/drawing/2014/main" val="2167398451"/>
                    </a:ext>
                  </a:extLst>
                </a:gridCol>
                <a:gridCol w="1889760">
                  <a:extLst>
                    <a:ext uri="{9D8B030D-6E8A-4147-A177-3AD203B41FA5}">
                      <a16:colId xmlns:a16="http://schemas.microsoft.com/office/drawing/2014/main" val="3413030586"/>
                    </a:ext>
                  </a:extLst>
                </a:gridCol>
                <a:gridCol w="1889760">
                  <a:extLst>
                    <a:ext uri="{9D8B030D-6E8A-4147-A177-3AD203B41FA5}">
                      <a16:colId xmlns:a16="http://schemas.microsoft.com/office/drawing/2014/main" val="3236044858"/>
                    </a:ext>
                  </a:extLst>
                </a:gridCol>
                <a:gridCol w="1889760">
                  <a:extLst>
                    <a:ext uri="{9D8B030D-6E8A-4147-A177-3AD203B41FA5}">
                      <a16:colId xmlns:a16="http://schemas.microsoft.com/office/drawing/2014/main" val="1758512849"/>
                    </a:ext>
                  </a:extLst>
                </a:gridCol>
                <a:gridCol w="1889760">
                  <a:extLst>
                    <a:ext uri="{9D8B030D-6E8A-4147-A177-3AD203B41FA5}">
                      <a16:colId xmlns:a16="http://schemas.microsoft.com/office/drawing/2014/main" val="483282625"/>
                    </a:ext>
                  </a:extLst>
                </a:gridCol>
              </a:tblGrid>
              <a:tr h="421005">
                <a:tc gridSpan="5">
                  <a:txBody>
                    <a:bodyPr/>
                    <a:lstStyle/>
                    <a:p>
                      <a:r>
                        <a:rPr lang="en-GB" sz="1200" dirty="0"/>
                        <a:t>Area of Science: </a:t>
                      </a:r>
                      <a:r>
                        <a:rPr lang="en-GB" sz="2300" dirty="0"/>
                        <a:t> States of Matter / Properties of changing materials</a:t>
                      </a:r>
                    </a:p>
                  </a:txBody>
                  <a:tcPr marL="74295" marR="74295" marT="37148" marB="37148"/>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379770762"/>
                  </a:ext>
                </a:extLst>
              </a:tr>
              <a:tr h="301308">
                <a:tc>
                  <a:txBody>
                    <a:bodyPr/>
                    <a:lstStyle/>
                    <a:p>
                      <a:pPr algn="ctr"/>
                      <a:r>
                        <a:rPr lang="en-GB" sz="1200" dirty="0"/>
                        <a:t>KS1</a:t>
                      </a:r>
                    </a:p>
                  </a:txBody>
                  <a:tcPr marL="74295" marR="74295" marT="37148" marB="37148">
                    <a:solidFill>
                      <a:schemeClr val="bg1">
                        <a:lumMod val="85000"/>
                      </a:schemeClr>
                    </a:solidFill>
                  </a:tcPr>
                </a:tc>
                <a:tc gridSpan="2">
                  <a:txBody>
                    <a:bodyPr/>
                    <a:lstStyle/>
                    <a:p>
                      <a:pPr algn="ctr"/>
                      <a:r>
                        <a:rPr lang="en-GB" sz="1200" dirty="0"/>
                        <a:t>LKS2</a:t>
                      </a:r>
                    </a:p>
                  </a:txBody>
                  <a:tcPr marL="74295" marR="74295" marT="37148" marB="37148"/>
                </a:tc>
                <a:tc hMerge="1">
                  <a:txBody>
                    <a:bodyPr/>
                    <a:lstStyle/>
                    <a:p>
                      <a:pPr algn="ctr"/>
                      <a:endParaRPr lang="en-GB" dirty="0"/>
                    </a:p>
                  </a:txBody>
                  <a:tcPr/>
                </a:tc>
                <a:tc gridSpan="2">
                  <a:txBody>
                    <a:bodyPr/>
                    <a:lstStyle/>
                    <a:p>
                      <a:pPr algn="ctr"/>
                      <a:r>
                        <a:rPr lang="en-GB" sz="1200" dirty="0"/>
                        <a:t>UKS2</a:t>
                      </a:r>
                    </a:p>
                  </a:txBody>
                  <a:tcPr marL="74295" marR="74295" marT="37148" marB="37148"/>
                </a:tc>
                <a:tc hMerge="1">
                  <a:txBody>
                    <a:bodyPr/>
                    <a:lstStyle/>
                    <a:p>
                      <a:pPr algn="ctr"/>
                      <a:endParaRPr lang="en-GB" dirty="0"/>
                    </a:p>
                  </a:txBody>
                  <a:tcPr/>
                </a:tc>
                <a:extLst>
                  <a:ext uri="{0D108BD9-81ED-4DB2-BD59-A6C34878D82A}">
                    <a16:rowId xmlns:a16="http://schemas.microsoft.com/office/drawing/2014/main" val="2423928272"/>
                  </a:ext>
                </a:extLst>
              </a:tr>
              <a:tr h="4086225">
                <a:tc>
                  <a:txBody>
                    <a:bodyPr/>
                    <a:lstStyle/>
                    <a:p>
                      <a:r>
                        <a:rPr lang="en-GB" sz="1200" dirty="0"/>
                        <a:t>Y2 </a:t>
                      </a:r>
                    </a:p>
                    <a:p>
                      <a:r>
                        <a:rPr lang="en-GB" sz="1200" dirty="0"/>
                        <a:t>identify and compare the suitability of a variety of everyday materials, including wood, metal, plastic, glass, brick, rock, paper and cardboard for particular uses </a:t>
                      </a:r>
                    </a:p>
                    <a:p>
                      <a:endParaRPr lang="en-GB" sz="1200" dirty="0"/>
                    </a:p>
                    <a:p>
                      <a:r>
                        <a:rPr lang="en-GB" sz="1200" dirty="0"/>
                        <a:t>find out how the shapes of solid objects made from some materials can be changed by squashing, bending, twisting and stretching. </a:t>
                      </a:r>
                    </a:p>
                    <a:p>
                      <a:endParaRPr lang="en-GB" sz="1200" dirty="0"/>
                    </a:p>
                    <a:p>
                      <a:r>
                        <a:rPr lang="en-GB" sz="1200" dirty="0"/>
                        <a:t>Y1</a:t>
                      </a:r>
                    </a:p>
                    <a:p>
                      <a:r>
                        <a:rPr lang="en-GB" sz="1200" dirty="0"/>
                        <a:t>distinguish between an object and the material from which it is made </a:t>
                      </a:r>
                    </a:p>
                    <a:p>
                      <a:endParaRPr lang="en-GB" sz="1200" dirty="0"/>
                    </a:p>
                    <a:p>
                      <a:r>
                        <a:rPr lang="en-GB" sz="1200" dirty="0"/>
                        <a:t> identify and name a variety of everyday materials, including wood, plastic, glass, metal, water, and rock  describe the simple physical properties of a variety of everyday materials </a:t>
                      </a:r>
                    </a:p>
                  </a:txBody>
                  <a:tcPr marL="74295" marR="74295" marT="37148" marB="37148">
                    <a:solidFill>
                      <a:schemeClr val="bg1">
                        <a:lumMod val="85000"/>
                      </a:schemeClr>
                    </a:solidFill>
                  </a:tcPr>
                </a:tc>
                <a:tc>
                  <a:txBody>
                    <a:bodyPr/>
                    <a:lstStyle/>
                    <a:p>
                      <a:r>
                        <a:rPr lang="en-GB" sz="1200" dirty="0"/>
                        <a:t>Year A + C</a:t>
                      </a:r>
                    </a:p>
                    <a:p>
                      <a:r>
                        <a:rPr lang="en-GB" sz="1200" dirty="0"/>
                        <a:t>compare and group materials together, according to whether they are solids, liquids or gases </a:t>
                      </a:r>
                    </a:p>
                    <a:p>
                      <a:endParaRPr lang="en-GB" sz="1200" dirty="0"/>
                    </a:p>
                    <a:p>
                      <a:r>
                        <a:rPr lang="en-GB" sz="1200" dirty="0"/>
                        <a:t> observe that some materials change state when they are heated or cooled, and measure or research the temperature at which this happens in degrees Celsius (°C) </a:t>
                      </a:r>
                    </a:p>
                    <a:p>
                      <a:endParaRPr lang="en-GB" sz="1200" dirty="0"/>
                    </a:p>
                    <a:p>
                      <a:r>
                        <a:rPr lang="en-GB" sz="1200" dirty="0"/>
                        <a:t>identify the part played by evaporation and condensation in the water cycle and associate the rate of evaporation with temperature.</a:t>
                      </a:r>
                    </a:p>
                    <a:p>
                      <a:endParaRPr lang="en-GB" sz="1200" dirty="0"/>
                    </a:p>
                  </a:txBody>
                  <a:tcPr marL="74295" marR="74295" marT="37148" marB="37148"/>
                </a:tc>
                <a:tc>
                  <a:txBody>
                    <a:bodyPr/>
                    <a:lstStyle/>
                    <a:p>
                      <a:r>
                        <a:rPr lang="en-GB" sz="1200" dirty="0"/>
                        <a:t>Year B + D</a:t>
                      </a:r>
                    </a:p>
                    <a:p>
                      <a:r>
                        <a:rPr lang="en-GB" sz="1200" dirty="0"/>
                        <a:t>Does not feature</a:t>
                      </a:r>
                    </a:p>
                    <a:p>
                      <a:endParaRPr lang="en-GB" sz="1200" dirty="0"/>
                    </a:p>
                  </a:txBody>
                  <a:tcPr marL="74295" marR="74295" marT="37148" marB="37148"/>
                </a:tc>
                <a:tc>
                  <a:txBody>
                    <a:bodyPr/>
                    <a:lstStyle/>
                    <a:p>
                      <a:r>
                        <a:rPr lang="en-GB" sz="1200" dirty="0"/>
                        <a:t> Year A + C</a:t>
                      </a:r>
                    </a:p>
                    <a:p>
                      <a:r>
                        <a:rPr lang="en-GB" sz="1200" dirty="0"/>
                        <a:t>compare and group together everyday materials on the basis of their properties, including their hardness, solubility, transparency, conductivity (electrical and thermal), and response to magnets </a:t>
                      </a:r>
                    </a:p>
                    <a:p>
                      <a:endParaRPr lang="en-GB" sz="1200" dirty="0"/>
                    </a:p>
                    <a:p>
                      <a:r>
                        <a:rPr lang="en-GB" sz="1200" dirty="0"/>
                        <a:t> know that some materials will dissolve in liquid to form a solution, and describe how to recover a substance from a solution </a:t>
                      </a:r>
                    </a:p>
                    <a:p>
                      <a:endParaRPr lang="en-GB" sz="1200" dirty="0"/>
                    </a:p>
                    <a:p>
                      <a:r>
                        <a:rPr lang="en-GB" sz="1200" dirty="0"/>
                        <a:t> use knowledge of solids, liquids and gases to decide how mixtures might be separated, including through filtering, sieving and evaporating.</a:t>
                      </a:r>
                    </a:p>
                  </a:txBody>
                  <a:tcPr marL="74295" marR="74295" marT="37148" marB="37148"/>
                </a:tc>
                <a:tc>
                  <a:txBody>
                    <a:bodyPr/>
                    <a:lstStyle/>
                    <a:p>
                      <a:r>
                        <a:rPr lang="en-GB" sz="1200" dirty="0"/>
                        <a:t>Year B + D</a:t>
                      </a:r>
                    </a:p>
                    <a:p>
                      <a:r>
                        <a:rPr lang="en-GB" sz="1200" dirty="0"/>
                        <a:t>Does not feature</a:t>
                      </a:r>
                    </a:p>
                    <a:p>
                      <a:endParaRPr lang="en-GB" sz="1200" dirty="0"/>
                    </a:p>
                  </a:txBody>
                  <a:tcPr marL="74295" marR="74295" marT="37148" marB="37148"/>
                </a:tc>
                <a:extLst>
                  <a:ext uri="{0D108BD9-81ED-4DB2-BD59-A6C34878D82A}">
                    <a16:rowId xmlns:a16="http://schemas.microsoft.com/office/drawing/2014/main" val="2044888163"/>
                  </a:ext>
                </a:extLst>
              </a:tr>
            </a:tbl>
          </a:graphicData>
        </a:graphic>
      </p:graphicFrame>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22</a:t>
            </a:fld>
            <a:endParaRPr lang="en-GB"/>
          </a:p>
        </p:txBody>
      </p:sp>
    </p:spTree>
    <p:extLst>
      <p:ext uri="{BB962C8B-B14F-4D97-AF65-F5344CB8AC3E}">
        <p14:creationId xmlns:p14="http://schemas.microsoft.com/office/powerpoint/2010/main" val="1875229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0">
            <a:extLst>
              <a:ext uri="{FF2B5EF4-FFF2-40B4-BE49-F238E27FC236}">
                <a16:creationId xmlns:a16="http://schemas.microsoft.com/office/drawing/2014/main" id="{098E0C72-EE35-4834-8C5D-DC6B64EC7D55}"/>
              </a:ext>
            </a:extLst>
          </p:cNvPr>
          <p:cNvGraphicFramePr>
            <a:graphicFrameLocks noGrp="1"/>
          </p:cNvGraphicFramePr>
          <p:nvPr>
            <p:extLst>
              <p:ext uri="{D42A27DB-BD31-4B8C-83A1-F6EECF244321}">
                <p14:modId xmlns:p14="http://schemas.microsoft.com/office/powerpoint/2010/main" val="1239955863"/>
              </p:ext>
            </p:extLst>
          </p:nvPr>
        </p:nvGraphicFramePr>
        <p:xfrm>
          <a:off x="260685" y="295325"/>
          <a:ext cx="9384630" cy="4640900"/>
        </p:xfrm>
        <a:graphic>
          <a:graphicData uri="http://schemas.openxmlformats.org/drawingml/2006/table">
            <a:tbl>
              <a:tblPr firstRow="1" bandRow="1">
                <a:tableStyleId>{21E4AEA4-8DFA-4A89-87EB-49C32662AFE0}</a:tableStyleId>
              </a:tblPr>
              <a:tblGrid>
                <a:gridCol w="1876926">
                  <a:extLst>
                    <a:ext uri="{9D8B030D-6E8A-4147-A177-3AD203B41FA5}">
                      <a16:colId xmlns:a16="http://schemas.microsoft.com/office/drawing/2014/main" val="2167398451"/>
                    </a:ext>
                  </a:extLst>
                </a:gridCol>
                <a:gridCol w="1876926">
                  <a:extLst>
                    <a:ext uri="{9D8B030D-6E8A-4147-A177-3AD203B41FA5}">
                      <a16:colId xmlns:a16="http://schemas.microsoft.com/office/drawing/2014/main" val="3413030586"/>
                    </a:ext>
                  </a:extLst>
                </a:gridCol>
                <a:gridCol w="1876926">
                  <a:extLst>
                    <a:ext uri="{9D8B030D-6E8A-4147-A177-3AD203B41FA5}">
                      <a16:colId xmlns:a16="http://schemas.microsoft.com/office/drawing/2014/main" val="3236044858"/>
                    </a:ext>
                  </a:extLst>
                </a:gridCol>
                <a:gridCol w="1876926">
                  <a:extLst>
                    <a:ext uri="{9D8B030D-6E8A-4147-A177-3AD203B41FA5}">
                      <a16:colId xmlns:a16="http://schemas.microsoft.com/office/drawing/2014/main" val="1758512849"/>
                    </a:ext>
                  </a:extLst>
                </a:gridCol>
                <a:gridCol w="1876926">
                  <a:extLst>
                    <a:ext uri="{9D8B030D-6E8A-4147-A177-3AD203B41FA5}">
                      <a16:colId xmlns:a16="http://schemas.microsoft.com/office/drawing/2014/main" val="483282625"/>
                    </a:ext>
                  </a:extLst>
                </a:gridCol>
              </a:tblGrid>
              <a:tr h="421005">
                <a:tc gridSpan="5">
                  <a:txBody>
                    <a:bodyPr/>
                    <a:lstStyle/>
                    <a:p>
                      <a:r>
                        <a:rPr lang="en-GB" sz="1200" dirty="0"/>
                        <a:t>Area of Science: </a:t>
                      </a:r>
                      <a:r>
                        <a:rPr lang="en-GB" sz="2300" dirty="0"/>
                        <a:t> States of Matter / Properties of changing materials (</a:t>
                      </a:r>
                      <a:r>
                        <a:rPr lang="en-GB" sz="2300" dirty="0" err="1"/>
                        <a:t>cont</a:t>
                      </a:r>
                      <a:r>
                        <a:rPr lang="en-GB" sz="2300" dirty="0"/>
                        <a:t>)</a:t>
                      </a:r>
                    </a:p>
                  </a:txBody>
                  <a:tcPr marL="74295" marR="74295" marT="37148" marB="37148"/>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379770762"/>
                  </a:ext>
                </a:extLst>
              </a:tr>
              <a:tr h="301308">
                <a:tc>
                  <a:txBody>
                    <a:bodyPr/>
                    <a:lstStyle/>
                    <a:p>
                      <a:pPr algn="ctr"/>
                      <a:r>
                        <a:rPr lang="en-GB" sz="1200" dirty="0"/>
                        <a:t>KS1</a:t>
                      </a:r>
                    </a:p>
                  </a:txBody>
                  <a:tcPr marL="74295" marR="74295" marT="37148" marB="37148">
                    <a:solidFill>
                      <a:schemeClr val="bg1">
                        <a:lumMod val="85000"/>
                      </a:schemeClr>
                    </a:solidFill>
                  </a:tcPr>
                </a:tc>
                <a:tc gridSpan="2">
                  <a:txBody>
                    <a:bodyPr/>
                    <a:lstStyle/>
                    <a:p>
                      <a:pPr algn="ctr"/>
                      <a:r>
                        <a:rPr lang="en-GB" sz="1200" dirty="0"/>
                        <a:t>LKS2</a:t>
                      </a:r>
                    </a:p>
                  </a:txBody>
                  <a:tcPr marL="74295" marR="74295" marT="37148" marB="37148"/>
                </a:tc>
                <a:tc hMerge="1">
                  <a:txBody>
                    <a:bodyPr/>
                    <a:lstStyle/>
                    <a:p>
                      <a:pPr algn="ctr"/>
                      <a:endParaRPr lang="en-GB" dirty="0"/>
                    </a:p>
                  </a:txBody>
                  <a:tcPr/>
                </a:tc>
                <a:tc gridSpan="2">
                  <a:txBody>
                    <a:bodyPr/>
                    <a:lstStyle/>
                    <a:p>
                      <a:pPr algn="ctr"/>
                      <a:r>
                        <a:rPr lang="en-GB" sz="1200" dirty="0"/>
                        <a:t>UKS2</a:t>
                      </a:r>
                    </a:p>
                  </a:txBody>
                  <a:tcPr marL="74295" marR="74295" marT="37148" marB="37148"/>
                </a:tc>
                <a:tc hMerge="1">
                  <a:txBody>
                    <a:bodyPr/>
                    <a:lstStyle/>
                    <a:p>
                      <a:pPr algn="ctr"/>
                      <a:endParaRPr lang="en-GB" dirty="0"/>
                    </a:p>
                  </a:txBody>
                  <a:tcPr/>
                </a:tc>
                <a:extLst>
                  <a:ext uri="{0D108BD9-81ED-4DB2-BD59-A6C34878D82A}">
                    <a16:rowId xmlns:a16="http://schemas.microsoft.com/office/drawing/2014/main" val="2423928272"/>
                  </a:ext>
                </a:extLst>
              </a:tr>
              <a:tr h="2897505">
                <a:tc>
                  <a:txBody>
                    <a:bodyPr/>
                    <a:lstStyle/>
                    <a:p>
                      <a:r>
                        <a:rPr lang="en-GB" sz="1200" dirty="0"/>
                        <a:t> compare and group together a variety of everyday materials on the basis of their simple physical properties. </a:t>
                      </a:r>
                    </a:p>
                  </a:txBody>
                  <a:tcPr marL="74295" marR="74295" marT="37148" marB="37148">
                    <a:solidFill>
                      <a:schemeClr val="bg1">
                        <a:lumMod val="85000"/>
                      </a:schemeClr>
                    </a:solidFill>
                  </a:tcPr>
                </a:tc>
                <a:tc>
                  <a:txBody>
                    <a:bodyPr/>
                    <a:lstStyle/>
                    <a:p>
                      <a:endParaRPr lang="en-GB" sz="1200" dirty="0"/>
                    </a:p>
                  </a:txBody>
                  <a:tcPr marL="74295" marR="74295" marT="37148" marB="37148"/>
                </a:tc>
                <a:tc>
                  <a:txBody>
                    <a:bodyPr/>
                    <a:lstStyle/>
                    <a:p>
                      <a:r>
                        <a:rPr lang="en-GB" sz="1200" dirty="0"/>
                        <a:t>.</a:t>
                      </a:r>
                    </a:p>
                  </a:txBody>
                  <a:tcPr marL="74295" marR="74295" marT="37148" marB="37148"/>
                </a:tc>
                <a:tc>
                  <a:txBody>
                    <a:bodyPr/>
                    <a:lstStyle/>
                    <a:p>
                      <a:r>
                        <a:rPr lang="en-GB" sz="1200" dirty="0"/>
                        <a:t>give reasons, based on evidence from comparative and fair tests, for the particular uses of everyday materials, including metals, wood and plastic </a:t>
                      </a:r>
                    </a:p>
                    <a:p>
                      <a:endParaRPr lang="en-GB" sz="1200" dirty="0"/>
                    </a:p>
                    <a:p>
                      <a:r>
                        <a:rPr lang="en-GB" sz="1200" dirty="0"/>
                        <a:t> demonstrate that dissolving, mixing and changes of state are reversible changes </a:t>
                      </a:r>
                    </a:p>
                    <a:p>
                      <a:endParaRPr lang="en-GB" sz="1200" dirty="0"/>
                    </a:p>
                    <a:p>
                      <a:r>
                        <a:rPr lang="en-GB" sz="1200" dirty="0"/>
                        <a:t> explain that some changes result in the formation of new materials, and that this kind of change is not usually reversible, including changes associated with burning and the action of acid on bicarbonate of soda.</a:t>
                      </a:r>
                    </a:p>
                  </a:txBody>
                  <a:tcPr marL="74295" marR="74295" marT="37148" marB="37148"/>
                </a:tc>
                <a:tc>
                  <a:txBody>
                    <a:bodyPr/>
                    <a:lstStyle/>
                    <a:p>
                      <a:endParaRPr lang="en-GB" sz="1200" dirty="0"/>
                    </a:p>
                  </a:txBody>
                  <a:tcPr marL="74295" marR="74295" marT="37148" marB="37148"/>
                </a:tc>
                <a:extLst>
                  <a:ext uri="{0D108BD9-81ED-4DB2-BD59-A6C34878D82A}">
                    <a16:rowId xmlns:a16="http://schemas.microsoft.com/office/drawing/2014/main" val="2044888163"/>
                  </a:ext>
                </a:extLst>
              </a:tr>
            </a:tbl>
          </a:graphicData>
        </a:graphic>
      </p:graphicFrame>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23</a:t>
            </a:fld>
            <a:endParaRPr lang="en-GB"/>
          </a:p>
        </p:txBody>
      </p:sp>
    </p:spTree>
    <p:extLst>
      <p:ext uri="{BB962C8B-B14F-4D97-AF65-F5344CB8AC3E}">
        <p14:creationId xmlns:p14="http://schemas.microsoft.com/office/powerpoint/2010/main" val="3263198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0">
            <a:extLst>
              <a:ext uri="{FF2B5EF4-FFF2-40B4-BE49-F238E27FC236}">
                <a16:creationId xmlns:a16="http://schemas.microsoft.com/office/drawing/2014/main" id="{098E0C72-EE35-4834-8C5D-DC6B64EC7D55}"/>
              </a:ext>
            </a:extLst>
          </p:cNvPr>
          <p:cNvGraphicFramePr>
            <a:graphicFrameLocks noGrp="1"/>
          </p:cNvGraphicFramePr>
          <p:nvPr>
            <p:extLst>
              <p:ext uri="{D42A27DB-BD31-4B8C-83A1-F6EECF244321}">
                <p14:modId xmlns:p14="http://schemas.microsoft.com/office/powerpoint/2010/main" val="525293526"/>
              </p:ext>
            </p:extLst>
          </p:nvPr>
        </p:nvGraphicFramePr>
        <p:xfrm>
          <a:off x="180475" y="136523"/>
          <a:ext cx="9545050" cy="4275140"/>
        </p:xfrm>
        <a:graphic>
          <a:graphicData uri="http://schemas.openxmlformats.org/drawingml/2006/table">
            <a:tbl>
              <a:tblPr firstRow="1" bandRow="1">
                <a:tableStyleId>{21E4AEA4-8DFA-4A89-87EB-49C32662AFE0}</a:tableStyleId>
              </a:tblPr>
              <a:tblGrid>
                <a:gridCol w="1909010">
                  <a:extLst>
                    <a:ext uri="{9D8B030D-6E8A-4147-A177-3AD203B41FA5}">
                      <a16:colId xmlns:a16="http://schemas.microsoft.com/office/drawing/2014/main" val="2167398451"/>
                    </a:ext>
                  </a:extLst>
                </a:gridCol>
                <a:gridCol w="1909010">
                  <a:extLst>
                    <a:ext uri="{9D8B030D-6E8A-4147-A177-3AD203B41FA5}">
                      <a16:colId xmlns:a16="http://schemas.microsoft.com/office/drawing/2014/main" val="3413030586"/>
                    </a:ext>
                  </a:extLst>
                </a:gridCol>
                <a:gridCol w="1909010">
                  <a:extLst>
                    <a:ext uri="{9D8B030D-6E8A-4147-A177-3AD203B41FA5}">
                      <a16:colId xmlns:a16="http://schemas.microsoft.com/office/drawing/2014/main" val="3236044858"/>
                    </a:ext>
                  </a:extLst>
                </a:gridCol>
                <a:gridCol w="1909010">
                  <a:extLst>
                    <a:ext uri="{9D8B030D-6E8A-4147-A177-3AD203B41FA5}">
                      <a16:colId xmlns:a16="http://schemas.microsoft.com/office/drawing/2014/main" val="1758512849"/>
                    </a:ext>
                  </a:extLst>
                </a:gridCol>
                <a:gridCol w="1909010">
                  <a:extLst>
                    <a:ext uri="{9D8B030D-6E8A-4147-A177-3AD203B41FA5}">
                      <a16:colId xmlns:a16="http://schemas.microsoft.com/office/drawing/2014/main" val="483282625"/>
                    </a:ext>
                  </a:extLst>
                </a:gridCol>
              </a:tblGrid>
              <a:tr h="421005">
                <a:tc gridSpan="5">
                  <a:txBody>
                    <a:bodyPr/>
                    <a:lstStyle/>
                    <a:p>
                      <a:r>
                        <a:rPr lang="en-GB" sz="1200" dirty="0"/>
                        <a:t>Area of Science: </a:t>
                      </a:r>
                      <a:r>
                        <a:rPr lang="en-GB" sz="2300" dirty="0"/>
                        <a:t> Space</a:t>
                      </a:r>
                    </a:p>
                  </a:txBody>
                  <a:tcPr marL="74295" marR="74295" marT="37148" marB="37148"/>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2379770762"/>
                  </a:ext>
                </a:extLst>
              </a:tr>
              <a:tr h="301308">
                <a:tc>
                  <a:txBody>
                    <a:bodyPr/>
                    <a:lstStyle/>
                    <a:p>
                      <a:pPr algn="ctr"/>
                      <a:r>
                        <a:rPr lang="en-GB" sz="1200" dirty="0"/>
                        <a:t>KS1</a:t>
                      </a:r>
                    </a:p>
                  </a:txBody>
                  <a:tcPr marL="74295" marR="74295" marT="37148" marB="37148">
                    <a:solidFill>
                      <a:schemeClr val="bg1">
                        <a:lumMod val="85000"/>
                      </a:schemeClr>
                    </a:solidFill>
                  </a:tcPr>
                </a:tc>
                <a:tc gridSpan="2">
                  <a:txBody>
                    <a:bodyPr/>
                    <a:lstStyle/>
                    <a:p>
                      <a:pPr algn="ctr"/>
                      <a:r>
                        <a:rPr lang="en-GB" sz="1200" dirty="0"/>
                        <a:t>LKS2</a:t>
                      </a:r>
                    </a:p>
                  </a:txBody>
                  <a:tcPr marL="74295" marR="74295" marT="37148" marB="37148"/>
                </a:tc>
                <a:tc hMerge="1">
                  <a:txBody>
                    <a:bodyPr/>
                    <a:lstStyle/>
                    <a:p>
                      <a:pPr algn="ctr"/>
                      <a:endParaRPr lang="en-GB" dirty="0"/>
                    </a:p>
                  </a:txBody>
                  <a:tcPr/>
                </a:tc>
                <a:tc gridSpan="2">
                  <a:txBody>
                    <a:bodyPr/>
                    <a:lstStyle/>
                    <a:p>
                      <a:pPr algn="ctr"/>
                      <a:r>
                        <a:rPr lang="en-GB" sz="1200" dirty="0"/>
                        <a:t>UKS2</a:t>
                      </a:r>
                    </a:p>
                  </a:txBody>
                  <a:tcPr marL="74295" marR="74295" marT="37148" marB="37148"/>
                </a:tc>
                <a:tc hMerge="1">
                  <a:txBody>
                    <a:bodyPr/>
                    <a:lstStyle/>
                    <a:p>
                      <a:pPr algn="ctr"/>
                      <a:endParaRPr lang="en-GB" dirty="0"/>
                    </a:p>
                  </a:txBody>
                  <a:tcPr/>
                </a:tc>
                <a:extLst>
                  <a:ext uri="{0D108BD9-81ED-4DB2-BD59-A6C34878D82A}">
                    <a16:rowId xmlns:a16="http://schemas.microsoft.com/office/drawing/2014/main" val="2423928272"/>
                  </a:ext>
                </a:extLst>
              </a:tr>
              <a:tr h="2897505">
                <a:tc>
                  <a:txBody>
                    <a:bodyPr/>
                    <a:lstStyle/>
                    <a:p>
                      <a:r>
                        <a:rPr lang="en-GB" sz="1200" dirty="0"/>
                        <a:t>Does not feature</a:t>
                      </a:r>
                    </a:p>
                  </a:txBody>
                  <a:tcPr marL="74295" marR="74295" marT="37148" marB="37148">
                    <a:solidFill>
                      <a:schemeClr val="bg1">
                        <a:lumMod val="85000"/>
                      </a:schemeClr>
                    </a:solidFill>
                  </a:tcPr>
                </a:tc>
                <a:tc>
                  <a:txBody>
                    <a:bodyPr/>
                    <a:lstStyle/>
                    <a:p>
                      <a:r>
                        <a:rPr lang="en-GB" sz="1200" dirty="0"/>
                        <a:t>Y3</a:t>
                      </a:r>
                    </a:p>
                    <a:p>
                      <a:r>
                        <a:rPr lang="en-GB" sz="1200" dirty="0"/>
                        <a:t>Does not feature</a:t>
                      </a:r>
                    </a:p>
                    <a:p>
                      <a:endParaRPr lang="en-GB" sz="1200" dirty="0"/>
                    </a:p>
                    <a:p>
                      <a:endParaRPr lang="en-GB" sz="1200" dirty="0"/>
                    </a:p>
                    <a:p>
                      <a:endParaRPr lang="en-GB" sz="1200" dirty="0"/>
                    </a:p>
                    <a:p>
                      <a:endParaRPr lang="en-GB" sz="1200" dirty="0"/>
                    </a:p>
                    <a:p>
                      <a:endParaRPr lang="en-GB" sz="1200" dirty="0"/>
                    </a:p>
                    <a:p>
                      <a:endParaRPr lang="en-GB" sz="1200" dirty="0"/>
                    </a:p>
                  </a:txBody>
                  <a:tcPr marL="74295" marR="74295" marT="37148" marB="37148"/>
                </a:tc>
                <a:tc>
                  <a:txBody>
                    <a:bodyPr/>
                    <a:lstStyle/>
                    <a:p>
                      <a:r>
                        <a:rPr lang="en-GB" sz="1200" dirty="0"/>
                        <a:t>Y4</a:t>
                      </a:r>
                    </a:p>
                    <a:p>
                      <a:r>
                        <a:rPr lang="en-GB" sz="1200" dirty="0"/>
                        <a:t>Does not feature</a:t>
                      </a:r>
                    </a:p>
                    <a:p>
                      <a:endParaRPr lang="en-GB" sz="1200" dirty="0"/>
                    </a:p>
                    <a:p>
                      <a:endParaRPr lang="en-GB" sz="1200" dirty="0"/>
                    </a:p>
                    <a:p>
                      <a:endParaRPr lang="en-GB" sz="1200" dirty="0"/>
                    </a:p>
                    <a:p>
                      <a:endParaRPr lang="en-GB" sz="1200" dirty="0"/>
                    </a:p>
                    <a:p>
                      <a:endParaRPr lang="en-GB" sz="1200" dirty="0"/>
                    </a:p>
                  </a:txBody>
                  <a:tcPr marL="74295" marR="74295" marT="37148" marB="37148"/>
                </a:tc>
                <a:tc>
                  <a:txBody>
                    <a:bodyPr/>
                    <a:lstStyle/>
                    <a:p>
                      <a:r>
                        <a:rPr lang="en-GB" sz="1200" dirty="0"/>
                        <a:t>Y5</a:t>
                      </a:r>
                    </a:p>
                    <a:p>
                      <a:r>
                        <a:rPr lang="en-GB" sz="1200" dirty="0"/>
                        <a:t>describe the movement of the Earth, and other planets, relative to the Sun in the solar system </a:t>
                      </a:r>
                    </a:p>
                    <a:p>
                      <a:endParaRPr lang="en-GB" sz="1200" dirty="0"/>
                    </a:p>
                    <a:p>
                      <a:r>
                        <a:rPr lang="en-GB" sz="1200" dirty="0"/>
                        <a:t> describe the movement of the Moon relative to the Earth </a:t>
                      </a:r>
                    </a:p>
                    <a:p>
                      <a:endParaRPr lang="en-GB" sz="1200" dirty="0"/>
                    </a:p>
                    <a:p>
                      <a:r>
                        <a:rPr lang="en-GB" sz="1200" dirty="0"/>
                        <a:t> describe the Sun, Earth and Moon as approximately spherical bodies </a:t>
                      </a:r>
                    </a:p>
                    <a:p>
                      <a:endParaRPr lang="en-GB" sz="1200" dirty="0"/>
                    </a:p>
                    <a:p>
                      <a:r>
                        <a:rPr lang="en-GB" sz="1200" dirty="0"/>
                        <a:t>use the idea of the Earth’s rotation to explain day and night and the apparent movement of the sun across the sky. </a:t>
                      </a:r>
                    </a:p>
                  </a:txBody>
                  <a:tcPr marL="74295" marR="74295" marT="37148" marB="37148"/>
                </a:tc>
                <a:tc>
                  <a:txBody>
                    <a:bodyPr/>
                    <a:lstStyle/>
                    <a:p>
                      <a:r>
                        <a:rPr lang="en-GB" sz="1200" dirty="0"/>
                        <a:t>Y6</a:t>
                      </a:r>
                    </a:p>
                    <a:p>
                      <a:r>
                        <a:rPr lang="en-GB" sz="1200" dirty="0"/>
                        <a:t>Does not feature</a:t>
                      </a:r>
                    </a:p>
                  </a:txBody>
                  <a:tcPr marL="74295" marR="74295" marT="37148" marB="37148"/>
                </a:tc>
                <a:extLst>
                  <a:ext uri="{0D108BD9-81ED-4DB2-BD59-A6C34878D82A}">
                    <a16:rowId xmlns:a16="http://schemas.microsoft.com/office/drawing/2014/main" val="2044888163"/>
                  </a:ext>
                </a:extLst>
              </a:tr>
            </a:tbl>
          </a:graphicData>
        </a:graphic>
      </p:graphicFrame>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24</a:t>
            </a:fld>
            <a:endParaRPr lang="en-GB"/>
          </a:p>
        </p:txBody>
      </p:sp>
    </p:spTree>
    <p:extLst>
      <p:ext uri="{BB962C8B-B14F-4D97-AF65-F5344CB8AC3E}">
        <p14:creationId xmlns:p14="http://schemas.microsoft.com/office/powerpoint/2010/main" val="2954323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25</a:t>
            </a:fld>
            <a:endParaRPr lang="en-GB"/>
          </a:p>
        </p:txBody>
      </p:sp>
      <p:sp>
        <p:nvSpPr>
          <p:cNvPr id="3" name="Rectangle 2">
            <a:extLst>
              <a:ext uri="{FF2B5EF4-FFF2-40B4-BE49-F238E27FC236}">
                <a16:creationId xmlns:a16="http://schemas.microsoft.com/office/drawing/2014/main" id="{49BE1E3D-B7EE-4305-8401-8A6AC5369F1F}"/>
              </a:ext>
            </a:extLst>
          </p:cNvPr>
          <p:cNvSpPr/>
          <p:nvPr/>
        </p:nvSpPr>
        <p:spPr>
          <a:xfrm>
            <a:off x="150861" y="160117"/>
            <a:ext cx="9604277" cy="6516912"/>
          </a:xfrm>
          <a:prstGeom prst="rect">
            <a:avLst/>
          </a:prstGeom>
        </p:spPr>
        <p:txBody>
          <a:bodyPr wrap="square">
            <a:spAutoFit/>
          </a:bodyPr>
          <a:lstStyle/>
          <a:p>
            <a:pPr>
              <a:lnSpc>
                <a:spcPct val="115000"/>
              </a:lnSpc>
              <a:spcAft>
                <a:spcPts val="813"/>
              </a:spcAft>
            </a:pPr>
            <a:r>
              <a:rPr lang="en-GB" sz="3200" b="1" u="dbl" dirty="0">
                <a:latin typeface="Calibri" panose="020F0502020204030204" pitchFamily="34" charset="0"/>
                <a:ea typeface="Calibri" panose="020F0502020204030204" pitchFamily="34" charset="0"/>
                <a:cs typeface="Times New Roman" panose="02020603050405020304" pitchFamily="18" charset="0"/>
              </a:rPr>
              <a:t>Scientific Vocabulary </a:t>
            </a:r>
            <a:endParaRPr lang="en-GB" sz="1463" b="1"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13"/>
              </a:spcAft>
            </a:pPr>
            <a:r>
              <a:rPr lang="en-GB" b="1" u="sng" dirty="0">
                <a:latin typeface="Calibri" panose="020F0502020204030204" pitchFamily="34" charset="0"/>
                <a:ea typeface="Calibri" panose="020F0502020204030204" pitchFamily="34" charset="0"/>
                <a:cs typeface="Times New Roman" panose="02020603050405020304" pitchFamily="18" charset="0"/>
              </a:rPr>
              <a:t>Key Vocabulary:</a:t>
            </a:r>
            <a:endParaRPr lang="en-GB" b="1"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13"/>
              </a:spcAft>
            </a:pP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13"/>
              </a:spcAft>
            </a:pPr>
            <a:r>
              <a:rPr lang="en-GB" sz="1600" dirty="0">
                <a:latin typeface="Calibri" panose="020F0502020204030204" pitchFamily="34" charset="0"/>
                <a:ea typeface="Calibri" panose="020F0502020204030204" pitchFamily="34" charset="0"/>
                <a:cs typeface="Times New Roman" panose="02020603050405020304" pitchFamily="18" charset="0"/>
              </a:rPr>
              <a:t>The National Curriculum that’s that: </a:t>
            </a:r>
          </a:p>
          <a:p>
            <a:pPr>
              <a:lnSpc>
                <a:spcPct val="115000"/>
              </a:lnSpc>
              <a:spcAft>
                <a:spcPts val="813"/>
              </a:spcAft>
            </a:pPr>
            <a:r>
              <a:rPr lang="en-GB" sz="1600" dirty="0">
                <a:latin typeface="Calibri" panose="020F0502020204030204" pitchFamily="34" charset="0"/>
                <a:ea typeface="Calibri" panose="020F0502020204030204" pitchFamily="34" charset="0"/>
                <a:cs typeface="Times New Roman" panose="02020603050405020304" pitchFamily="18" charset="0"/>
              </a:rPr>
              <a:t>Lower KS2 – “Pupils should read and spell scientific vocabulary correctly and with confidence, using their growing word reading and spelling knowledge.”</a:t>
            </a:r>
          </a:p>
          <a:p>
            <a:pPr>
              <a:lnSpc>
                <a:spcPct val="115000"/>
              </a:lnSpc>
              <a:spcAft>
                <a:spcPts val="813"/>
              </a:spcAft>
            </a:pPr>
            <a:r>
              <a:rPr lang="en-GB" sz="1600" dirty="0">
                <a:latin typeface="Calibri" panose="020F0502020204030204" pitchFamily="34" charset="0"/>
                <a:ea typeface="Calibri" panose="020F0502020204030204" pitchFamily="34" charset="0"/>
                <a:cs typeface="Times New Roman" panose="02020603050405020304" pitchFamily="18" charset="0"/>
              </a:rPr>
              <a:t>Upper KS2 – “Pupils should read, spell and pronounce scientific vocabulary correctly.”</a:t>
            </a:r>
          </a:p>
          <a:p>
            <a:pPr>
              <a:lnSpc>
                <a:spcPct val="115000"/>
              </a:lnSpc>
              <a:spcAft>
                <a:spcPts val="813"/>
              </a:spcAft>
            </a:pPr>
            <a:r>
              <a:rPr lang="en-GB" sz="1600"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813"/>
              </a:spcAft>
            </a:pPr>
            <a:r>
              <a:rPr lang="en-GB" sz="1600" dirty="0">
                <a:latin typeface="Calibri" panose="020F0502020204030204" pitchFamily="34" charset="0"/>
                <a:ea typeface="Calibri" panose="020F0502020204030204" pitchFamily="34" charset="0"/>
                <a:cs typeface="Times New Roman" panose="02020603050405020304" pitchFamily="18" charset="0"/>
              </a:rPr>
              <a:t>At Branston Junior Academy:</a:t>
            </a:r>
          </a:p>
          <a:p>
            <a:pPr>
              <a:lnSpc>
                <a:spcPct val="115000"/>
              </a:lnSpc>
              <a:spcAft>
                <a:spcPts val="813"/>
              </a:spcAft>
            </a:pPr>
            <a:r>
              <a:rPr lang="en-GB" sz="1600" dirty="0">
                <a:latin typeface="Calibri" panose="020F0502020204030204" pitchFamily="34" charset="0"/>
                <a:ea typeface="Calibri" panose="020F0502020204030204" pitchFamily="34" charset="0"/>
                <a:cs typeface="Times New Roman" panose="02020603050405020304" pitchFamily="18" charset="0"/>
              </a:rPr>
              <a:t>In addition to scientific vocabulary being displayed on working walls in the classroom, children will be given a vocabulary list to stick in books at the start of a new unit of work.  This will be frequently referred to during science lessons and when other appropriate situations arise, for example if topic work is linked to science learning. As the unit of work progresses, children will ensure they can explain the meaning of the topic words and that they are using them effectively within written work.  The accurate spelling of these words will be encouraged and spelling will be reinforced; children will be prompted to look back at this list in order to check the accurate spelling. </a:t>
            </a:r>
          </a:p>
          <a:p>
            <a:pPr>
              <a:lnSpc>
                <a:spcPct val="115000"/>
              </a:lnSpc>
              <a:spcAft>
                <a:spcPts val="813"/>
              </a:spcAft>
            </a:pP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13"/>
              </a:spcAft>
            </a:pPr>
            <a:r>
              <a:rPr lang="en-GB" sz="1600" dirty="0">
                <a:latin typeface="Calibri" panose="020F0502020204030204" pitchFamily="34" charset="0"/>
                <a:ea typeface="Calibri" panose="020F0502020204030204" pitchFamily="34" charset="0"/>
                <a:cs typeface="Times New Roman" panose="02020603050405020304" pitchFamily="18" charset="0"/>
              </a:rPr>
              <a:t>Lists of agreed key vocabulary for each unit of work follow.</a:t>
            </a:r>
          </a:p>
        </p:txBody>
      </p:sp>
    </p:spTree>
    <p:extLst>
      <p:ext uri="{BB962C8B-B14F-4D97-AF65-F5344CB8AC3E}">
        <p14:creationId xmlns:p14="http://schemas.microsoft.com/office/powerpoint/2010/main" val="279080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26</a:t>
            </a:fld>
            <a:endParaRPr lang="en-GB"/>
          </a:p>
        </p:txBody>
      </p:sp>
      <p:sp>
        <p:nvSpPr>
          <p:cNvPr id="3" name="Rectangle 2">
            <a:extLst>
              <a:ext uri="{FF2B5EF4-FFF2-40B4-BE49-F238E27FC236}">
                <a16:creationId xmlns:a16="http://schemas.microsoft.com/office/drawing/2014/main" id="{49BE1E3D-B7EE-4305-8401-8A6AC5369F1F}"/>
              </a:ext>
            </a:extLst>
          </p:cNvPr>
          <p:cNvSpPr/>
          <p:nvPr/>
        </p:nvSpPr>
        <p:spPr>
          <a:xfrm>
            <a:off x="869156" y="136523"/>
            <a:ext cx="8167687" cy="4173707"/>
          </a:xfrm>
          <a:prstGeom prst="rect">
            <a:avLst/>
          </a:prstGeom>
        </p:spPr>
        <p:txBody>
          <a:bodyPr wrap="square">
            <a:spAutoFit/>
          </a:bodyPr>
          <a:lstStyle/>
          <a:p>
            <a:pPr>
              <a:lnSpc>
                <a:spcPct val="115000"/>
              </a:lnSpc>
              <a:spcAft>
                <a:spcPts val="813"/>
              </a:spcAft>
            </a:pPr>
            <a:r>
              <a:rPr lang="en-GB" sz="1463"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813"/>
              </a:spcAft>
            </a:pPr>
            <a:endParaRPr lang="en-GB" sz="1463"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13"/>
              </a:spcAft>
            </a:pPr>
            <a:endParaRPr lang="en-GB" sz="1463"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13"/>
              </a:spcAft>
            </a:pPr>
            <a:r>
              <a:rPr lang="en-GB" sz="5400" b="1" dirty="0">
                <a:latin typeface="Calibri" panose="020F0502020204030204" pitchFamily="34" charset="0"/>
                <a:ea typeface="Calibri" panose="020F0502020204030204" pitchFamily="34" charset="0"/>
                <a:cs typeface="Times New Roman" panose="02020603050405020304" pitchFamily="18" charset="0"/>
              </a:rPr>
              <a:t>Key Vocabulary</a:t>
            </a:r>
          </a:p>
          <a:p>
            <a:pPr algn="ctr">
              <a:lnSpc>
                <a:spcPct val="115000"/>
              </a:lnSpc>
              <a:spcAft>
                <a:spcPts val="813"/>
              </a:spcAft>
            </a:pPr>
            <a:endParaRPr lang="en-GB" sz="5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13"/>
              </a:spcAft>
            </a:pPr>
            <a:r>
              <a:rPr lang="en-GB" sz="5400" b="1" dirty="0">
                <a:latin typeface="Calibri" panose="020F0502020204030204" pitchFamily="34" charset="0"/>
                <a:ea typeface="Calibri" panose="020F0502020204030204" pitchFamily="34" charset="0"/>
                <a:cs typeface="Times New Roman" panose="02020603050405020304" pitchFamily="18" charset="0"/>
              </a:rPr>
              <a:t>LKS2</a:t>
            </a:r>
            <a:r>
              <a:rPr lang="en-GB" sz="5363"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7358970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27</a:t>
            </a:fld>
            <a:endParaRPr lang="en-GB"/>
          </a:p>
        </p:txBody>
      </p:sp>
      <p:graphicFrame>
        <p:nvGraphicFramePr>
          <p:cNvPr id="3" name="Table 4">
            <a:extLst>
              <a:ext uri="{FF2B5EF4-FFF2-40B4-BE49-F238E27FC236}">
                <a16:creationId xmlns:a16="http://schemas.microsoft.com/office/drawing/2014/main" id="{E11AECF3-FA53-4460-9641-41CF75F139B5}"/>
              </a:ext>
            </a:extLst>
          </p:cNvPr>
          <p:cNvGraphicFramePr>
            <a:graphicFrameLocks noGrp="1"/>
          </p:cNvGraphicFramePr>
          <p:nvPr>
            <p:extLst>
              <p:ext uri="{D42A27DB-BD31-4B8C-83A1-F6EECF244321}">
                <p14:modId xmlns:p14="http://schemas.microsoft.com/office/powerpoint/2010/main" val="3075648002"/>
              </p:ext>
            </p:extLst>
          </p:nvPr>
        </p:nvGraphicFramePr>
        <p:xfrm>
          <a:off x="527050" y="1452179"/>
          <a:ext cx="2016125" cy="4289298"/>
        </p:xfrm>
        <a:graphic>
          <a:graphicData uri="http://schemas.openxmlformats.org/drawingml/2006/table">
            <a:tbl>
              <a:tblPr firstRow="1" bandRow="1">
                <a:tableStyleId>{00A15C55-8517-42AA-B614-E9B94910E393}</a:tableStyleId>
              </a:tblPr>
              <a:tblGrid>
                <a:gridCol w="2016125">
                  <a:extLst>
                    <a:ext uri="{9D8B030D-6E8A-4147-A177-3AD203B41FA5}">
                      <a16:colId xmlns:a16="http://schemas.microsoft.com/office/drawing/2014/main" val="1894847976"/>
                    </a:ext>
                  </a:extLst>
                </a:gridCol>
              </a:tblGrid>
              <a:tr h="321687">
                <a:tc>
                  <a:txBody>
                    <a:bodyPr/>
                    <a:lstStyle/>
                    <a:p>
                      <a:pPr algn="l">
                        <a:lnSpc>
                          <a:spcPct val="115000"/>
                        </a:lnSpc>
                        <a:spcAft>
                          <a:spcPts val="0"/>
                        </a:spcAft>
                      </a:pPr>
                      <a:r>
                        <a:rPr lang="en-GB" sz="2000" b="1" dirty="0">
                          <a:effectLst/>
                          <a:latin typeface="Calibri" panose="020F0502020204030204" pitchFamily="34" charset="0"/>
                          <a:ea typeface="Calibri" panose="020F0502020204030204" pitchFamily="34" charset="0"/>
                          <a:cs typeface="Times New Roman" panose="02020603050405020304" pitchFamily="18" charset="0"/>
                        </a:rPr>
                        <a:t>States of Matter</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123418408"/>
                  </a:ext>
                </a:extLst>
              </a:tr>
              <a:tr h="321687">
                <a:tc>
                  <a:txBody>
                    <a:bodyPr/>
                    <a:lstStyle/>
                    <a:p>
                      <a:pPr algn="l">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solid</a:t>
                      </a:r>
                    </a:p>
                  </a:txBody>
                  <a:tcPr marL="55721" marR="55721" marT="0" marB="0"/>
                </a:tc>
                <a:extLst>
                  <a:ext uri="{0D108BD9-81ED-4DB2-BD59-A6C34878D82A}">
                    <a16:rowId xmlns:a16="http://schemas.microsoft.com/office/drawing/2014/main" val="648536741"/>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liquid</a:t>
                      </a:r>
                    </a:p>
                  </a:txBody>
                  <a:tcPr marL="55721" marR="55721" marT="0" marB="0"/>
                </a:tc>
                <a:extLst>
                  <a:ext uri="{0D108BD9-81ED-4DB2-BD59-A6C34878D82A}">
                    <a16:rowId xmlns:a16="http://schemas.microsoft.com/office/drawing/2014/main" val="1419052673"/>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gas</a:t>
                      </a:r>
                    </a:p>
                  </a:txBody>
                  <a:tcPr marL="55721" marR="55721" marT="0" marB="0"/>
                </a:tc>
                <a:extLst>
                  <a:ext uri="{0D108BD9-81ED-4DB2-BD59-A6C34878D82A}">
                    <a16:rowId xmlns:a16="http://schemas.microsoft.com/office/drawing/2014/main" val="26368129"/>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evaporation</a:t>
                      </a:r>
                    </a:p>
                  </a:txBody>
                  <a:tcPr marL="55721" marR="55721" marT="0" marB="0"/>
                </a:tc>
                <a:extLst>
                  <a:ext uri="{0D108BD9-81ED-4DB2-BD59-A6C34878D82A}">
                    <a16:rowId xmlns:a16="http://schemas.microsoft.com/office/drawing/2014/main" val="655093038"/>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condensation </a:t>
                      </a:r>
                    </a:p>
                  </a:txBody>
                  <a:tcPr marL="55721" marR="55721" marT="0" marB="0"/>
                </a:tc>
                <a:extLst>
                  <a:ext uri="{0D108BD9-81ED-4DB2-BD59-A6C34878D82A}">
                    <a16:rowId xmlns:a16="http://schemas.microsoft.com/office/drawing/2014/main" val="1937887836"/>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melt</a:t>
                      </a:r>
                    </a:p>
                  </a:txBody>
                  <a:tcPr marL="55721" marR="55721" marT="0" marB="0"/>
                </a:tc>
                <a:extLst>
                  <a:ext uri="{0D108BD9-81ED-4DB2-BD59-A6C34878D82A}">
                    <a16:rowId xmlns:a16="http://schemas.microsoft.com/office/drawing/2014/main" val="2591314933"/>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freeze</a:t>
                      </a:r>
                    </a:p>
                  </a:txBody>
                  <a:tcPr marL="55721" marR="55721" marT="0" marB="0"/>
                </a:tc>
                <a:extLst>
                  <a:ext uri="{0D108BD9-81ED-4DB2-BD59-A6C34878D82A}">
                    <a16:rowId xmlns:a16="http://schemas.microsoft.com/office/drawing/2014/main" val="587792973"/>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solidify</a:t>
                      </a:r>
                    </a:p>
                  </a:txBody>
                  <a:tcPr marL="55721" marR="55721" marT="0" marB="0"/>
                </a:tc>
                <a:extLst>
                  <a:ext uri="{0D108BD9-81ED-4DB2-BD59-A6C34878D82A}">
                    <a16:rowId xmlns:a16="http://schemas.microsoft.com/office/drawing/2014/main" val="3808197455"/>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particles</a:t>
                      </a:r>
                    </a:p>
                  </a:txBody>
                  <a:tcPr marL="55721" marR="55721" marT="0" marB="0"/>
                </a:tc>
                <a:extLst>
                  <a:ext uri="{0D108BD9-81ED-4DB2-BD59-A6C34878D82A}">
                    <a16:rowId xmlns:a16="http://schemas.microsoft.com/office/drawing/2014/main" val="1636041659"/>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temperature</a:t>
                      </a:r>
                    </a:p>
                  </a:txBody>
                  <a:tcPr marL="55721" marR="55721" marT="0" marB="0"/>
                </a:tc>
                <a:extLst>
                  <a:ext uri="{0D108BD9-81ED-4DB2-BD59-A6C34878D82A}">
                    <a16:rowId xmlns:a16="http://schemas.microsoft.com/office/drawing/2014/main" val="2838591387"/>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heating</a:t>
                      </a:r>
                    </a:p>
                  </a:txBody>
                  <a:tcPr marL="55721" marR="55721" marT="0" marB="0"/>
                </a:tc>
                <a:extLst>
                  <a:ext uri="{0D108BD9-81ED-4DB2-BD59-A6C34878D82A}">
                    <a16:rowId xmlns:a16="http://schemas.microsoft.com/office/drawing/2014/main" val="2413097271"/>
                  </a:ext>
                </a:extLst>
              </a:tr>
              <a:tr h="321687">
                <a:tc>
                  <a:txBody>
                    <a:bodyPr/>
                    <a:lstStyle/>
                    <a:p>
                      <a:pPr algn="l">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cooling </a:t>
                      </a:r>
                    </a:p>
                  </a:txBody>
                  <a:tcPr marL="55721" marR="55721" marT="0" marB="0"/>
                </a:tc>
                <a:extLst>
                  <a:ext uri="{0D108BD9-81ED-4DB2-BD59-A6C34878D82A}">
                    <a16:rowId xmlns:a16="http://schemas.microsoft.com/office/drawing/2014/main" val="193259745"/>
                  </a:ext>
                </a:extLst>
              </a:tr>
            </a:tbl>
          </a:graphicData>
        </a:graphic>
      </p:graphicFrame>
      <p:graphicFrame>
        <p:nvGraphicFramePr>
          <p:cNvPr id="7" name="Table 4">
            <a:extLst>
              <a:ext uri="{FF2B5EF4-FFF2-40B4-BE49-F238E27FC236}">
                <a16:creationId xmlns:a16="http://schemas.microsoft.com/office/drawing/2014/main" id="{BD2E8457-0FA4-45B9-9EF3-D81F72BC4C67}"/>
              </a:ext>
            </a:extLst>
          </p:cNvPr>
          <p:cNvGraphicFramePr>
            <a:graphicFrameLocks noGrp="1"/>
          </p:cNvGraphicFramePr>
          <p:nvPr>
            <p:extLst>
              <p:ext uri="{D42A27DB-BD31-4B8C-83A1-F6EECF244321}">
                <p14:modId xmlns:p14="http://schemas.microsoft.com/office/powerpoint/2010/main" val="346165206"/>
              </p:ext>
            </p:extLst>
          </p:nvPr>
        </p:nvGraphicFramePr>
        <p:xfrm>
          <a:off x="3213100" y="1452179"/>
          <a:ext cx="2768600" cy="4152064"/>
        </p:xfrm>
        <a:graphic>
          <a:graphicData uri="http://schemas.openxmlformats.org/drawingml/2006/table">
            <a:tbl>
              <a:tblPr firstRow="1" bandRow="1">
                <a:tableStyleId>{00A15C55-8517-42AA-B614-E9B94910E393}</a:tableStyleId>
              </a:tblPr>
              <a:tblGrid>
                <a:gridCol w="1384300">
                  <a:extLst>
                    <a:ext uri="{9D8B030D-6E8A-4147-A177-3AD203B41FA5}">
                      <a16:colId xmlns:a16="http://schemas.microsoft.com/office/drawing/2014/main" val="1894847976"/>
                    </a:ext>
                  </a:extLst>
                </a:gridCol>
                <a:gridCol w="1384300">
                  <a:extLst>
                    <a:ext uri="{9D8B030D-6E8A-4147-A177-3AD203B41FA5}">
                      <a16:colId xmlns:a16="http://schemas.microsoft.com/office/drawing/2014/main" val="794283727"/>
                    </a:ext>
                  </a:extLst>
                </a:gridCol>
              </a:tblGrid>
              <a:tr h="837676">
                <a:tc gridSpan="2">
                  <a:txBody>
                    <a:bodyPr/>
                    <a:lstStyle/>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Animals – Including Humans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(Digestive system, Teeth and Eating, Food Chains)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hMerge="1">
                  <a:txBody>
                    <a:bodyPr/>
                    <a:lstStyle/>
                    <a:p>
                      <a:pPr algn="l">
                        <a:lnSpc>
                          <a:spcPct val="115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418408"/>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mouth</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teeth</a:t>
                      </a:r>
                    </a:p>
                  </a:txBody>
                  <a:tcPr marL="55721" marR="55721" marT="0" marB="0"/>
                </a:tc>
                <a:extLst>
                  <a:ext uri="{0D108BD9-81ED-4DB2-BD59-A6C34878D82A}">
                    <a16:rowId xmlns:a16="http://schemas.microsoft.com/office/drawing/2014/main" val="648536741"/>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tongue</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canine</a:t>
                      </a:r>
                    </a:p>
                  </a:txBody>
                  <a:tcPr marL="55721" marR="55721" marT="0" marB="0"/>
                </a:tc>
                <a:extLst>
                  <a:ext uri="{0D108BD9-81ED-4DB2-BD59-A6C34878D82A}">
                    <a16:rowId xmlns:a16="http://schemas.microsoft.com/office/drawing/2014/main" val="14190526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teeth</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incisor</a:t>
                      </a:r>
                    </a:p>
                  </a:txBody>
                  <a:tcPr marL="55721" marR="55721" marT="0" marB="0"/>
                </a:tc>
                <a:extLst>
                  <a:ext uri="{0D108BD9-81ED-4DB2-BD59-A6C34878D82A}">
                    <a16:rowId xmlns:a16="http://schemas.microsoft.com/office/drawing/2014/main" val="26368129"/>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oesophagus</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molar</a:t>
                      </a:r>
                    </a:p>
                  </a:txBody>
                  <a:tcPr marL="55721" marR="55721" marT="0" marB="0"/>
                </a:tc>
                <a:extLst>
                  <a:ext uri="{0D108BD9-81ED-4DB2-BD59-A6C34878D82A}">
                    <a16:rowId xmlns:a16="http://schemas.microsoft.com/office/drawing/2014/main" val="655093038"/>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stomach</a:t>
                      </a:r>
                    </a:p>
                  </a:txBody>
                  <a:tcPr marL="55721" marR="55721" marT="0" marB="0"/>
                </a:tc>
                <a:tc>
                  <a:txBody>
                    <a:bodyPr/>
                    <a:lstStyle/>
                    <a:p>
                      <a:pPr algn="l">
                        <a:lnSpc>
                          <a:spcPct val="115000"/>
                        </a:lnSpc>
                        <a:spcAft>
                          <a:spcPts val="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1937887836"/>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small intestine</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producer</a:t>
                      </a:r>
                    </a:p>
                  </a:txBody>
                  <a:tcPr marL="55721" marR="55721" marT="0" marB="0"/>
                </a:tc>
                <a:extLst>
                  <a:ext uri="{0D108BD9-81ED-4DB2-BD59-A6C34878D82A}">
                    <a16:rowId xmlns:a16="http://schemas.microsoft.com/office/drawing/2014/main" val="259131493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large intestine </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consumer </a:t>
                      </a:r>
                    </a:p>
                  </a:txBody>
                  <a:tcPr marL="55721" marR="55721" marT="0" marB="0"/>
                </a:tc>
                <a:extLst>
                  <a:ext uri="{0D108BD9-81ED-4DB2-BD59-A6C34878D82A}">
                    <a16:rowId xmlns:a16="http://schemas.microsoft.com/office/drawing/2014/main" val="5877929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herbivore</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predator</a:t>
                      </a:r>
                    </a:p>
                  </a:txBody>
                  <a:tcPr marL="55721" marR="55721" marT="0" marB="0"/>
                </a:tc>
                <a:extLst>
                  <a:ext uri="{0D108BD9-81ED-4DB2-BD59-A6C34878D82A}">
                    <a16:rowId xmlns:a16="http://schemas.microsoft.com/office/drawing/2014/main" val="3808197455"/>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omnivore</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prey </a:t>
                      </a:r>
                    </a:p>
                  </a:txBody>
                  <a:tcPr marL="55721" marR="55721" marT="0" marB="0"/>
                </a:tc>
                <a:extLst>
                  <a:ext uri="{0D108BD9-81ED-4DB2-BD59-A6C34878D82A}">
                    <a16:rowId xmlns:a16="http://schemas.microsoft.com/office/drawing/2014/main" val="1636041659"/>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carnivore</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food chain</a:t>
                      </a:r>
                    </a:p>
                  </a:txBody>
                  <a:tcPr marL="55721" marR="55721" marT="0" marB="0"/>
                </a:tc>
                <a:extLst>
                  <a:ext uri="{0D108BD9-81ED-4DB2-BD59-A6C34878D82A}">
                    <a16:rowId xmlns:a16="http://schemas.microsoft.com/office/drawing/2014/main" val="2838591387"/>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tooth</a:t>
                      </a:r>
                    </a:p>
                  </a:txBody>
                  <a:tcPr marL="55721" marR="55721" marT="0" marB="0"/>
                </a:tc>
                <a:tc>
                  <a:txBody>
                    <a:bodyPr/>
                    <a:lstStyle/>
                    <a:p>
                      <a:pPr algn="l">
                        <a:lnSpc>
                          <a:spcPct val="115000"/>
                        </a:lnSpc>
                        <a:spcAft>
                          <a:spcPts val="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2413097271"/>
                  </a:ext>
                </a:extLst>
              </a:tr>
            </a:tbl>
          </a:graphicData>
        </a:graphic>
      </p:graphicFrame>
      <p:graphicFrame>
        <p:nvGraphicFramePr>
          <p:cNvPr id="9" name="Table 4">
            <a:extLst>
              <a:ext uri="{FF2B5EF4-FFF2-40B4-BE49-F238E27FC236}">
                <a16:creationId xmlns:a16="http://schemas.microsoft.com/office/drawing/2014/main" id="{A96E88C8-25D4-4E1F-B676-475A1F09A19D}"/>
              </a:ext>
            </a:extLst>
          </p:cNvPr>
          <p:cNvGraphicFramePr>
            <a:graphicFrameLocks noGrp="1"/>
          </p:cNvGraphicFramePr>
          <p:nvPr>
            <p:extLst>
              <p:ext uri="{D42A27DB-BD31-4B8C-83A1-F6EECF244321}">
                <p14:modId xmlns:p14="http://schemas.microsoft.com/office/powerpoint/2010/main" val="4082719760"/>
              </p:ext>
            </p:extLst>
          </p:nvPr>
        </p:nvGraphicFramePr>
        <p:xfrm>
          <a:off x="6354765" y="1452179"/>
          <a:ext cx="2016125" cy="4168575"/>
        </p:xfrm>
        <a:graphic>
          <a:graphicData uri="http://schemas.openxmlformats.org/drawingml/2006/table">
            <a:tbl>
              <a:tblPr firstRow="1" bandRow="1">
                <a:tableStyleId>{00A15C55-8517-42AA-B614-E9B94910E393}</a:tableStyleId>
              </a:tblPr>
              <a:tblGrid>
                <a:gridCol w="2016125">
                  <a:extLst>
                    <a:ext uri="{9D8B030D-6E8A-4147-A177-3AD203B41FA5}">
                      <a16:colId xmlns:a16="http://schemas.microsoft.com/office/drawing/2014/main" val="1894847976"/>
                    </a:ext>
                  </a:extLst>
                </a:gridCol>
              </a:tblGrid>
              <a:tr h="552879">
                <a:tc>
                  <a:txBody>
                    <a:bodyPr/>
                    <a:lstStyle/>
                    <a:p>
                      <a:pPr algn="l">
                        <a:lnSpc>
                          <a:spcPct val="115000"/>
                        </a:lnSpc>
                        <a:spcAft>
                          <a:spcPts val="0"/>
                        </a:spcAft>
                      </a:pPr>
                      <a:r>
                        <a:rPr lang="en-GB" sz="1600" b="1">
                          <a:effectLst/>
                          <a:latin typeface="Calibri" panose="020F0502020204030204" pitchFamily="34" charset="0"/>
                          <a:ea typeface="Calibri" panose="020F0502020204030204" pitchFamily="34" charset="0"/>
                          <a:cs typeface="Times New Roman" panose="02020603050405020304" pitchFamily="18" charset="0"/>
                        </a:rPr>
                        <a:t>Helping Plants Grow Well</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12341840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plants</a:t>
                      </a:r>
                    </a:p>
                  </a:txBody>
                  <a:tcPr marL="55721" marR="55721" marT="0" marB="0"/>
                </a:tc>
                <a:extLst>
                  <a:ext uri="{0D108BD9-81ED-4DB2-BD59-A6C34878D82A}">
                    <a16:rowId xmlns:a16="http://schemas.microsoft.com/office/drawing/2014/main" val="648536741"/>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light</a:t>
                      </a:r>
                    </a:p>
                  </a:txBody>
                  <a:tcPr marL="55721" marR="55721" marT="0" marB="0"/>
                </a:tc>
                <a:extLst>
                  <a:ext uri="{0D108BD9-81ED-4DB2-BD59-A6C34878D82A}">
                    <a16:rowId xmlns:a16="http://schemas.microsoft.com/office/drawing/2014/main" val="14190526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warmth</a:t>
                      </a:r>
                    </a:p>
                  </a:txBody>
                  <a:tcPr marL="55721" marR="55721" marT="0" marB="0"/>
                </a:tc>
                <a:extLst>
                  <a:ext uri="{0D108BD9-81ED-4DB2-BD59-A6C34878D82A}">
                    <a16:rowId xmlns:a16="http://schemas.microsoft.com/office/drawing/2014/main" val="26368129"/>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water</a:t>
                      </a:r>
                    </a:p>
                  </a:txBody>
                  <a:tcPr marL="55721" marR="55721" marT="0" marB="0"/>
                </a:tc>
                <a:extLst>
                  <a:ext uri="{0D108BD9-81ED-4DB2-BD59-A6C34878D82A}">
                    <a16:rowId xmlns:a16="http://schemas.microsoft.com/office/drawing/2014/main" val="655093038"/>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leaves</a:t>
                      </a:r>
                    </a:p>
                  </a:txBody>
                  <a:tcPr marL="55721" marR="55721" marT="0" marB="0"/>
                </a:tc>
                <a:extLst>
                  <a:ext uri="{0D108BD9-81ED-4DB2-BD59-A6C34878D82A}">
                    <a16:rowId xmlns:a16="http://schemas.microsoft.com/office/drawing/2014/main" val="1937887836"/>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roots</a:t>
                      </a:r>
                    </a:p>
                  </a:txBody>
                  <a:tcPr marL="55721" marR="55721" marT="0" marB="0"/>
                </a:tc>
                <a:extLst>
                  <a:ext uri="{0D108BD9-81ED-4DB2-BD59-A6C34878D82A}">
                    <a16:rowId xmlns:a16="http://schemas.microsoft.com/office/drawing/2014/main" val="259131493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stem</a:t>
                      </a:r>
                    </a:p>
                  </a:txBody>
                  <a:tcPr marL="55721" marR="55721" marT="0" marB="0"/>
                </a:tc>
                <a:extLst>
                  <a:ext uri="{0D108BD9-81ED-4DB2-BD59-A6C34878D82A}">
                    <a16:rowId xmlns:a16="http://schemas.microsoft.com/office/drawing/2014/main" val="5877929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flower</a:t>
                      </a:r>
                    </a:p>
                  </a:txBody>
                  <a:tcPr marL="55721" marR="55721" marT="0" marB="0"/>
                </a:tc>
                <a:extLst>
                  <a:ext uri="{0D108BD9-81ED-4DB2-BD59-A6C34878D82A}">
                    <a16:rowId xmlns:a16="http://schemas.microsoft.com/office/drawing/2014/main" val="3808197455"/>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grow</a:t>
                      </a:r>
                    </a:p>
                  </a:txBody>
                  <a:tcPr marL="55721" marR="55721" marT="0" marB="0"/>
                </a:tc>
                <a:extLst>
                  <a:ext uri="{0D108BD9-81ED-4DB2-BD59-A6C34878D82A}">
                    <a16:rowId xmlns:a16="http://schemas.microsoft.com/office/drawing/2014/main" val="1636041659"/>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growth</a:t>
                      </a:r>
                    </a:p>
                  </a:txBody>
                  <a:tcPr marL="55721" marR="55721" marT="0" marB="0"/>
                </a:tc>
                <a:extLst>
                  <a:ext uri="{0D108BD9-81ED-4DB2-BD59-A6C34878D82A}">
                    <a16:rowId xmlns:a16="http://schemas.microsoft.com/office/drawing/2014/main" val="2838591387"/>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height</a:t>
                      </a:r>
                    </a:p>
                  </a:txBody>
                  <a:tcPr marL="55721" marR="55721" marT="0" marB="0"/>
                </a:tc>
                <a:extLst>
                  <a:ext uri="{0D108BD9-81ED-4DB2-BD59-A6C34878D82A}">
                    <a16:rowId xmlns:a16="http://schemas.microsoft.com/office/drawing/2014/main" val="2413097271"/>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life cycle</a:t>
                      </a:r>
                    </a:p>
                  </a:txBody>
                  <a:tcPr marL="55721" marR="55721" marT="0" marB="0"/>
                </a:tc>
                <a:extLst>
                  <a:ext uri="{0D108BD9-81ED-4DB2-BD59-A6C34878D82A}">
                    <a16:rowId xmlns:a16="http://schemas.microsoft.com/office/drawing/2014/main" val="193259745"/>
                  </a:ext>
                </a:extLst>
              </a:tr>
            </a:tbl>
          </a:graphicData>
        </a:graphic>
      </p:graphicFrame>
      <p:pic>
        <p:nvPicPr>
          <p:cNvPr id="8" name="Picture 7">
            <a:extLst>
              <a:ext uri="{FF2B5EF4-FFF2-40B4-BE49-F238E27FC236}">
                <a16:creationId xmlns:a16="http://schemas.microsoft.com/office/drawing/2014/main" id="{47F56108-E9F9-40C5-B860-74F180AD1C8C}"/>
              </a:ext>
            </a:extLst>
          </p:cNvPr>
          <p:cNvPicPr>
            <a:picLocks noChangeAspect="1"/>
          </p:cNvPicPr>
          <p:nvPr/>
        </p:nvPicPr>
        <p:blipFill>
          <a:blip r:embed="rId2"/>
          <a:stretch>
            <a:fillRect/>
          </a:stretch>
        </p:blipFill>
        <p:spPr>
          <a:xfrm>
            <a:off x="8277444" y="136523"/>
            <a:ext cx="1343794" cy="1066635"/>
          </a:xfrm>
          <a:prstGeom prst="rect">
            <a:avLst/>
          </a:prstGeom>
        </p:spPr>
      </p:pic>
    </p:spTree>
    <p:extLst>
      <p:ext uri="{BB962C8B-B14F-4D97-AF65-F5344CB8AC3E}">
        <p14:creationId xmlns:p14="http://schemas.microsoft.com/office/powerpoint/2010/main" val="33648163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270D0D1-8165-4901-9B59-326C225ECF8D}"/>
              </a:ext>
            </a:extLst>
          </p:cNvPr>
          <p:cNvPicPr>
            <a:picLocks noChangeAspect="1"/>
          </p:cNvPicPr>
          <p:nvPr/>
        </p:nvPicPr>
        <p:blipFill>
          <a:blip r:embed="rId2"/>
          <a:stretch>
            <a:fillRect/>
          </a:stretch>
        </p:blipFill>
        <p:spPr>
          <a:xfrm>
            <a:off x="8277444" y="136523"/>
            <a:ext cx="1343794" cy="1066635"/>
          </a:xfrm>
          <a:prstGeom prst="rect">
            <a:avLst/>
          </a:prstGeom>
        </p:spPr>
      </p:pic>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28</a:t>
            </a:fld>
            <a:endParaRPr lang="en-GB"/>
          </a:p>
        </p:txBody>
      </p:sp>
      <p:graphicFrame>
        <p:nvGraphicFramePr>
          <p:cNvPr id="3" name="Table 4">
            <a:extLst>
              <a:ext uri="{FF2B5EF4-FFF2-40B4-BE49-F238E27FC236}">
                <a16:creationId xmlns:a16="http://schemas.microsoft.com/office/drawing/2014/main" id="{E11AECF3-FA53-4460-9641-41CF75F139B5}"/>
              </a:ext>
            </a:extLst>
          </p:cNvPr>
          <p:cNvGraphicFramePr>
            <a:graphicFrameLocks noGrp="1"/>
          </p:cNvGraphicFramePr>
          <p:nvPr>
            <p:extLst>
              <p:ext uri="{D42A27DB-BD31-4B8C-83A1-F6EECF244321}">
                <p14:modId xmlns:p14="http://schemas.microsoft.com/office/powerpoint/2010/main" val="2232335645"/>
              </p:ext>
            </p:extLst>
          </p:nvPr>
        </p:nvGraphicFramePr>
        <p:xfrm>
          <a:off x="527050" y="1452179"/>
          <a:ext cx="2016125" cy="4289298"/>
        </p:xfrm>
        <a:graphic>
          <a:graphicData uri="http://schemas.openxmlformats.org/drawingml/2006/table">
            <a:tbl>
              <a:tblPr firstRow="1" bandRow="1">
                <a:tableStyleId>{00A15C55-8517-42AA-B614-E9B94910E393}</a:tableStyleId>
              </a:tblPr>
              <a:tblGrid>
                <a:gridCol w="2016125">
                  <a:extLst>
                    <a:ext uri="{9D8B030D-6E8A-4147-A177-3AD203B41FA5}">
                      <a16:colId xmlns:a16="http://schemas.microsoft.com/office/drawing/2014/main" val="1894847976"/>
                    </a:ext>
                  </a:extLst>
                </a:gridCol>
              </a:tblGrid>
              <a:tr h="321687">
                <a:tc>
                  <a:txBody>
                    <a:bodyPr/>
                    <a:lstStyle/>
                    <a:p>
                      <a:pPr algn="l">
                        <a:lnSpc>
                          <a:spcPct val="115000"/>
                        </a:lnSpc>
                        <a:spcAft>
                          <a:spcPts val="0"/>
                        </a:spcAft>
                      </a:pPr>
                      <a:r>
                        <a:rPr lang="en-GB" sz="2000" b="1">
                          <a:effectLst/>
                          <a:latin typeface="Calibri" panose="020F0502020204030204" pitchFamily="34" charset="0"/>
                          <a:ea typeface="Calibri" panose="020F0502020204030204" pitchFamily="34" charset="0"/>
                          <a:cs typeface="Times New Roman" panose="02020603050405020304" pitchFamily="18" charset="0"/>
                        </a:rPr>
                        <a:t>Sound</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123418408"/>
                  </a:ext>
                </a:extLst>
              </a:tr>
              <a:tr h="321687">
                <a:tc>
                  <a:txBody>
                    <a:bodyPr/>
                    <a:lstStyle/>
                    <a:p>
                      <a:pPr algn="l">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vibrate</a:t>
                      </a:r>
                    </a:p>
                  </a:txBody>
                  <a:tcPr marL="55721" marR="55721" marT="0" marB="0"/>
                </a:tc>
                <a:extLst>
                  <a:ext uri="{0D108BD9-81ED-4DB2-BD59-A6C34878D82A}">
                    <a16:rowId xmlns:a16="http://schemas.microsoft.com/office/drawing/2014/main" val="648536741"/>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vibrating</a:t>
                      </a:r>
                    </a:p>
                  </a:txBody>
                  <a:tcPr marL="55721" marR="55721" marT="0" marB="0"/>
                </a:tc>
                <a:extLst>
                  <a:ext uri="{0D108BD9-81ED-4DB2-BD59-A6C34878D82A}">
                    <a16:rowId xmlns:a16="http://schemas.microsoft.com/office/drawing/2014/main" val="1419052673"/>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vibration</a:t>
                      </a:r>
                    </a:p>
                  </a:txBody>
                  <a:tcPr marL="55721" marR="55721" marT="0" marB="0"/>
                </a:tc>
                <a:extLst>
                  <a:ext uri="{0D108BD9-81ED-4DB2-BD59-A6C34878D82A}">
                    <a16:rowId xmlns:a16="http://schemas.microsoft.com/office/drawing/2014/main" val="26368129"/>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air</a:t>
                      </a:r>
                    </a:p>
                  </a:txBody>
                  <a:tcPr marL="55721" marR="55721" marT="0" marB="0"/>
                </a:tc>
                <a:extLst>
                  <a:ext uri="{0D108BD9-81ED-4DB2-BD59-A6C34878D82A}">
                    <a16:rowId xmlns:a16="http://schemas.microsoft.com/office/drawing/2014/main" val="655093038"/>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ear</a:t>
                      </a:r>
                    </a:p>
                  </a:txBody>
                  <a:tcPr marL="55721" marR="55721" marT="0" marB="0"/>
                </a:tc>
                <a:extLst>
                  <a:ext uri="{0D108BD9-81ED-4DB2-BD59-A6C34878D82A}">
                    <a16:rowId xmlns:a16="http://schemas.microsoft.com/office/drawing/2014/main" val="1937887836"/>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sound</a:t>
                      </a:r>
                    </a:p>
                  </a:txBody>
                  <a:tcPr marL="55721" marR="55721" marT="0" marB="0"/>
                </a:tc>
                <a:extLst>
                  <a:ext uri="{0D108BD9-81ED-4DB2-BD59-A6C34878D82A}">
                    <a16:rowId xmlns:a16="http://schemas.microsoft.com/office/drawing/2014/main" val="2591314933"/>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volume</a:t>
                      </a:r>
                    </a:p>
                  </a:txBody>
                  <a:tcPr marL="55721" marR="55721" marT="0" marB="0"/>
                </a:tc>
                <a:extLst>
                  <a:ext uri="{0D108BD9-81ED-4DB2-BD59-A6C34878D82A}">
                    <a16:rowId xmlns:a16="http://schemas.microsoft.com/office/drawing/2014/main" val="587792973"/>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pitch</a:t>
                      </a:r>
                    </a:p>
                  </a:txBody>
                  <a:tcPr marL="55721" marR="55721" marT="0" marB="0"/>
                </a:tc>
                <a:extLst>
                  <a:ext uri="{0D108BD9-81ED-4DB2-BD59-A6C34878D82A}">
                    <a16:rowId xmlns:a16="http://schemas.microsoft.com/office/drawing/2014/main" val="3808197455"/>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faint</a:t>
                      </a:r>
                    </a:p>
                  </a:txBody>
                  <a:tcPr marL="55721" marR="55721" marT="0" marB="0"/>
                </a:tc>
                <a:extLst>
                  <a:ext uri="{0D108BD9-81ED-4DB2-BD59-A6C34878D82A}">
                    <a16:rowId xmlns:a16="http://schemas.microsoft.com/office/drawing/2014/main" val="1636041659"/>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high </a:t>
                      </a:r>
                    </a:p>
                  </a:txBody>
                  <a:tcPr marL="55721" marR="55721" marT="0" marB="0"/>
                </a:tc>
                <a:extLst>
                  <a:ext uri="{0D108BD9-81ED-4DB2-BD59-A6C34878D82A}">
                    <a16:rowId xmlns:a16="http://schemas.microsoft.com/office/drawing/2014/main" val="2838591387"/>
                  </a:ext>
                </a:extLst>
              </a:tr>
              <a:tr h="321687">
                <a:tc>
                  <a:txBody>
                    <a:bodyPr/>
                    <a:lstStyle/>
                    <a:p>
                      <a:pPr algn="l">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low</a:t>
                      </a:r>
                    </a:p>
                  </a:txBody>
                  <a:tcPr marL="55721" marR="55721" marT="0" marB="0"/>
                </a:tc>
                <a:extLst>
                  <a:ext uri="{0D108BD9-81ED-4DB2-BD59-A6C34878D82A}">
                    <a16:rowId xmlns:a16="http://schemas.microsoft.com/office/drawing/2014/main" val="2413097271"/>
                  </a:ext>
                </a:extLst>
              </a:tr>
              <a:tr h="321687">
                <a:tc>
                  <a:txBody>
                    <a:bodyPr/>
                    <a:lstStyle/>
                    <a:p>
                      <a:pPr algn="l">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loud</a:t>
                      </a:r>
                    </a:p>
                  </a:txBody>
                  <a:tcPr marL="55721" marR="55721" marT="0" marB="0"/>
                </a:tc>
                <a:extLst>
                  <a:ext uri="{0D108BD9-81ED-4DB2-BD59-A6C34878D82A}">
                    <a16:rowId xmlns:a16="http://schemas.microsoft.com/office/drawing/2014/main" val="193259745"/>
                  </a:ext>
                </a:extLst>
              </a:tr>
            </a:tbl>
          </a:graphicData>
        </a:graphic>
      </p:graphicFrame>
      <p:graphicFrame>
        <p:nvGraphicFramePr>
          <p:cNvPr id="7" name="Table 4">
            <a:extLst>
              <a:ext uri="{FF2B5EF4-FFF2-40B4-BE49-F238E27FC236}">
                <a16:creationId xmlns:a16="http://schemas.microsoft.com/office/drawing/2014/main" id="{BD2E8457-0FA4-45B9-9EF3-D81F72BC4C67}"/>
              </a:ext>
            </a:extLst>
          </p:cNvPr>
          <p:cNvGraphicFramePr>
            <a:graphicFrameLocks noGrp="1"/>
          </p:cNvGraphicFramePr>
          <p:nvPr>
            <p:extLst>
              <p:ext uri="{D42A27DB-BD31-4B8C-83A1-F6EECF244321}">
                <p14:modId xmlns:p14="http://schemas.microsoft.com/office/powerpoint/2010/main" val="747300047"/>
              </p:ext>
            </p:extLst>
          </p:nvPr>
        </p:nvGraphicFramePr>
        <p:xfrm>
          <a:off x="3460749" y="1452180"/>
          <a:ext cx="1663700" cy="3959352"/>
        </p:xfrm>
        <a:graphic>
          <a:graphicData uri="http://schemas.openxmlformats.org/drawingml/2006/table">
            <a:tbl>
              <a:tblPr firstRow="1" bandRow="1">
                <a:tableStyleId>{00A15C55-8517-42AA-B614-E9B94910E393}</a:tableStyleId>
              </a:tblPr>
              <a:tblGrid>
                <a:gridCol w="1663700">
                  <a:extLst>
                    <a:ext uri="{9D8B030D-6E8A-4147-A177-3AD203B41FA5}">
                      <a16:colId xmlns:a16="http://schemas.microsoft.com/office/drawing/2014/main" val="1894847976"/>
                    </a:ext>
                  </a:extLst>
                </a:gridCol>
              </a:tblGrid>
              <a:tr h="321687">
                <a:tc>
                  <a:txBody>
                    <a:bodyPr/>
                    <a:lstStyle/>
                    <a:p>
                      <a:pPr algn="l">
                        <a:lnSpc>
                          <a:spcPct val="115000"/>
                        </a:lnSpc>
                        <a:spcAft>
                          <a:spcPts val="0"/>
                        </a:spcAft>
                      </a:pPr>
                      <a:r>
                        <a:rPr lang="en-GB" sz="2000" b="1" dirty="0">
                          <a:effectLst/>
                          <a:latin typeface="Calibri" panose="020F0502020204030204" pitchFamily="34" charset="0"/>
                          <a:ea typeface="Calibri" panose="020F0502020204030204" pitchFamily="34" charset="0"/>
                          <a:cs typeface="Times New Roman" panose="02020603050405020304" pitchFamily="18" charset="0"/>
                        </a:rPr>
                        <a:t>Electricity</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123418408"/>
                  </a:ext>
                </a:extLst>
              </a:tr>
              <a:tr h="321687">
                <a:tc>
                  <a:txBody>
                    <a:bodyPr/>
                    <a:lstStyle/>
                    <a:p>
                      <a:pPr algn="l">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electricity</a:t>
                      </a:r>
                    </a:p>
                  </a:txBody>
                  <a:tcPr marL="55721" marR="55721" marT="0" marB="0"/>
                </a:tc>
                <a:extLst>
                  <a:ext uri="{0D108BD9-81ED-4DB2-BD59-A6C34878D82A}">
                    <a16:rowId xmlns:a16="http://schemas.microsoft.com/office/drawing/2014/main" val="648536741"/>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electrical</a:t>
                      </a:r>
                    </a:p>
                  </a:txBody>
                  <a:tcPr marL="55721" marR="55721" marT="0" marB="0"/>
                </a:tc>
                <a:extLst>
                  <a:ext uri="{0D108BD9-81ED-4DB2-BD59-A6C34878D82A}">
                    <a16:rowId xmlns:a16="http://schemas.microsoft.com/office/drawing/2014/main" val="1419052673"/>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circuit</a:t>
                      </a:r>
                    </a:p>
                  </a:txBody>
                  <a:tcPr marL="55721" marR="55721" marT="0" marB="0"/>
                </a:tc>
                <a:extLst>
                  <a:ext uri="{0D108BD9-81ED-4DB2-BD59-A6C34878D82A}">
                    <a16:rowId xmlns:a16="http://schemas.microsoft.com/office/drawing/2014/main" val="26368129"/>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battery</a:t>
                      </a:r>
                    </a:p>
                  </a:txBody>
                  <a:tcPr marL="55721" marR="55721" marT="0" marB="0"/>
                </a:tc>
                <a:extLst>
                  <a:ext uri="{0D108BD9-81ED-4DB2-BD59-A6C34878D82A}">
                    <a16:rowId xmlns:a16="http://schemas.microsoft.com/office/drawing/2014/main" val="655093038"/>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bulb</a:t>
                      </a:r>
                    </a:p>
                  </a:txBody>
                  <a:tcPr marL="55721" marR="55721" marT="0" marB="0"/>
                </a:tc>
                <a:extLst>
                  <a:ext uri="{0D108BD9-81ED-4DB2-BD59-A6C34878D82A}">
                    <a16:rowId xmlns:a16="http://schemas.microsoft.com/office/drawing/2014/main" val="1937887836"/>
                  </a:ext>
                </a:extLst>
              </a:tr>
              <a:tr h="321687">
                <a:tc>
                  <a:txBody>
                    <a:bodyPr/>
                    <a:lstStyle/>
                    <a:p>
                      <a:pPr algn="l">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crocodile clip</a:t>
                      </a:r>
                    </a:p>
                  </a:txBody>
                  <a:tcPr marL="55721" marR="55721" marT="0" marB="0"/>
                </a:tc>
                <a:extLst>
                  <a:ext uri="{0D108BD9-81ED-4DB2-BD59-A6C34878D82A}">
                    <a16:rowId xmlns:a16="http://schemas.microsoft.com/office/drawing/2014/main" val="2591314933"/>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buzzer</a:t>
                      </a:r>
                    </a:p>
                  </a:txBody>
                  <a:tcPr marL="55721" marR="55721" marT="0" marB="0"/>
                </a:tc>
                <a:extLst>
                  <a:ext uri="{0D108BD9-81ED-4DB2-BD59-A6C34878D82A}">
                    <a16:rowId xmlns:a16="http://schemas.microsoft.com/office/drawing/2014/main" val="587792973"/>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motor</a:t>
                      </a:r>
                    </a:p>
                  </a:txBody>
                  <a:tcPr marL="55721" marR="55721" marT="0" marB="0"/>
                </a:tc>
                <a:extLst>
                  <a:ext uri="{0D108BD9-81ED-4DB2-BD59-A6C34878D82A}">
                    <a16:rowId xmlns:a16="http://schemas.microsoft.com/office/drawing/2014/main" val="3808197455"/>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conduct</a:t>
                      </a:r>
                    </a:p>
                  </a:txBody>
                  <a:tcPr marL="55721" marR="55721" marT="0" marB="0"/>
                </a:tc>
                <a:extLst>
                  <a:ext uri="{0D108BD9-81ED-4DB2-BD59-A6C34878D82A}">
                    <a16:rowId xmlns:a16="http://schemas.microsoft.com/office/drawing/2014/main" val="1636041659"/>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conductor</a:t>
                      </a:r>
                    </a:p>
                  </a:txBody>
                  <a:tcPr marL="55721" marR="55721" marT="0" marB="0"/>
                </a:tc>
                <a:extLst>
                  <a:ext uri="{0D108BD9-81ED-4DB2-BD59-A6C34878D82A}">
                    <a16:rowId xmlns:a16="http://schemas.microsoft.com/office/drawing/2014/main" val="2838591387"/>
                  </a:ext>
                </a:extLst>
              </a:tr>
              <a:tr h="321687">
                <a:tc>
                  <a:txBody>
                    <a:bodyPr/>
                    <a:lstStyle/>
                    <a:p>
                      <a:pPr algn="l">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insulate</a:t>
                      </a:r>
                    </a:p>
                  </a:txBody>
                  <a:tcPr marL="55721" marR="55721" marT="0" marB="0"/>
                </a:tc>
                <a:extLst>
                  <a:ext uri="{0D108BD9-81ED-4DB2-BD59-A6C34878D82A}">
                    <a16:rowId xmlns:a16="http://schemas.microsoft.com/office/drawing/2014/main" val="2413097271"/>
                  </a:ext>
                </a:extLst>
              </a:tr>
            </a:tbl>
          </a:graphicData>
        </a:graphic>
      </p:graphicFrame>
      <p:graphicFrame>
        <p:nvGraphicFramePr>
          <p:cNvPr id="9" name="Table 4">
            <a:extLst>
              <a:ext uri="{FF2B5EF4-FFF2-40B4-BE49-F238E27FC236}">
                <a16:creationId xmlns:a16="http://schemas.microsoft.com/office/drawing/2014/main" id="{A96E88C8-25D4-4E1F-B676-475A1F09A19D}"/>
              </a:ext>
            </a:extLst>
          </p:cNvPr>
          <p:cNvGraphicFramePr>
            <a:graphicFrameLocks noGrp="1"/>
          </p:cNvGraphicFramePr>
          <p:nvPr>
            <p:extLst>
              <p:ext uri="{D42A27DB-BD31-4B8C-83A1-F6EECF244321}">
                <p14:modId xmlns:p14="http://schemas.microsoft.com/office/powerpoint/2010/main" val="1218944040"/>
              </p:ext>
            </p:extLst>
          </p:nvPr>
        </p:nvGraphicFramePr>
        <p:xfrm>
          <a:off x="6020184" y="1452180"/>
          <a:ext cx="2016125" cy="4512231"/>
        </p:xfrm>
        <a:graphic>
          <a:graphicData uri="http://schemas.openxmlformats.org/drawingml/2006/table">
            <a:tbl>
              <a:tblPr firstRow="1" bandRow="1">
                <a:tableStyleId>{00A15C55-8517-42AA-B614-E9B94910E393}</a:tableStyleId>
              </a:tblPr>
              <a:tblGrid>
                <a:gridCol w="2016125">
                  <a:extLst>
                    <a:ext uri="{9D8B030D-6E8A-4147-A177-3AD203B41FA5}">
                      <a16:colId xmlns:a16="http://schemas.microsoft.com/office/drawing/2014/main" val="1894847976"/>
                    </a:ext>
                  </a:extLst>
                </a:gridCol>
              </a:tblGrid>
              <a:tr h="552879">
                <a:tc>
                  <a:txBody>
                    <a:bodyPr/>
                    <a:lstStyle/>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Living things and their Habitats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123418408"/>
                  </a:ext>
                </a:extLst>
              </a:tr>
              <a:tr h="321687">
                <a:tc>
                  <a:txBody>
                    <a:bodyPr/>
                    <a:lstStyle/>
                    <a:p>
                      <a:pPr algn="l">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habitat</a:t>
                      </a:r>
                    </a:p>
                  </a:txBody>
                  <a:tcPr marL="55721" marR="55721" marT="0" marB="0"/>
                </a:tc>
                <a:extLst>
                  <a:ext uri="{0D108BD9-81ED-4DB2-BD59-A6C34878D82A}">
                    <a16:rowId xmlns:a16="http://schemas.microsoft.com/office/drawing/2014/main" val="648536741"/>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nutrition</a:t>
                      </a:r>
                    </a:p>
                  </a:txBody>
                  <a:tcPr marL="55721" marR="55721" marT="0" marB="0"/>
                </a:tc>
                <a:extLst>
                  <a:ext uri="{0D108BD9-81ED-4DB2-BD59-A6C34878D82A}">
                    <a16:rowId xmlns:a16="http://schemas.microsoft.com/office/drawing/2014/main" val="1419052673"/>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environment</a:t>
                      </a:r>
                    </a:p>
                  </a:txBody>
                  <a:tcPr marL="55721" marR="55721" marT="0" marB="0"/>
                </a:tc>
                <a:extLst>
                  <a:ext uri="{0D108BD9-81ED-4DB2-BD59-A6C34878D82A}">
                    <a16:rowId xmlns:a16="http://schemas.microsoft.com/office/drawing/2014/main" val="26368129"/>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keys</a:t>
                      </a:r>
                    </a:p>
                  </a:txBody>
                  <a:tcPr marL="55721" marR="55721" marT="0" marB="0"/>
                </a:tc>
                <a:extLst>
                  <a:ext uri="{0D108BD9-81ED-4DB2-BD59-A6C34878D82A}">
                    <a16:rowId xmlns:a16="http://schemas.microsoft.com/office/drawing/2014/main" val="655093038"/>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condition</a:t>
                      </a:r>
                    </a:p>
                  </a:txBody>
                  <a:tcPr marL="55721" marR="55721" marT="0" marB="0"/>
                </a:tc>
                <a:extLst>
                  <a:ext uri="{0D108BD9-81ED-4DB2-BD59-A6C34878D82A}">
                    <a16:rowId xmlns:a16="http://schemas.microsoft.com/office/drawing/2014/main" val="1937887836"/>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consumer</a:t>
                      </a:r>
                    </a:p>
                  </a:txBody>
                  <a:tcPr marL="55721" marR="55721" marT="0" marB="0"/>
                </a:tc>
                <a:extLst>
                  <a:ext uri="{0D108BD9-81ED-4DB2-BD59-A6C34878D82A}">
                    <a16:rowId xmlns:a16="http://schemas.microsoft.com/office/drawing/2014/main" val="2591314933"/>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producer</a:t>
                      </a:r>
                    </a:p>
                  </a:txBody>
                  <a:tcPr marL="55721" marR="55721" marT="0" marB="0"/>
                </a:tc>
                <a:extLst>
                  <a:ext uri="{0D108BD9-81ED-4DB2-BD59-A6C34878D82A}">
                    <a16:rowId xmlns:a16="http://schemas.microsoft.com/office/drawing/2014/main" val="587792973"/>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organism</a:t>
                      </a:r>
                    </a:p>
                  </a:txBody>
                  <a:tcPr marL="55721" marR="55721" marT="0" marB="0"/>
                </a:tc>
                <a:extLst>
                  <a:ext uri="{0D108BD9-81ED-4DB2-BD59-A6C34878D82A}">
                    <a16:rowId xmlns:a16="http://schemas.microsoft.com/office/drawing/2014/main" val="3808197455"/>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predator</a:t>
                      </a:r>
                    </a:p>
                  </a:txBody>
                  <a:tcPr marL="55721" marR="55721" marT="0" marB="0"/>
                </a:tc>
                <a:extLst>
                  <a:ext uri="{0D108BD9-81ED-4DB2-BD59-A6C34878D82A}">
                    <a16:rowId xmlns:a16="http://schemas.microsoft.com/office/drawing/2014/main" val="1636041659"/>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prey</a:t>
                      </a:r>
                    </a:p>
                  </a:txBody>
                  <a:tcPr marL="55721" marR="55721" marT="0" marB="0"/>
                </a:tc>
                <a:extLst>
                  <a:ext uri="{0D108BD9-81ED-4DB2-BD59-A6C34878D82A}">
                    <a16:rowId xmlns:a16="http://schemas.microsoft.com/office/drawing/2014/main" val="2838591387"/>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food chain</a:t>
                      </a:r>
                    </a:p>
                  </a:txBody>
                  <a:tcPr marL="55721" marR="55721" marT="0" marB="0"/>
                </a:tc>
                <a:extLst>
                  <a:ext uri="{0D108BD9-81ED-4DB2-BD59-A6C34878D82A}">
                    <a16:rowId xmlns:a16="http://schemas.microsoft.com/office/drawing/2014/main" val="2413097271"/>
                  </a:ext>
                </a:extLst>
              </a:tr>
              <a:tr h="321687">
                <a:tc>
                  <a:txBody>
                    <a:bodyPr/>
                    <a:lstStyle/>
                    <a:p>
                      <a:pPr algn="l">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similar</a:t>
                      </a:r>
                    </a:p>
                  </a:txBody>
                  <a:tcPr marL="55721" marR="55721" marT="0" marB="0"/>
                </a:tc>
                <a:extLst>
                  <a:ext uri="{0D108BD9-81ED-4DB2-BD59-A6C34878D82A}">
                    <a16:rowId xmlns:a16="http://schemas.microsoft.com/office/drawing/2014/main" val="193259745"/>
                  </a:ext>
                </a:extLst>
              </a:tr>
            </a:tbl>
          </a:graphicData>
        </a:graphic>
      </p:graphicFrame>
    </p:spTree>
    <p:extLst>
      <p:ext uri="{BB962C8B-B14F-4D97-AF65-F5344CB8AC3E}">
        <p14:creationId xmlns:p14="http://schemas.microsoft.com/office/powerpoint/2010/main" val="1182955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29</a:t>
            </a:fld>
            <a:endParaRPr lang="en-GB"/>
          </a:p>
        </p:txBody>
      </p:sp>
      <p:graphicFrame>
        <p:nvGraphicFramePr>
          <p:cNvPr id="3" name="Table 4">
            <a:extLst>
              <a:ext uri="{FF2B5EF4-FFF2-40B4-BE49-F238E27FC236}">
                <a16:creationId xmlns:a16="http://schemas.microsoft.com/office/drawing/2014/main" id="{E11AECF3-FA53-4460-9641-41CF75F139B5}"/>
              </a:ext>
            </a:extLst>
          </p:cNvPr>
          <p:cNvGraphicFramePr>
            <a:graphicFrameLocks noGrp="1"/>
          </p:cNvGraphicFramePr>
          <p:nvPr>
            <p:extLst>
              <p:ext uri="{D42A27DB-BD31-4B8C-83A1-F6EECF244321}">
                <p14:modId xmlns:p14="http://schemas.microsoft.com/office/powerpoint/2010/main" val="302470064"/>
              </p:ext>
            </p:extLst>
          </p:nvPr>
        </p:nvGraphicFramePr>
        <p:xfrm>
          <a:off x="527049" y="1452180"/>
          <a:ext cx="2901952" cy="3314388"/>
        </p:xfrm>
        <a:graphic>
          <a:graphicData uri="http://schemas.openxmlformats.org/drawingml/2006/table">
            <a:tbl>
              <a:tblPr firstRow="1" bandRow="1">
                <a:tableStyleId>{00A15C55-8517-42AA-B614-E9B94910E393}</a:tableStyleId>
              </a:tblPr>
              <a:tblGrid>
                <a:gridCol w="1450976">
                  <a:extLst>
                    <a:ext uri="{9D8B030D-6E8A-4147-A177-3AD203B41FA5}">
                      <a16:colId xmlns:a16="http://schemas.microsoft.com/office/drawing/2014/main" val="1894847976"/>
                    </a:ext>
                  </a:extLst>
                </a:gridCol>
                <a:gridCol w="1450976">
                  <a:extLst>
                    <a:ext uri="{9D8B030D-6E8A-4147-A177-3AD203B41FA5}">
                      <a16:colId xmlns:a16="http://schemas.microsoft.com/office/drawing/2014/main" val="4246625215"/>
                    </a:ext>
                  </a:extLst>
                </a:gridCol>
              </a:tblGrid>
              <a:tr h="301308">
                <a:tc gridSpan="2">
                  <a:txBody>
                    <a:bodyPr/>
                    <a:lstStyle/>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Forces and Magnets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hMerge="1">
                  <a:txBody>
                    <a:bodyPr/>
                    <a:lstStyle/>
                    <a:p>
                      <a:pPr algn="l">
                        <a:lnSpc>
                          <a:spcPct val="115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41840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magnet</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magnetic</a:t>
                      </a:r>
                    </a:p>
                  </a:txBody>
                  <a:tcPr marL="55721" marR="55721" marT="0" marB="0"/>
                </a:tc>
                <a:extLst>
                  <a:ext uri="{0D108BD9-81ED-4DB2-BD59-A6C34878D82A}">
                    <a16:rowId xmlns:a16="http://schemas.microsoft.com/office/drawing/2014/main" val="648536741"/>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spring</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non-magnetic</a:t>
                      </a:r>
                    </a:p>
                  </a:txBody>
                  <a:tcPr marL="55721" marR="55721" marT="0" marB="0"/>
                </a:tc>
                <a:extLst>
                  <a:ext uri="{0D108BD9-81ED-4DB2-BD59-A6C34878D82A}">
                    <a16:rowId xmlns:a16="http://schemas.microsoft.com/office/drawing/2014/main" val="14190526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metal</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attraction</a:t>
                      </a:r>
                    </a:p>
                  </a:txBody>
                  <a:tcPr marL="55721" marR="55721" marT="0" marB="0"/>
                </a:tc>
                <a:extLst>
                  <a:ext uri="{0D108BD9-81ED-4DB2-BD59-A6C34878D82A}">
                    <a16:rowId xmlns:a16="http://schemas.microsoft.com/office/drawing/2014/main" val="26368129"/>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iron</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repulsion </a:t>
                      </a:r>
                    </a:p>
                  </a:txBody>
                  <a:tcPr marL="55721" marR="55721" marT="0" marB="0"/>
                </a:tc>
                <a:extLst>
                  <a:ext uri="{0D108BD9-81ED-4DB2-BD59-A6C34878D82A}">
                    <a16:rowId xmlns:a16="http://schemas.microsoft.com/office/drawing/2014/main" val="655093038"/>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copper</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elastic</a:t>
                      </a:r>
                    </a:p>
                  </a:txBody>
                  <a:tcPr marL="55721" marR="55721" marT="0" marB="0"/>
                </a:tc>
                <a:extLst>
                  <a:ext uri="{0D108BD9-81ED-4DB2-BD59-A6C34878D82A}">
                    <a16:rowId xmlns:a16="http://schemas.microsoft.com/office/drawing/2014/main" val="1937887836"/>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aluminium</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pull towards</a:t>
                      </a:r>
                    </a:p>
                  </a:txBody>
                  <a:tcPr marL="55721" marR="55721" marT="0" marB="0"/>
                </a:tc>
                <a:extLst>
                  <a:ext uri="{0D108BD9-81ED-4DB2-BD59-A6C34878D82A}">
                    <a16:rowId xmlns:a16="http://schemas.microsoft.com/office/drawing/2014/main" val="259131493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steel</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push away from</a:t>
                      </a:r>
                    </a:p>
                  </a:txBody>
                  <a:tcPr marL="55721" marR="55721" marT="0" marB="0"/>
                </a:tc>
                <a:extLst>
                  <a:ext uri="{0D108BD9-81ED-4DB2-BD59-A6C34878D82A}">
                    <a16:rowId xmlns:a16="http://schemas.microsoft.com/office/drawing/2014/main" val="5877929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brass</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stretch</a:t>
                      </a:r>
                    </a:p>
                  </a:txBody>
                  <a:tcPr marL="55721" marR="55721" marT="0" marB="0"/>
                </a:tc>
                <a:extLst>
                  <a:ext uri="{0D108BD9-81ED-4DB2-BD59-A6C34878D82A}">
                    <a16:rowId xmlns:a16="http://schemas.microsoft.com/office/drawing/2014/main" val="3808197455"/>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attract</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squash</a:t>
                      </a:r>
                    </a:p>
                  </a:txBody>
                  <a:tcPr marL="55721" marR="55721" marT="0" marB="0"/>
                </a:tc>
                <a:extLst>
                  <a:ext uri="{0D108BD9-81ED-4DB2-BD59-A6C34878D82A}">
                    <a16:rowId xmlns:a16="http://schemas.microsoft.com/office/drawing/2014/main" val="1636041659"/>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repel</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compress</a:t>
                      </a:r>
                    </a:p>
                  </a:txBody>
                  <a:tcPr marL="55721" marR="55721" marT="0" marB="0"/>
                </a:tc>
                <a:extLst>
                  <a:ext uri="{0D108BD9-81ED-4DB2-BD59-A6C34878D82A}">
                    <a16:rowId xmlns:a16="http://schemas.microsoft.com/office/drawing/2014/main" val="2838591387"/>
                  </a:ext>
                </a:extLst>
              </a:tr>
            </a:tbl>
          </a:graphicData>
        </a:graphic>
      </p:graphicFrame>
      <p:graphicFrame>
        <p:nvGraphicFramePr>
          <p:cNvPr id="7" name="Table 4">
            <a:extLst>
              <a:ext uri="{FF2B5EF4-FFF2-40B4-BE49-F238E27FC236}">
                <a16:creationId xmlns:a16="http://schemas.microsoft.com/office/drawing/2014/main" id="{BD2E8457-0FA4-45B9-9EF3-D81F72BC4C67}"/>
              </a:ext>
            </a:extLst>
          </p:cNvPr>
          <p:cNvGraphicFramePr>
            <a:graphicFrameLocks noGrp="1"/>
          </p:cNvGraphicFramePr>
          <p:nvPr>
            <p:extLst>
              <p:ext uri="{D42A27DB-BD31-4B8C-83A1-F6EECF244321}">
                <p14:modId xmlns:p14="http://schemas.microsoft.com/office/powerpoint/2010/main" val="2964197526"/>
              </p:ext>
            </p:extLst>
          </p:nvPr>
        </p:nvGraphicFramePr>
        <p:xfrm>
          <a:off x="3999680" y="1452180"/>
          <a:ext cx="1663700" cy="3959352"/>
        </p:xfrm>
        <a:graphic>
          <a:graphicData uri="http://schemas.openxmlformats.org/drawingml/2006/table">
            <a:tbl>
              <a:tblPr firstRow="1" bandRow="1">
                <a:tableStyleId>{00A15C55-8517-42AA-B614-E9B94910E393}</a:tableStyleId>
              </a:tblPr>
              <a:tblGrid>
                <a:gridCol w="1663700">
                  <a:extLst>
                    <a:ext uri="{9D8B030D-6E8A-4147-A177-3AD203B41FA5}">
                      <a16:colId xmlns:a16="http://schemas.microsoft.com/office/drawing/2014/main" val="1894847976"/>
                    </a:ext>
                  </a:extLst>
                </a:gridCol>
              </a:tblGrid>
              <a:tr h="321687">
                <a:tc>
                  <a:txBody>
                    <a:bodyPr/>
                    <a:lstStyle/>
                    <a:p>
                      <a:pPr algn="l">
                        <a:lnSpc>
                          <a:spcPct val="115000"/>
                        </a:lnSpc>
                        <a:spcAft>
                          <a:spcPts val="0"/>
                        </a:spcAft>
                      </a:pPr>
                      <a:r>
                        <a:rPr lang="en-GB" sz="2000" b="1">
                          <a:effectLst/>
                          <a:latin typeface="Calibri" panose="020F0502020204030204" pitchFamily="34" charset="0"/>
                          <a:ea typeface="Calibri" panose="020F0502020204030204" pitchFamily="34" charset="0"/>
                          <a:cs typeface="Times New Roman" panose="02020603050405020304" pitchFamily="18" charset="0"/>
                        </a:rPr>
                        <a:t>Light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123418408"/>
                  </a:ext>
                </a:extLst>
              </a:tr>
              <a:tr h="321687">
                <a:tc>
                  <a:txBody>
                    <a:bodyPr/>
                    <a:lstStyle/>
                    <a:p>
                      <a:pPr algn="l">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light</a:t>
                      </a:r>
                    </a:p>
                  </a:txBody>
                  <a:tcPr marL="55721" marR="55721" marT="0" marB="0"/>
                </a:tc>
                <a:extLst>
                  <a:ext uri="{0D108BD9-81ED-4DB2-BD59-A6C34878D82A}">
                    <a16:rowId xmlns:a16="http://schemas.microsoft.com/office/drawing/2014/main" val="648536741"/>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dark</a:t>
                      </a:r>
                    </a:p>
                  </a:txBody>
                  <a:tcPr marL="55721" marR="55721" marT="0" marB="0"/>
                </a:tc>
                <a:extLst>
                  <a:ext uri="{0D108BD9-81ED-4DB2-BD59-A6C34878D82A}">
                    <a16:rowId xmlns:a16="http://schemas.microsoft.com/office/drawing/2014/main" val="1419052673"/>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shadow</a:t>
                      </a:r>
                    </a:p>
                  </a:txBody>
                  <a:tcPr marL="55721" marR="55721" marT="0" marB="0"/>
                </a:tc>
                <a:extLst>
                  <a:ext uri="{0D108BD9-81ED-4DB2-BD59-A6C34878D82A}">
                    <a16:rowId xmlns:a16="http://schemas.microsoft.com/office/drawing/2014/main" val="26368129"/>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transparent</a:t>
                      </a:r>
                    </a:p>
                  </a:txBody>
                  <a:tcPr marL="55721" marR="55721" marT="0" marB="0"/>
                </a:tc>
                <a:extLst>
                  <a:ext uri="{0D108BD9-81ED-4DB2-BD59-A6C34878D82A}">
                    <a16:rowId xmlns:a16="http://schemas.microsoft.com/office/drawing/2014/main" val="655093038"/>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translucent</a:t>
                      </a:r>
                    </a:p>
                  </a:txBody>
                  <a:tcPr marL="55721" marR="55721" marT="0" marB="0"/>
                </a:tc>
                <a:extLst>
                  <a:ext uri="{0D108BD9-81ED-4DB2-BD59-A6C34878D82A}">
                    <a16:rowId xmlns:a16="http://schemas.microsoft.com/office/drawing/2014/main" val="1937887836"/>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opaque</a:t>
                      </a:r>
                    </a:p>
                  </a:txBody>
                  <a:tcPr marL="55721" marR="55721" marT="0" marB="0"/>
                </a:tc>
                <a:extLst>
                  <a:ext uri="{0D108BD9-81ED-4DB2-BD59-A6C34878D82A}">
                    <a16:rowId xmlns:a16="http://schemas.microsoft.com/office/drawing/2014/main" val="2591314933"/>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direction</a:t>
                      </a:r>
                    </a:p>
                  </a:txBody>
                  <a:tcPr marL="55721" marR="55721" marT="0" marB="0"/>
                </a:tc>
                <a:extLst>
                  <a:ext uri="{0D108BD9-81ED-4DB2-BD59-A6C34878D82A}">
                    <a16:rowId xmlns:a16="http://schemas.microsoft.com/office/drawing/2014/main" val="587792973"/>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shortest</a:t>
                      </a:r>
                    </a:p>
                  </a:txBody>
                  <a:tcPr marL="55721" marR="55721" marT="0" marB="0"/>
                </a:tc>
                <a:extLst>
                  <a:ext uri="{0D108BD9-81ED-4DB2-BD59-A6C34878D82A}">
                    <a16:rowId xmlns:a16="http://schemas.microsoft.com/office/drawing/2014/main" val="3808197455"/>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longest</a:t>
                      </a:r>
                    </a:p>
                  </a:txBody>
                  <a:tcPr marL="55721" marR="55721" marT="0" marB="0"/>
                </a:tc>
                <a:extLst>
                  <a:ext uri="{0D108BD9-81ED-4DB2-BD59-A6C34878D82A}">
                    <a16:rowId xmlns:a16="http://schemas.microsoft.com/office/drawing/2014/main" val="1636041659"/>
                  </a:ext>
                </a:extLst>
              </a:tr>
              <a:tr h="321687">
                <a:tc>
                  <a:txBody>
                    <a:bodyPr/>
                    <a:lstStyle/>
                    <a:p>
                      <a:pPr algn="l">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highest</a:t>
                      </a:r>
                    </a:p>
                  </a:txBody>
                  <a:tcPr marL="55721" marR="55721" marT="0" marB="0"/>
                </a:tc>
                <a:extLst>
                  <a:ext uri="{0D108BD9-81ED-4DB2-BD59-A6C34878D82A}">
                    <a16:rowId xmlns:a16="http://schemas.microsoft.com/office/drawing/2014/main" val="2838591387"/>
                  </a:ext>
                </a:extLst>
              </a:tr>
              <a:tr h="321687">
                <a:tc>
                  <a:txBody>
                    <a:bodyPr/>
                    <a:lstStyle/>
                    <a:p>
                      <a:pPr algn="l">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object</a:t>
                      </a:r>
                    </a:p>
                  </a:txBody>
                  <a:tcPr marL="55721" marR="55721" marT="0" marB="0"/>
                </a:tc>
                <a:extLst>
                  <a:ext uri="{0D108BD9-81ED-4DB2-BD59-A6C34878D82A}">
                    <a16:rowId xmlns:a16="http://schemas.microsoft.com/office/drawing/2014/main" val="2413097271"/>
                  </a:ext>
                </a:extLst>
              </a:tr>
            </a:tbl>
          </a:graphicData>
        </a:graphic>
      </p:graphicFrame>
      <p:graphicFrame>
        <p:nvGraphicFramePr>
          <p:cNvPr id="9" name="Table 4">
            <a:extLst>
              <a:ext uri="{FF2B5EF4-FFF2-40B4-BE49-F238E27FC236}">
                <a16:creationId xmlns:a16="http://schemas.microsoft.com/office/drawing/2014/main" id="{A96E88C8-25D4-4E1F-B676-475A1F09A19D}"/>
              </a:ext>
            </a:extLst>
          </p:cNvPr>
          <p:cNvGraphicFramePr>
            <a:graphicFrameLocks noGrp="1"/>
          </p:cNvGraphicFramePr>
          <p:nvPr>
            <p:extLst>
              <p:ext uri="{D42A27DB-BD31-4B8C-83A1-F6EECF244321}">
                <p14:modId xmlns:p14="http://schemas.microsoft.com/office/powerpoint/2010/main" val="2307562278"/>
              </p:ext>
            </p:extLst>
          </p:nvPr>
        </p:nvGraphicFramePr>
        <p:xfrm>
          <a:off x="6267833" y="1371052"/>
          <a:ext cx="2596330" cy="2639568"/>
        </p:xfrm>
        <a:graphic>
          <a:graphicData uri="http://schemas.openxmlformats.org/drawingml/2006/table">
            <a:tbl>
              <a:tblPr firstRow="1" bandRow="1">
                <a:tableStyleId>{00A15C55-8517-42AA-B614-E9B94910E393}</a:tableStyleId>
              </a:tblPr>
              <a:tblGrid>
                <a:gridCol w="1298165">
                  <a:extLst>
                    <a:ext uri="{9D8B030D-6E8A-4147-A177-3AD203B41FA5}">
                      <a16:colId xmlns:a16="http://schemas.microsoft.com/office/drawing/2014/main" val="1894847976"/>
                    </a:ext>
                  </a:extLst>
                </a:gridCol>
                <a:gridCol w="1298165">
                  <a:extLst>
                    <a:ext uri="{9D8B030D-6E8A-4147-A177-3AD203B41FA5}">
                      <a16:colId xmlns:a16="http://schemas.microsoft.com/office/drawing/2014/main" val="3639711996"/>
                    </a:ext>
                  </a:extLst>
                </a:gridCol>
              </a:tblGrid>
              <a:tr h="321687">
                <a:tc gridSpan="2">
                  <a:txBody>
                    <a:bodyPr/>
                    <a:lstStyle/>
                    <a:p>
                      <a:pPr>
                        <a:lnSpc>
                          <a:spcPct val="115000"/>
                        </a:lnSpc>
                        <a:spcAft>
                          <a:spcPts val="0"/>
                        </a:spcAft>
                      </a:pPr>
                      <a:r>
                        <a:rPr lang="en-GB" sz="2000" b="1" dirty="0">
                          <a:effectLst/>
                          <a:latin typeface="Calibri" panose="020F0502020204030204" pitchFamily="34" charset="0"/>
                          <a:ea typeface="Calibri" panose="020F0502020204030204" pitchFamily="34" charset="0"/>
                          <a:cs typeface="Times New Roman" panose="02020603050405020304" pitchFamily="18" charset="0"/>
                        </a:rPr>
                        <a:t>Rocks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hMerge="1">
                  <a:txBody>
                    <a:bodyPr/>
                    <a:lstStyle/>
                    <a:p>
                      <a:pPr>
                        <a:lnSpc>
                          <a:spcPct val="115000"/>
                        </a:lnSpc>
                        <a:spcAft>
                          <a:spcPts val="0"/>
                        </a:spcAft>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418408"/>
                  </a:ext>
                </a:extLst>
              </a:tr>
              <a:tr h="321687">
                <a:tc>
                  <a:txBody>
                    <a:bodyPr/>
                    <a:lstStyle/>
                    <a:p>
                      <a:pPr>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rock</a:t>
                      </a:r>
                    </a:p>
                  </a:txBody>
                  <a:tcPr marL="55721" marR="55721" marT="0" marB="0"/>
                </a:tc>
                <a:tc>
                  <a:txBody>
                    <a:bodyPr/>
                    <a:lstStyle/>
                    <a:p>
                      <a:pPr>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clay</a:t>
                      </a:r>
                    </a:p>
                  </a:txBody>
                  <a:tcPr marL="55721" marR="55721" marT="0" marB="0"/>
                </a:tc>
                <a:extLst>
                  <a:ext uri="{0D108BD9-81ED-4DB2-BD59-A6C34878D82A}">
                    <a16:rowId xmlns:a16="http://schemas.microsoft.com/office/drawing/2014/main" val="648536741"/>
                  </a:ext>
                </a:extLst>
              </a:tr>
              <a:tr h="321687">
                <a:tc>
                  <a:txBody>
                    <a:bodyPr/>
                    <a:lstStyle/>
                    <a:p>
                      <a:pPr>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slate</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2000" dirty="0">
                          <a:effectLst/>
                          <a:latin typeface="Calibri" panose="020F0502020204030204" pitchFamily="34" charset="0"/>
                          <a:ea typeface="Calibri" panose="020F0502020204030204" pitchFamily="34" charset="0"/>
                          <a:cs typeface="Times New Roman" panose="02020603050405020304" pitchFamily="18" charset="0"/>
                        </a:rPr>
                        <a:t>sand</a:t>
                      </a:r>
                    </a:p>
                  </a:txBody>
                  <a:tcPr marL="55721" marR="55721" marT="0" marB="0"/>
                </a:tc>
                <a:extLst>
                  <a:ext uri="{0D108BD9-81ED-4DB2-BD59-A6C34878D82A}">
                    <a16:rowId xmlns:a16="http://schemas.microsoft.com/office/drawing/2014/main" val="1419052673"/>
                  </a:ext>
                </a:extLst>
              </a:tr>
              <a:tr h="321687">
                <a:tc>
                  <a:txBody>
                    <a:bodyPr/>
                    <a:lstStyle/>
                    <a:p>
                      <a:pPr>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granite</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2000" dirty="0">
                          <a:effectLst/>
                          <a:latin typeface="Calibri" panose="020F0502020204030204" pitchFamily="34" charset="0"/>
                          <a:ea typeface="Calibri" panose="020F0502020204030204" pitchFamily="34" charset="0"/>
                          <a:cs typeface="Times New Roman" panose="02020603050405020304" pitchFamily="18" charset="0"/>
                        </a:rPr>
                        <a:t>limestone</a:t>
                      </a:r>
                    </a:p>
                  </a:txBody>
                  <a:tcPr marL="55721" marR="55721" marT="0" marB="0"/>
                </a:tc>
                <a:extLst>
                  <a:ext uri="{0D108BD9-81ED-4DB2-BD59-A6C34878D82A}">
                    <a16:rowId xmlns:a16="http://schemas.microsoft.com/office/drawing/2014/main" val="26368129"/>
                  </a:ext>
                </a:extLst>
              </a:tr>
              <a:tr h="321687">
                <a:tc>
                  <a:txBody>
                    <a:bodyPr/>
                    <a:lstStyle/>
                    <a:p>
                      <a:pPr>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chalk</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2000" dirty="0">
                          <a:effectLst/>
                          <a:latin typeface="Calibri" panose="020F0502020204030204" pitchFamily="34" charset="0"/>
                          <a:ea typeface="Calibri" panose="020F0502020204030204" pitchFamily="34" charset="0"/>
                          <a:cs typeface="Times New Roman" panose="02020603050405020304" pitchFamily="18" charset="0"/>
                        </a:rPr>
                        <a:t>quartz</a:t>
                      </a:r>
                    </a:p>
                  </a:txBody>
                  <a:tcPr marL="55721" marR="55721" marT="0" marB="0"/>
                </a:tc>
                <a:extLst>
                  <a:ext uri="{0D108BD9-81ED-4DB2-BD59-A6C34878D82A}">
                    <a16:rowId xmlns:a16="http://schemas.microsoft.com/office/drawing/2014/main" val="655093038"/>
                  </a:ext>
                </a:extLst>
              </a:tr>
              <a:tr h="321687">
                <a:tc>
                  <a:txBody>
                    <a:bodyPr/>
                    <a:lstStyle/>
                    <a:p>
                      <a:pPr>
                        <a:lnSpc>
                          <a:spcPct val="115000"/>
                        </a:lnSpc>
                        <a:spcAft>
                          <a:spcPts val="0"/>
                        </a:spcAft>
                      </a:pPr>
                      <a:r>
                        <a:rPr lang="en-GB" sz="2000">
                          <a:effectLst/>
                          <a:latin typeface="Calibri" panose="020F0502020204030204" pitchFamily="34" charset="0"/>
                          <a:ea typeface="Calibri" panose="020F0502020204030204" pitchFamily="34" charset="0"/>
                          <a:cs typeface="Times New Roman" panose="02020603050405020304" pitchFamily="18" charset="0"/>
                        </a:rPr>
                        <a:t>sandstone</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2000" dirty="0">
                          <a:effectLst/>
                          <a:latin typeface="Calibri" panose="020F0502020204030204" pitchFamily="34" charset="0"/>
                          <a:ea typeface="Calibri" panose="020F0502020204030204" pitchFamily="34" charset="0"/>
                          <a:cs typeface="Times New Roman" panose="02020603050405020304" pitchFamily="18" charset="0"/>
                        </a:rPr>
                        <a:t>marble</a:t>
                      </a:r>
                    </a:p>
                  </a:txBody>
                  <a:tcPr marL="55721" marR="55721" marT="0" marB="0"/>
                </a:tc>
                <a:extLst>
                  <a:ext uri="{0D108BD9-81ED-4DB2-BD59-A6C34878D82A}">
                    <a16:rowId xmlns:a16="http://schemas.microsoft.com/office/drawing/2014/main" val="1937887836"/>
                  </a:ext>
                </a:extLst>
              </a:tr>
              <a:tr h="321687">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2000" dirty="0">
                          <a:effectLst/>
                          <a:latin typeface="Calibri" panose="020F0502020204030204" pitchFamily="34" charset="0"/>
                          <a:ea typeface="Calibri" panose="020F0502020204030204" pitchFamily="34" charset="0"/>
                          <a:cs typeface="Times New Roman" panose="02020603050405020304" pitchFamily="18" charset="0"/>
                        </a:rPr>
                        <a:t>soil</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2000" dirty="0">
                          <a:effectLst/>
                          <a:latin typeface="Calibri" panose="020F0502020204030204" pitchFamily="34" charset="0"/>
                          <a:ea typeface="Calibri" panose="020F0502020204030204" pitchFamily="34" charset="0"/>
                          <a:cs typeface="Times New Roman" panose="02020603050405020304" pitchFamily="18" charset="0"/>
                        </a:rPr>
                        <a:t>stone</a:t>
                      </a:r>
                    </a:p>
                  </a:txBody>
                  <a:tcPr marL="55721" marR="55721" marT="0" marB="0"/>
                </a:tc>
                <a:extLst>
                  <a:ext uri="{0D108BD9-81ED-4DB2-BD59-A6C34878D82A}">
                    <a16:rowId xmlns:a16="http://schemas.microsoft.com/office/drawing/2014/main" val="811822706"/>
                  </a:ext>
                </a:extLst>
              </a:tr>
              <a:tr h="321687">
                <a:tc>
                  <a:txBody>
                    <a:bodyPr/>
                    <a:lstStyle/>
                    <a:p>
                      <a:pPr>
                        <a:lnSpc>
                          <a:spcPct val="1150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fossil</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2591314933"/>
                  </a:ext>
                </a:extLst>
              </a:tr>
            </a:tbl>
          </a:graphicData>
        </a:graphic>
      </p:graphicFrame>
      <p:pic>
        <p:nvPicPr>
          <p:cNvPr id="8" name="Picture 7">
            <a:extLst>
              <a:ext uri="{FF2B5EF4-FFF2-40B4-BE49-F238E27FC236}">
                <a16:creationId xmlns:a16="http://schemas.microsoft.com/office/drawing/2014/main" id="{C8EF0514-7C6A-4822-8F3E-FC473925ED50}"/>
              </a:ext>
            </a:extLst>
          </p:cNvPr>
          <p:cNvPicPr>
            <a:picLocks noChangeAspect="1"/>
          </p:cNvPicPr>
          <p:nvPr/>
        </p:nvPicPr>
        <p:blipFill>
          <a:blip r:embed="rId2"/>
          <a:stretch>
            <a:fillRect/>
          </a:stretch>
        </p:blipFill>
        <p:spPr>
          <a:xfrm>
            <a:off x="8277444" y="136523"/>
            <a:ext cx="1343794" cy="1066635"/>
          </a:xfrm>
          <a:prstGeom prst="rect">
            <a:avLst/>
          </a:prstGeom>
        </p:spPr>
      </p:pic>
    </p:spTree>
    <p:extLst>
      <p:ext uri="{BB962C8B-B14F-4D97-AF65-F5344CB8AC3E}">
        <p14:creationId xmlns:p14="http://schemas.microsoft.com/office/powerpoint/2010/main" val="2847769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ED9CF60-387E-4776-AEB9-506C60DC25A7}"/>
              </a:ext>
            </a:extLst>
          </p:cNvPr>
          <p:cNvSpPr txBox="1"/>
          <p:nvPr/>
        </p:nvSpPr>
        <p:spPr>
          <a:xfrm>
            <a:off x="137467" y="124942"/>
            <a:ext cx="8367322" cy="338554"/>
          </a:xfrm>
          <a:prstGeom prst="rect">
            <a:avLst/>
          </a:prstGeom>
          <a:noFill/>
        </p:spPr>
        <p:txBody>
          <a:bodyPr wrap="square" rtlCol="0">
            <a:spAutoFit/>
          </a:bodyPr>
          <a:lstStyle/>
          <a:p>
            <a:r>
              <a:rPr lang="en-GB" sz="1600" b="1" dirty="0"/>
              <a:t>Science coverage over the 4 year rolling programme at Branston Junior Academy</a:t>
            </a:r>
          </a:p>
        </p:txBody>
      </p:sp>
      <p:graphicFrame>
        <p:nvGraphicFramePr>
          <p:cNvPr id="6" name="Table 6">
            <a:extLst>
              <a:ext uri="{FF2B5EF4-FFF2-40B4-BE49-F238E27FC236}">
                <a16:creationId xmlns:a16="http://schemas.microsoft.com/office/drawing/2014/main" id="{CD6C833E-F6D6-4A93-B335-1CF22BE101CE}"/>
              </a:ext>
            </a:extLst>
          </p:cNvPr>
          <p:cNvGraphicFramePr>
            <a:graphicFrameLocks noGrp="1"/>
          </p:cNvGraphicFramePr>
          <p:nvPr>
            <p:extLst>
              <p:ext uri="{D42A27DB-BD31-4B8C-83A1-F6EECF244321}">
                <p14:modId xmlns:p14="http://schemas.microsoft.com/office/powerpoint/2010/main" val="2308086875"/>
              </p:ext>
            </p:extLst>
          </p:nvPr>
        </p:nvGraphicFramePr>
        <p:xfrm>
          <a:off x="149419" y="608743"/>
          <a:ext cx="9590325" cy="4271013"/>
        </p:xfrm>
        <a:graphic>
          <a:graphicData uri="http://schemas.openxmlformats.org/drawingml/2006/table">
            <a:tbl>
              <a:tblPr firstRow="1" bandRow="1">
                <a:tableStyleId>{93296810-A885-4BE3-A3E7-6D5BEEA58F35}</a:tableStyleId>
              </a:tblPr>
              <a:tblGrid>
                <a:gridCol w="3196775">
                  <a:extLst>
                    <a:ext uri="{9D8B030D-6E8A-4147-A177-3AD203B41FA5}">
                      <a16:colId xmlns:a16="http://schemas.microsoft.com/office/drawing/2014/main" val="1426934830"/>
                    </a:ext>
                  </a:extLst>
                </a:gridCol>
                <a:gridCol w="3196775">
                  <a:extLst>
                    <a:ext uri="{9D8B030D-6E8A-4147-A177-3AD203B41FA5}">
                      <a16:colId xmlns:a16="http://schemas.microsoft.com/office/drawing/2014/main" val="1197126809"/>
                    </a:ext>
                  </a:extLst>
                </a:gridCol>
                <a:gridCol w="3196775">
                  <a:extLst>
                    <a:ext uri="{9D8B030D-6E8A-4147-A177-3AD203B41FA5}">
                      <a16:colId xmlns:a16="http://schemas.microsoft.com/office/drawing/2014/main" val="426107078"/>
                    </a:ext>
                  </a:extLst>
                </a:gridCol>
              </a:tblGrid>
              <a:tr h="421005">
                <a:tc>
                  <a:txBody>
                    <a:bodyPr/>
                    <a:lstStyle/>
                    <a:p>
                      <a:r>
                        <a:rPr lang="en-GB" sz="1400" dirty="0"/>
                        <a:t>Year A</a:t>
                      </a:r>
                    </a:p>
                  </a:txBody>
                  <a:tcPr marL="74295" marR="74295" marT="37148" marB="37148"/>
                </a:tc>
                <a:tc>
                  <a:txBody>
                    <a:bodyPr/>
                    <a:lstStyle/>
                    <a:p>
                      <a:r>
                        <a:rPr lang="en-GB" sz="1400" dirty="0"/>
                        <a:t>Lower KS2</a:t>
                      </a:r>
                    </a:p>
                  </a:txBody>
                  <a:tcPr marL="74295" marR="74295" marT="37148" marB="37148"/>
                </a:tc>
                <a:tc>
                  <a:txBody>
                    <a:bodyPr/>
                    <a:lstStyle/>
                    <a:p>
                      <a:r>
                        <a:rPr lang="en-GB" sz="1400" dirty="0"/>
                        <a:t>Upper KS2</a:t>
                      </a:r>
                    </a:p>
                  </a:txBody>
                  <a:tcPr marL="74295" marR="74295" marT="37148" marB="37148"/>
                </a:tc>
                <a:extLst>
                  <a:ext uri="{0D108BD9-81ED-4DB2-BD59-A6C34878D82A}">
                    <a16:rowId xmlns:a16="http://schemas.microsoft.com/office/drawing/2014/main" val="1354919696"/>
                  </a:ext>
                </a:extLst>
              </a:tr>
              <a:tr h="2154555">
                <a:tc>
                  <a:txBody>
                    <a:bodyPr/>
                    <a:lstStyle/>
                    <a:p>
                      <a:r>
                        <a:rPr lang="en-GB" sz="1400" dirty="0"/>
                        <a:t>Term 1 – Under the Sea</a:t>
                      </a:r>
                    </a:p>
                  </a:txBody>
                  <a:tcPr marL="74295" marR="74295" marT="37148" marB="37148"/>
                </a:tc>
                <a:tc>
                  <a:txBody>
                    <a:bodyPr/>
                    <a:lstStyle/>
                    <a:p>
                      <a:pPr lvl="0"/>
                      <a:r>
                        <a:rPr lang="en-GB" sz="1400" kern="1200" dirty="0">
                          <a:effectLst/>
                        </a:rPr>
                        <a:t>Animals including humans </a:t>
                      </a:r>
                      <a:r>
                        <a:rPr lang="en-US" sz="1400" kern="1200" dirty="0">
                          <a:effectLst/>
                        </a:rPr>
                        <a:t>(digestive system, teeth, food chains) (Y4)</a:t>
                      </a:r>
                    </a:p>
                    <a:p>
                      <a:pPr lvl="0"/>
                      <a:endParaRPr lang="en-GB" sz="1400" kern="1200" dirty="0">
                        <a:effectLst/>
                      </a:endParaRPr>
                    </a:p>
                    <a:p>
                      <a:pPr lvl="0"/>
                      <a:r>
                        <a:rPr lang="en-GB" sz="1400" kern="1200" dirty="0">
                          <a:effectLst/>
                        </a:rPr>
                        <a:t>Living things in their habitats </a:t>
                      </a:r>
                      <a:r>
                        <a:rPr lang="en-US" sz="1400" kern="1200" dirty="0">
                          <a:effectLst/>
                        </a:rPr>
                        <a:t>(Living things can be grouped in a variety of ways / Use classification keys/Changing environments) (Y4)</a:t>
                      </a:r>
                    </a:p>
                    <a:p>
                      <a:pPr lvl="0"/>
                      <a:endParaRPr lang="en-GB" sz="1400" kern="1200" dirty="0">
                        <a:effectLst/>
                      </a:endParaRPr>
                    </a:p>
                    <a:p>
                      <a:endParaRPr lang="en-GB" sz="1400" dirty="0"/>
                    </a:p>
                  </a:txBody>
                  <a:tcPr marL="74295" marR="74295" marT="37148" marB="37148"/>
                </a:tc>
                <a:tc>
                  <a:txBody>
                    <a:bodyPr/>
                    <a:lstStyle/>
                    <a:p>
                      <a:pPr lvl="0"/>
                      <a:r>
                        <a:rPr lang="en-GB" sz="1400" kern="1200" dirty="0">
                          <a:effectLst/>
                        </a:rPr>
                        <a:t>Animals including humans </a:t>
                      </a:r>
                      <a:r>
                        <a:rPr lang="en-US" sz="1400" kern="1200" dirty="0">
                          <a:effectLst/>
                        </a:rPr>
                        <a:t>(human circulatory system, effects of diet, drugs, exercise and lifestyle, how nutrients and water are transported within animals and humans) (Y6) (</a:t>
                      </a:r>
                      <a:r>
                        <a:rPr lang="en-US" sz="1400" kern="1200" dirty="0" err="1">
                          <a:effectLst/>
                        </a:rPr>
                        <a:t>HeartStart</a:t>
                      </a:r>
                      <a:r>
                        <a:rPr lang="en-US" sz="1400" kern="1200" dirty="0">
                          <a:effectLst/>
                        </a:rPr>
                        <a:t>)</a:t>
                      </a:r>
                    </a:p>
                    <a:p>
                      <a:pPr lvl="0"/>
                      <a:endParaRPr lang="en-GB" sz="1400" kern="1200" dirty="0">
                        <a:effectLst/>
                      </a:endParaRPr>
                    </a:p>
                    <a:p>
                      <a:pPr lvl="0"/>
                      <a:r>
                        <a:rPr lang="en-GB" sz="1400" kern="1200" dirty="0">
                          <a:effectLst/>
                        </a:rPr>
                        <a:t>Living things in their habitats  (Differences in the life cycles of a mammal, an amphibian, an insect and a bird/Reproduction in some plants an animals) (Y5)</a:t>
                      </a:r>
                    </a:p>
                    <a:p>
                      <a:pPr lvl="0"/>
                      <a:endParaRPr lang="en-GB" sz="1400" kern="1200" dirty="0">
                        <a:effectLst/>
                      </a:endParaRPr>
                    </a:p>
                    <a:p>
                      <a:endParaRPr lang="en-GB" sz="1400" dirty="0"/>
                    </a:p>
                  </a:txBody>
                  <a:tcPr marL="74295" marR="74295" marT="37148" marB="37148"/>
                </a:tc>
                <a:extLst>
                  <a:ext uri="{0D108BD9-81ED-4DB2-BD59-A6C34878D82A}">
                    <a16:rowId xmlns:a16="http://schemas.microsoft.com/office/drawing/2014/main" val="593288876"/>
                  </a:ext>
                </a:extLst>
              </a:tr>
              <a:tr h="436586">
                <a:tc>
                  <a:txBody>
                    <a:bodyPr/>
                    <a:lstStyle/>
                    <a:p>
                      <a:r>
                        <a:rPr lang="en-GB" sz="1400" dirty="0"/>
                        <a:t>Term 2 – Chocolate </a:t>
                      </a:r>
                    </a:p>
                    <a:p>
                      <a:endParaRPr lang="en-GB" sz="1400" dirty="0"/>
                    </a:p>
                  </a:txBody>
                  <a:tcPr marL="74295" marR="74295" marT="37148" marB="37148"/>
                </a:tc>
                <a:tc>
                  <a:txBody>
                    <a:bodyPr/>
                    <a:lstStyle/>
                    <a:p>
                      <a:r>
                        <a:rPr lang="en-GB" sz="1400" kern="1200" dirty="0">
                          <a:effectLst/>
                        </a:rPr>
                        <a:t>States of matter (Y4)</a:t>
                      </a:r>
                      <a:endParaRPr lang="en-GB" sz="1400" dirty="0"/>
                    </a:p>
                  </a:txBody>
                  <a:tcPr marL="74295" marR="74295" marT="37148" marB="37148"/>
                </a:tc>
                <a:tc>
                  <a:txBody>
                    <a:bodyPr/>
                    <a:lstStyle/>
                    <a:p>
                      <a:r>
                        <a:rPr lang="en-GB" sz="1400" kern="1200" dirty="0">
                          <a:effectLst/>
                        </a:rPr>
                        <a:t>Properties and changing materials (Y5)</a:t>
                      </a:r>
                      <a:endParaRPr lang="en-GB" sz="1400" dirty="0"/>
                    </a:p>
                  </a:txBody>
                  <a:tcPr marL="74295" marR="74295" marT="37148" marB="37148"/>
                </a:tc>
                <a:extLst>
                  <a:ext uri="{0D108BD9-81ED-4DB2-BD59-A6C34878D82A}">
                    <a16:rowId xmlns:a16="http://schemas.microsoft.com/office/drawing/2014/main" val="3194256993"/>
                  </a:ext>
                </a:extLst>
              </a:tr>
              <a:tr h="436586">
                <a:tc>
                  <a:txBody>
                    <a:bodyPr/>
                    <a:lstStyle/>
                    <a:p>
                      <a:r>
                        <a:rPr lang="en-GB" sz="1400" dirty="0"/>
                        <a:t>Term 3 – Extreme Earth</a:t>
                      </a:r>
                    </a:p>
                    <a:p>
                      <a:endParaRPr lang="en-GB" sz="1400" dirty="0"/>
                    </a:p>
                  </a:txBody>
                  <a:tcPr marL="74295" marR="74295" marT="37148" marB="37148"/>
                </a:tc>
                <a:tc>
                  <a:txBody>
                    <a:bodyPr/>
                    <a:lstStyle/>
                    <a:p>
                      <a:r>
                        <a:rPr lang="en-GB" sz="1400" dirty="0"/>
                        <a:t>Forces and magnets (Y3)</a:t>
                      </a:r>
                    </a:p>
                  </a:txBody>
                  <a:tcPr marL="74295" marR="74295" marT="37148" marB="37148"/>
                </a:tc>
                <a:tc>
                  <a:txBody>
                    <a:bodyPr/>
                    <a:lstStyle/>
                    <a:p>
                      <a:r>
                        <a:rPr lang="en-GB" sz="1400" dirty="0"/>
                        <a:t>Forces (Y5)</a:t>
                      </a:r>
                    </a:p>
                  </a:txBody>
                  <a:tcPr marL="74295" marR="74295" marT="37148" marB="37148"/>
                </a:tc>
                <a:extLst>
                  <a:ext uri="{0D108BD9-81ED-4DB2-BD59-A6C34878D82A}">
                    <a16:rowId xmlns:a16="http://schemas.microsoft.com/office/drawing/2014/main" val="1980846162"/>
                  </a:ext>
                </a:extLst>
              </a:tr>
            </a:tbl>
          </a:graphicData>
        </a:graphic>
      </p:graphicFrame>
      <p:sp>
        <p:nvSpPr>
          <p:cNvPr id="2" name="Slide Number Placeholder 1">
            <a:extLst>
              <a:ext uri="{FF2B5EF4-FFF2-40B4-BE49-F238E27FC236}">
                <a16:creationId xmlns:a16="http://schemas.microsoft.com/office/drawing/2014/main" id="{5948DF0F-B3A2-4C27-A4DA-0D9B01331501}"/>
              </a:ext>
            </a:extLst>
          </p:cNvPr>
          <p:cNvSpPr>
            <a:spLocks noGrp="1"/>
          </p:cNvSpPr>
          <p:nvPr>
            <p:ph type="sldNum" sz="quarter" idx="12"/>
          </p:nvPr>
        </p:nvSpPr>
        <p:spPr/>
        <p:txBody>
          <a:bodyPr/>
          <a:lstStyle/>
          <a:p>
            <a:fld id="{124E33BF-C3A5-4325-AEF9-3A669EFF4CD9}" type="slidenum">
              <a:rPr lang="en-GB" smtClean="0"/>
              <a:t>3</a:t>
            </a:fld>
            <a:endParaRPr lang="en-GB"/>
          </a:p>
        </p:txBody>
      </p:sp>
    </p:spTree>
    <p:extLst>
      <p:ext uri="{BB962C8B-B14F-4D97-AF65-F5344CB8AC3E}">
        <p14:creationId xmlns:p14="http://schemas.microsoft.com/office/powerpoint/2010/main" val="959448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30</a:t>
            </a:fld>
            <a:endParaRPr lang="en-GB"/>
          </a:p>
        </p:txBody>
      </p:sp>
      <p:graphicFrame>
        <p:nvGraphicFramePr>
          <p:cNvPr id="3" name="Table 4">
            <a:extLst>
              <a:ext uri="{FF2B5EF4-FFF2-40B4-BE49-F238E27FC236}">
                <a16:creationId xmlns:a16="http://schemas.microsoft.com/office/drawing/2014/main" id="{E11AECF3-FA53-4460-9641-41CF75F139B5}"/>
              </a:ext>
            </a:extLst>
          </p:cNvPr>
          <p:cNvGraphicFramePr>
            <a:graphicFrameLocks noGrp="1"/>
          </p:cNvGraphicFramePr>
          <p:nvPr>
            <p:extLst>
              <p:ext uri="{D42A27DB-BD31-4B8C-83A1-F6EECF244321}">
                <p14:modId xmlns:p14="http://schemas.microsoft.com/office/powerpoint/2010/main" val="315015326"/>
              </p:ext>
            </p:extLst>
          </p:nvPr>
        </p:nvGraphicFramePr>
        <p:xfrm>
          <a:off x="446839" y="922791"/>
          <a:ext cx="2901952" cy="4152064"/>
        </p:xfrm>
        <a:graphic>
          <a:graphicData uri="http://schemas.openxmlformats.org/drawingml/2006/table">
            <a:tbl>
              <a:tblPr firstRow="1" bandRow="1">
                <a:tableStyleId>{00A15C55-8517-42AA-B614-E9B94910E393}</a:tableStyleId>
              </a:tblPr>
              <a:tblGrid>
                <a:gridCol w="1450976">
                  <a:extLst>
                    <a:ext uri="{9D8B030D-6E8A-4147-A177-3AD203B41FA5}">
                      <a16:colId xmlns:a16="http://schemas.microsoft.com/office/drawing/2014/main" val="1894847976"/>
                    </a:ext>
                  </a:extLst>
                </a:gridCol>
                <a:gridCol w="1450976">
                  <a:extLst>
                    <a:ext uri="{9D8B030D-6E8A-4147-A177-3AD203B41FA5}">
                      <a16:colId xmlns:a16="http://schemas.microsoft.com/office/drawing/2014/main" val="4246625215"/>
                    </a:ext>
                  </a:extLst>
                </a:gridCol>
              </a:tblGrid>
              <a:tr h="837676">
                <a:tc gridSpan="2">
                  <a:txBody>
                    <a:bodyPr/>
                    <a:lstStyle/>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Animals – Including Humans; Diet, nutrition,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skeletons and muscles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hMerge="1">
                  <a:txBody>
                    <a:bodyPr/>
                    <a:lstStyle/>
                    <a:p>
                      <a:pPr algn="l">
                        <a:lnSpc>
                          <a:spcPct val="115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41840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skeleton</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 move</a:t>
                      </a:r>
                    </a:p>
                  </a:txBody>
                  <a:tcPr marL="55721" marR="55721" marT="0" marB="0"/>
                </a:tc>
                <a:extLst>
                  <a:ext uri="{0D108BD9-81ED-4DB2-BD59-A6C34878D82A}">
                    <a16:rowId xmlns:a16="http://schemas.microsoft.com/office/drawing/2014/main" val="648536741"/>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bone</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muscle</a:t>
                      </a:r>
                    </a:p>
                  </a:txBody>
                  <a:tcPr marL="55721" marR="55721" marT="0" marB="0"/>
                </a:tc>
                <a:extLst>
                  <a:ext uri="{0D108BD9-81ED-4DB2-BD59-A6C34878D82A}">
                    <a16:rowId xmlns:a16="http://schemas.microsoft.com/office/drawing/2014/main" val="14190526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bones</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muscles</a:t>
                      </a:r>
                    </a:p>
                  </a:txBody>
                  <a:tcPr marL="55721" marR="55721" marT="0" marB="0"/>
                </a:tc>
                <a:extLst>
                  <a:ext uri="{0D108BD9-81ED-4DB2-BD59-A6C34878D82A}">
                    <a16:rowId xmlns:a16="http://schemas.microsoft.com/office/drawing/2014/main" val="26368129"/>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ribs</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nutrition</a:t>
                      </a:r>
                    </a:p>
                  </a:txBody>
                  <a:tcPr marL="55721" marR="55721" marT="0" marB="0"/>
                </a:tc>
                <a:extLst>
                  <a:ext uri="{0D108BD9-81ED-4DB2-BD59-A6C34878D82A}">
                    <a16:rowId xmlns:a16="http://schemas.microsoft.com/office/drawing/2014/main" val="655093038"/>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spine</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vitamins</a:t>
                      </a:r>
                    </a:p>
                  </a:txBody>
                  <a:tcPr marL="55721" marR="55721" marT="0" marB="0"/>
                </a:tc>
                <a:extLst>
                  <a:ext uri="{0D108BD9-81ED-4DB2-BD59-A6C34878D82A}">
                    <a16:rowId xmlns:a16="http://schemas.microsoft.com/office/drawing/2014/main" val="1937887836"/>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skull</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minerals</a:t>
                      </a:r>
                    </a:p>
                  </a:txBody>
                  <a:tcPr marL="55721" marR="55721" marT="0" marB="0"/>
                </a:tc>
                <a:extLst>
                  <a:ext uri="{0D108BD9-81ED-4DB2-BD59-A6C34878D82A}">
                    <a16:rowId xmlns:a16="http://schemas.microsoft.com/office/drawing/2014/main" val="259131493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vertebrate</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fat</a:t>
                      </a:r>
                    </a:p>
                  </a:txBody>
                  <a:tcPr marL="55721" marR="55721" marT="0" marB="0"/>
                </a:tc>
                <a:extLst>
                  <a:ext uri="{0D108BD9-81ED-4DB2-BD59-A6C34878D82A}">
                    <a16:rowId xmlns:a16="http://schemas.microsoft.com/office/drawing/2014/main" val="5877929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contract</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protein</a:t>
                      </a:r>
                    </a:p>
                  </a:txBody>
                  <a:tcPr marL="55721" marR="55721" marT="0" marB="0"/>
                </a:tc>
                <a:extLst>
                  <a:ext uri="{0D108BD9-81ED-4DB2-BD59-A6C34878D82A}">
                    <a16:rowId xmlns:a16="http://schemas.microsoft.com/office/drawing/2014/main" val="3808197455"/>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relax</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carbohydrates</a:t>
                      </a:r>
                    </a:p>
                  </a:txBody>
                  <a:tcPr marL="55721" marR="55721" marT="0" marB="0"/>
                </a:tc>
                <a:extLst>
                  <a:ext uri="{0D108BD9-81ED-4DB2-BD59-A6C34878D82A}">
                    <a16:rowId xmlns:a16="http://schemas.microsoft.com/office/drawing/2014/main" val="1636041659"/>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contraction </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water</a:t>
                      </a:r>
                    </a:p>
                  </a:txBody>
                  <a:tcPr marL="55721" marR="55721" marT="0" marB="0"/>
                </a:tc>
                <a:extLst>
                  <a:ext uri="{0D108BD9-81ED-4DB2-BD59-A6C34878D82A}">
                    <a16:rowId xmlns:a16="http://schemas.microsoft.com/office/drawing/2014/main" val="2838591387"/>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joint</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diet</a:t>
                      </a:r>
                    </a:p>
                  </a:txBody>
                  <a:tcPr marL="55721" marR="55721" marT="0" marB="0"/>
                </a:tc>
                <a:extLst>
                  <a:ext uri="{0D108BD9-81ED-4DB2-BD59-A6C34878D82A}">
                    <a16:rowId xmlns:a16="http://schemas.microsoft.com/office/drawing/2014/main" val="3020776007"/>
                  </a:ext>
                </a:extLst>
              </a:tr>
            </a:tbl>
          </a:graphicData>
        </a:graphic>
      </p:graphicFrame>
      <p:pic>
        <p:nvPicPr>
          <p:cNvPr id="5" name="Picture 4">
            <a:extLst>
              <a:ext uri="{FF2B5EF4-FFF2-40B4-BE49-F238E27FC236}">
                <a16:creationId xmlns:a16="http://schemas.microsoft.com/office/drawing/2014/main" id="{C8DB4E7C-A041-4F9D-92BF-D5A02DE35149}"/>
              </a:ext>
            </a:extLst>
          </p:cNvPr>
          <p:cNvPicPr>
            <a:picLocks noChangeAspect="1"/>
          </p:cNvPicPr>
          <p:nvPr/>
        </p:nvPicPr>
        <p:blipFill>
          <a:blip r:embed="rId2"/>
          <a:stretch>
            <a:fillRect/>
          </a:stretch>
        </p:blipFill>
        <p:spPr>
          <a:xfrm>
            <a:off x="8277444" y="136523"/>
            <a:ext cx="1343794" cy="1066635"/>
          </a:xfrm>
          <a:prstGeom prst="rect">
            <a:avLst/>
          </a:prstGeom>
        </p:spPr>
      </p:pic>
    </p:spTree>
    <p:extLst>
      <p:ext uri="{BB962C8B-B14F-4D97-AF65-F5344CB8AC3E}">
        <p14:creationId xmlns:p14="http://schemas.microsoft.com/office/powerpoint/2010/main" val="41390812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31</a:t>
            </a:fld>
            <a:endParaRPr lang="en-GB"/>
          </a:p>
        </p:txBody>
      </p:sp>
      <p:sp>
        <p:nvSpPr>
          <p:cNvPr id="3" name="Rectangle 2">
            <a:extLst>
              <a:ext uri="{FF2B5EF4-FFF2-40B4-BE49-F238E27FC236}">
                <a16:creationId xmlns:a16="http://schemas.microsoft.com/office/drawing/2014/main" id="{49BE1E3D-B7EE-4305-8401-8A6AC5369F1F}"/>
              </a:ext>
            </a:extLst>
          </p:cNvPr>
          <p:cNvSpPr/>
          <p:nvPr/>
        </p:nvSpPr>
        <p:spPr>
          <a:xfrm>
            <a:off x="1057275" y="-46222"/>
            <a:ext cx="8167687" cy="4173707"/>
          </a:xfrm>
          <a:prstGeom prst="rect">
            <a:avLst/>
          </a:prstGeom>
        </p:spPr>
        <p:txBody>
          <a:bodyPr wrap="square">
            <a:spAutoFit/>
          </a:bodyPr>
          <a:lstStyle/>
          <a:p>
            <a:pPr>
              <a:lnSpc>
                <a:spcPct val="115000"/>
              </a:lnSpc>
              <a:spcAft>
                <a:spcPts val="813"/>
              </a:spcAft>
            </a:pPr>
            <a:r>
              <a:rPr lang="en-GB" sz="1463"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813"/>
              </a:spcAft>
            </a:pPr>
            <a:endParaRPr lang="en-GB" sz="1463"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13"/>
              </a:spcAft>
            </a:pPr>
            <a:endParaRPr lang="en-GB" sz="1463"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13"/>
              </a:spcAft>
            </a:pPr>
            <a:r>
              <a:rPr lang="en-GB" sz="5400" b="1" dirty="0">
                <a:latin typeface="Calibri" panose="020F0502020204030204" pitchFamily="34" charset="0"/>
                <a:ea typeface="Calibri" panose="020F0502020204030204" pitchFamily="34" charset="0"/>
                <a:cs typeface="Times New Roman" panose="02020603050405020304" pitchFamily="18" charset="0"/>
              </a:rPr>
              <a:t>Key Vocabulary</a:t>
            </a:r>
          </a:p>
          <a:p>
            <a:pPr algn="ctr">
              <a:lnSpc>
                <a:spcPct val="115000"/>
              </a:lnSpc>
              <a:spcAft>
                <a:spcPts val="813"/>
              </a:spcAft>
            </a:pPr>
            <a:endParaRPr lang="en-GB" sz="54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13"/>
              </a:spcAft>
            </a:pPr>
            <a:r>
              <a:rPr lang="en-GB" sz="5400" b="1" dirty="0">
                <a:latin typeface="Calibri" panose="020F0502020204030204" pitchFamily="34" charset="0"/>
                <a:ea typeface="Calibri" panose="020F0502020204030204" pitchFamily="34" charset="0"/>
                <a:cs typeface="Times New Roman" panose="02020603050405020304" pitchFamily="18" charset="0"/>
              </a:rPr>
              <a:t>UKS2</a:t>
            </a:r>
            <a:r>
              <a:rPr lang="en-GB" sz="5363"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6313063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32</a:t>
            </a:fld>
            <a:endParaRPr lang="en-GB"/>
          </a:p>
        </p:txBody>
      </p:sp>
      <p:graphicFrame>
        <p:nvGraphicFramePr>
          <p:cNvPr id="3" name="Table 4">
            <a:extLst>
              <a:ext uri="{FF2B5EF4-FFF2-40B4-BE49-F238E27FC236}">
                <a16:creationId xmlns:a16="http://schemas.microsoft.com/office/drawing/2014/main" id="{E11AECF3-FA53-4460-9641-41CF75F139B5}"/>
              </a:ext>
            </a:extLst>
          </p:cNvPr>
          <p:cNvGraphicFramePr>
            <a:graphicFrameLocks noGrp="1"/>
          </p:cNvGraphicFramePr>
          <p:nvPr>
            <p:extLst>
              <p:ext uri="{D42A27DB-BD31-4B8C-83A1-F6EECF244321}">
                <p14:modId xmlns:p14="http://schemas.microsoft.com/office/powerpoint/2010/main" val="4213094071"/>
              </p:ext>
            </p:extLst>
          </p:nvPr>
        </p:nvGraphicFramePr>
        <p:xfrm>
          <a:off x="513966" y="1087211"/>
          <a:ext cx="2711450" cy="4630001"/>
        </p:xfrm>
        <a:graphic>
          <a:graphicData uri="http://schemas.openxmlformats.org/drawingml/2006/table">
            <a:tbl>
              <a:tblPr firstRow="1" bandRow="1">
                <a:tableStyleId>{00A15C55-8517-42AA-B614-E9B94910E393}</a:tableStyleId>
              </a:tblPr>
              <a:tblGrid>
                <a:gridCol w="1355725">
                  <a:extLst>
                    <a:ext uri="{9D8B030D-6E8A-4147-A177-3AD203B41FA5}">
                      <a16:colId xmlns:a16="http://schemas.microsoft.com/office/drawing/2014/main" val="1894847976"/>
                    </a:ext>
                  </a:extLst>
                </a:gridCol>
                <a:gridCol w="1355725">
                  <a:extLst>
                    <a:ext uri="{9D8B030D-6E8A-4147-A177-3AD203B41FA5}">
                      <a16:colId xmlns:a16="http://schemas.microsoft.com/office/drawing/2014/main" val="3553732568"/>
                    </a:ext>
                  </a:extLst>
                </a:gridCol>
              </a:tblGrid>
              <a:tr h="1014305">
                <a:tc gridSpan="2">
                  <a:txBody>
                    <a:bodyPr/>
                    <a:lstStyle/>
                    <a:p>
                      <a:pPr algn="l">
                        <a:lnSpc>
                          <a:spcPct val="115000"/>
                        </a:lnSpc>
                        <a:spcAft>
                          <a:spcPts val="0"/>
                        </a:spcAft>
                      </a:pPr>
                      <a:r>
                        <a:rPr lang="en-GB" sz="1300" b="1" dirty="0">
                          <a:effectLst/>
                          <a:latin typeface="Calibri" panose="020F0502020204030204" pitchFamily="34" charset="0"/>
                          <a:ea typeface="Calibri" panose="020F0502020204030204" pitchFamily="34" charset="0"/>
                          <a:cs typeface="Times New Roman" panose="02020603050405020304" pitchFamily="18" charset="0"/>
                        </a:rPr>
                        <a:t>Animals, including humans – Keeping Healthy - circulatory system, diet, exercise, balanced lifestyle</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hMerge="1">
                  <a:txBody>
                    <a:bodyPr/>
                    <a:lstStyle/>
                    <a:p>
                      <a:pPr algn="l">
                        <a:lnSpc>
                          <a:spcPct val="115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41840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diet</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muscle</a:t>
                      </a:r>
                    </a:p>
                  </a:txBody>
                  <a:tcPr marL="55721" marR="55721" marT="0" marB="0"/>
                </a:tc>
                <a:extLst>
                  <a:ext uri="{0D108BD9-81ED-4DB2-BD59-A6C34878D82A}">
                    <a16:rowId xmlns:a16="http://schemas.microsoft.com/office/drawing/2014/main" val="648536741"/>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balanced diet</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blood</a:t>
                      </a:r>
                    </a:p>
                  </a:txBody>
                  <a:tcPr marL="55721" marR="55721" marT="0" marB="0"/>
                </a:tc>
                <a:extLst>
                  <a:ext uri="{0D108BD9-81ED-4DB2-BD59-A6C34878D82A}">
                    <a16:rowId xmlns:a16="http://schemas.microsoft.com/office/drawing/2014/main" val="14190526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side effects</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blood vessel</a:t>
                      </a:r>
                    </a:p>
                  </a:txBody>
                  <a:tcPr marL="55721" marR="55721" marT="0" marB="0"/>
                </a:tc>
                <a:extLst>
                  <a:ext uri="{0D108BD9-81ED-4DB2-BD59-A6C34878D82A}">
                    <a16:rowId xmlns:a16="http://schemas.microsoft.com/office/drawing/2014/main" val="26368129"/>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fats</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lung</a:t>
                      </a:r>
                    </a:p>
                  </a:txBody>
                  <a:tcPr marL="55721" marR="55721" marT="0" marB="0"/>
                </a:tc>
                <a:extLst>
                  <a:ext uri="{0D108BD9-81ED-4DB2-BD59-A6C34878D82A}">
                    <a16:rowId xmlns:a16="http://schemas.microsoft.com/office/drawing/2014/main" val="655093038"/>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sugars</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breathe</a:t>
                      </a:r>
                    </a:p>
                  </a:txBody>
                  <a:tcPr marL="55721" marR="55721" marT="0" marB="0"/>
                </a:tc>
                <a:extLst>
                  <a:ext uri="{0D108BD9-81ED-4DB2-BD59-A6C34878D82A}">
                    <a16:rowId xmlns:a16="http://schemas.microsoft.com/office/drawing/2014/main" val="1937887836"/>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starches</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growth</a:t>
                      </a:r>
                    </a:p>
                  </a:txBody>
                  <a:tcPr marL="55721" marR="55721" marT="0" marB="0"/>
                </a:tc>
                <a:extLst>
                  <a:ext uri="{0D108BD9-81ED-4DB2-BD59-A6C34878D82A}">
                    <a16:rowId xmlns:a16="http://schemas.microsoft.com/office/drawing/2014/main" val="259131493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food types</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activity</a:t>
                      </a:r>
                    </a:p>
                  </a:txBody>
                  <a:tcPr marL="55721" marR="55721" marT="0" marB="0"/>
                </a:tc>
                <a:extLst>
                  <a:ext uri="{0D108BD9-81ED-4DB2-BD59-A6C34878D82A}">
                    <a16:rowId xmlns:a16="http://schemas.microsoft.com/office/drawing/2014/main" val="5877929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heart</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exercise</a:t>
                      </a:r>
                    </a:p>
                  </a:txBody>
                  <a:tcPr marL="55721" marR="55721" marT="0" marB="0"/>
                </a:tc>
                <a:extLst>
                  <a:ext uri="{0D108BD9-81ED-4DB2-BD59-A6C34878D82A}">
                    <a16:rowId xmlns:a16="http://schemas.microsoft.com/office/drawing/2014/main" val="3808197455"/>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circulation</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drugs</a:t>
                      </a:r>
                    </a:p>
                  </a:txBody>
                  <a:tcPr marL="55721" marR="55721" marT="0" marB="0"/>
                </a:tc>
                <a:extLst>
                  <a:ext uri="{0D108BD9-81ED-4DB2-BD59-A6C34878D82A}">
                    <a16:rowId xmlns:a16="http://schemas.microsoft.com/office/drawing/2014/main" val="1636041659"/>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heart beat</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lifestyle</a:t>
                      </a:r>
                    </a:p>
                  </a:txBody>
                  <a:tcPr marL="55721" marR="55721" marT="0" marB="0"/>
                </a:tc>
                <a:extLst>
                  <a:ext uri="{0D108BD9-81ED-4DB2-BD59-A6C34878D82A}">
                    <a16:rowId xmlns:a16="http://schemas.microsoft.com/office/drawing/2014/main" val="2838591387"/>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pulse</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alcohol</a:t>
                      </a:r>
                    </a:p>
                  </a:txBody>
                  <a:tcPr marL="55721" marR="55721" marT="0" marB="0"/>
                </a:tc>
                <a:extLst>
                  <a:ext uri="{0D108BD9-81ED-4DB2-BD59-A6C34878D82A}">
                    <a16:rowId xmlns:a16="http://schemas.microsoft.com/office/drawing/2014/main" val="2413097271"/>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pulse rate</a:t>
                      </a:r>
                    </a:p>
                  </a:txBody>
                  <a:tcPr marL="55721" marR="55721" marT="0" marB="0"/>
                </a:tc>
                <a:tc>
                  <a:txBody>
                    <a:bodyPr/>
                    <a:lstStyle/>
                    <a:p>
                      <a:pPr algn="l">
                        <a:lnSpc>
                          <a:spcPct val="115000"/>
                        </a:lnSpc>
                        <a:spcAft>
                          <a:spcPts val="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193259745"/>
                  </a:ext>
                </a:extLst>
              </a:tr>
            </a:tbl>
          </a:graphicData>
        </a:graphic>
      </p:graphicFrame>
      <p:graphicFrame>
        <p:nvGraphicFramePr>
          <p:cNvPr id="9" name="Table 4">
            <a:extLst>
              <a:ext uri="{FF2B5EF4-FFF2-40B4-BE49-F238E27FC236}">
                <a16:creationId xmlns:a16="http://schemas.microsoft.com/office/drawing/2014/main" id="{A96E88C8-25D4-4E1F-B676-475A1F09A19D}"/>
              </a:ext>
            </a:extLst>
          </p:cNvPr>
          <p:cNvGraphicFramePr>
            <a:graphicFrameLocks noGrp="1"/>
          </p:cNvGraphicFramePr>
          <p:nvPr>
            <p:extLst>
              <p:ext uri="{D42A27DB-BD31-4B8C-83A1-F6EECF244321}">
                <p14:modId xmlns:p14="http://schemas.microsoft.com/office/powerpoint/2010/main" val="809285989"/>
              </p:ext>
            </p:extLst>
          </p:nvPr>
        </p:nvGraphicFramePr>
        <p:xfrm>
          <a:off x="5585344" y="1087211"/>
          <a:ext cx="2604082" cy="4474815"/>
        </p:xfrm>
        <a:graphic>
          <a:graphicData uri="http://schemas.openxmlformats.org/drawingml/2006/table">
            <a:tbl>
              <a:tblPr firstRow="1" bandRow="1">
                <a:tableStyleId>{00A15C55-8517-42AA-B614-E9B94910E393}</a:tableStyleId>
              </a:tblPr>
              <a:tblGrid>
                <a:gridCol w="1302041">
                  <a:extLst>
                    <a:ext uri="{9D8B030D-6E8A-4147-A177-3AD203B41FA5}">
                      <a16:colId xmlns:a16="http://schemas.microsoft.com/office/drawing/2014/main" val="1894847976"/>
                    </a:ext>
                  </a:extLst>
                </a:gridCol>
                <a:gridCol w="1302041">
                  <a:extLst>
                    <a:ext uri="{9D8B030D-6E8A-4147-A177-3AD203B41FA5}">
                      <a16:colId xmlns:a16="http://schemas.microsoft.com/office/drawing/2014/main" val="311839377"/>
                    </a:ext>
                  </a:extLst>
                </a:gridCol>
              </a:tblGrid>
              <a:tr h="837676">
                <a:tc gridSpan="2">
                  <a:txBody>
                    <a:bodyPr/>
                    <a:lstStyle/>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Living things and their habitats – Life Cycles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hMerge="1">
                  <a:txBody>
                    <a:bodyPr/>
                    <a:lstStyle/>
                    <a:p>
                      <a:pPr algn="l">
                        <a:lnSpc>
                          <a:spcPct val="115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418408"/>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reproduce</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fertilisation</a:t>
                      </a:r>
                    </a:p>
                  </a:txBody>
                  <a:tcPr marL="55721" marR="55721" marT="0" marB="0"/>
                </a:tc>
                <a:extLst>
                  <a:ext uri="{0D108BD9-81ED-4DB2-BD59-A6C34878D82A}">
                    <a16:rowId xmlns:a16="http://schemas.microsoft.com/office/drawing/2014/main" val="648536741"/>
                  </a:ext>
                </a:extLst>
              </a:tr>
              <a:tr h="322751">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reproduction</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Pollinate</a:t>
                      </a:r>
                    </a:p>
                  </a:txBody>
                  <a:tcPr marL="55721" marR="55721" marT="0" marB="0"/>
                </a:tc>
                <a:extLst>
                  <a:ext uri="{0D108BD9-81ED-4DB2-BD59-A6C34878D82A}">
                    <a16:rowId xmlns:a16="http://schemas.microsoft.com/office/drawing/2014/main" val="14190526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stamen</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Pollination</a:t>
                      </a:r>
                    </a:p>
                  </a:txBody>
                  <a:tcPr marL="55721" marR="55721" marT="0" marB="0"/>
                </a:tc>
                <a:extLst>
                  <a:ext uri="{0D108BD9-81ED-4DB2-BD59-A6C34878D82A}">
                    <a16:rowId xmlns:a16="http://schemas.microsoft.com/office/drawing/2014/main" val="26368129"/>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stigma</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disperse</a:t>
                      </a:r>
                    </a:p>
                  </a:txBody>
                  <a:tcPr marL="55721" marR="55721" marT="0" marB="0"/>
                </a:tc>
                <a:extLst>
                  <a:ext uri="{0D108BD9-81ED-4DB2-BD59-A6C34878D82A}">
                    <a16:rowId xmlns:a16="http://schemas.microsoft.com/office/drawing/2014/main" val="65509303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sepal</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dispersal</a:t>
                      </a:r>
                    </a:p>
                  </a:txBody>
                  <a:tcPr marL="55721" marR="55721" marT="0" marB="0"/>
                </a:tc>
                <a:extLst>
                  <a:ext uri="{0D108BD9-81ED-4DB2-BD59-A6C34878D82A}">
                    <a16:rowId xmlns:a16="http://schemas.microsoft.com/office/drawing/2014/main" val="1937887836"/>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petal</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mammal</a:t>
                      </a:r>
                    </a:p>
                  </a:txBody>
                  <a:tcPr marL="55721" marR="55721" marT="0" marB="0"/>
                </a:tc>
                <a:extLst>
                  <a:ext uri="{0D108BD9-81ED-4DB2-BD59-A6C34878D82A}">
                    <a16:rowId xmlns:a16="http://schemas.microsoft.com/office/drawing/2014/main" val="259131493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ovary</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amphibian</a:t>
                      </a:r>
                    </a:p>
                  </a:txBody>
                  <a:tcPr marL="55721" marR="55721" marT="0" marB="0"/>
                </a:tc>
                <a:extLst>
                  <a:ext uri="{0D108BD9-81ED-4DB2-BD59-A6C34878D82A}">
                    <a16:rowId xmlns:a16="http://schemas.microsoft.com/office/drawing/2014/main" val="5877929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pollen</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insect</a:t>
                      </a:r>
                    </a:p>
                  </a:txBody>
                  <a:tcPr marL="55721" marR="55721" marT="0" marB="0"/>
                </a:tc>
                <a:extLst>
                  <a:ext uri="{0D108BD9-81ED-4DB2-BD59-A6C34878D82A}">
                    <a16:rowId xmlns:a16="http://schemas.microsoft.com/office/drawing/2014/main" val="3808197455"/>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style</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bird</a:t>
                      </a:r>
                    </a:p>
                  </a:txBody>
                  <a:tcPr marL="55721" marR="55721" marT="0" marB="0"/>
                </a:tc>
                <a:extLst>
                  <a:ext uri="{0D108BD9-81ED-4DB2-BD59-A6C34878D82A}">
                    <a16:rowId xmlns:a16="http://schemas.microsoft.com/office/drawing/2014/main" val="1636041659"/>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germinate</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sexual</a:t>
                      </a:r>
                    </a:p>
                  </a:txBody>
                  <a:tcPr marL="55721" marR="55721" marT="0" marB="0"/>
                </a:tc>
                <a:extLst>
                  <a:ext uri="{0D108BD9-81ED-4DB2-BD59-A6C34878D82A}">
                    <a16:rowId xmlns:a16="http://schemas.microsoft.com/office/drawing/2014/main" val="2838591387"/>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germination</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asexual</a:t>
                      </a:r>
                    </a:p>
                  </a:txBody>
                  <a:tcPr marL="55721" marR="55721" marT="0" marB="0"/>
                </a:tc>
                <a:extLst>
                  <a:ext uri="{0D108BD9-81ED-4DB2-BD59-A6C34878D82A}">
                    <a16:rowId xmlns:a16="http://schemas.microsoft.com/office/drawing/2014/main" val="2413097271"/>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fertilise</a:t>
                      </a:r>
                    </a:p>
                  </a:txBody>
                  <a:tcPr marL="55721" marR="55721" marT="0" marB="0"/>
                </a:tc>
                <a:tc>
                  <a:txBody>
                    <a:bodyPr/>
                    <a:lstStyle/>
                    <a:p>
                      <a:pPr algn="l">
                        <a:lnSpc>
                          <a:spcPct val="115000"/>
                        </a:lnSpc>
                        <a:spcAft>
                          <a:spcPts val="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193259745"/>
                  </a:ext>
                </a:extLst>
              </a:tr>
            </a:tbl>
          </a:graphicData>
        </a:graphic>
      </p:graphicFrame>
      <p:graphicFrame>
        <p:nvGraphicFramePr>
          <p:cNvPr id="8" name="Table 4">
            <a:extLst>
              <a:ext uri="{FF2B5EF4-FFF2-40B4-BE49-F238E27FC236}">
                <a16:creationId xmlns:a16="http://schemas.microsoft.com/office/drawing/2014/main" id="{CF914956-97D4-4314-A13C-63C88D24C750}"/>
              </a:ext>
            </a:extLst>
          </p:cNvPr>
          <p:cNvGraphicFramePr>
            <a:graphicFrameLocks noGrp="1"/>
          </p:cNvGraphicFramePr>
          <p:nvPr>
            <p:extLst>
              <p:ext uri="{D42A27DB-BD31-4B8C-83A1-F6EECF244321}">
                <p14:modId xmlns:p14="http://schemas.microsoft.com/office/powerpoint/2010/main" val="3038649604"/>
              </p:ext>
            </p:extLst>
          </p:nvPr>
        </p:nvGraphicFramePr>
        <p:xfrm>
          <a:off x="3621362" y="1087211"/>
          <a:ext cx="1568036" cy="4168575"/>
        </p:xfrm>
        <a:graphic>
          <a:graphicData uri="http://schemas.openxmlformats.org/drawingml/2006/table">
            <a:tbl>
              <a:tblPr firstRow="1" bandRow="1">
                <a:tableStyleId>{00A15C55-8517-42AA-B614-E9B94910E393}</a:tableStyleId>
              </a:tblPr>
              <a:tblGrid>
                <a:gridCol w="1568036">
                  <a:extLst>
                    <a:ext uri="{9D8B030D-6E8A-4147-A177-3AD203B41FA5}">
                      <a16:colId xmlns:a16="http://schemas.microsoft.com/office/drawing/2014/main" val="1894847976"/>
                    </a:ext>
                  </a:extLst>
                </a:gridCol>
              </a:tblGrid>
              <a:tr h="552879">
                <a:tc>
                  <a:txBody>
                    <a:bodyPr/>
                    <a:lstStyle/>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Light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12341840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light</a:t>
                      </a:r>
                    </a:p>
                  </a:txBody>
                  <a:tcPr marL="55721" marR="55721" marT="0" marB="0"/>
                </a:tc>
                <a:extLst>
                  <a:ext uri="{0D108BD9-81ED-4DB2-BD59-A6C34878D82A}">
                    <a16:rowId xmlns:a16="http://schemas.microsoft.com/office/drawing/2014/main" val="648536741"/>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beam</a:t>
                      </a:r>
                    </a:p>
                  </a:txBody>
                  <a:tcPr marL="55721" marR="55721" marT="0" marB="0"/>
                </a:tc>
                <a:extLst>
                  <a:ext uri="{0D108BD9-81ED-4DB2-BD59-A6C34878D82A}">
                    <a16:rowId xmlns:a16="http://schemas.microsoft.com/office/drawing/2014/main" val="14190526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reflect</a:t>
                      </a:r>
                    </a:p>
                  </a:txBody>
                  <a:tcPr marL="55721" marR="55721" marT="0" marB="0"/>
                </a:tc>
                <a:extLst>
                  <a:ext uri="{0D108BD9-81ED-4DB2-BD59-A6C34878D82A}">
                    <a16:rowId xmlns:a16="http://schemas.microsoft.com/office/drawing/2014/main" val="26368129"/>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reflection</a:t>
                      </a:r>
                    </a:p>
                  </a:txBody>
                  <a:tcPr marL="55721" marR="55721" marT="0" marB="0"/>
                </a:tc>
                <a:extLst>
                  <a:ext uri="{0D108BD9-81ED-4DB2-BD59-A6C34878D82A}">
                    <a16:rowId xmlns:a16="http://schemas.microsoft.com/office/drawing/2014/main" val="655093038"/>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opaque</a:t>
                      </a:r>
                    </a:p>
                  </a:txBody>
                  <a:tcPr marL="55721" marR="55721" marT="0" marB="0"/>
                </a:tc>
                <a:extLst>
                  <a:ext uri="{0D108BD9-81ED-4DB2-BD59-A6C34878D82A}">
                    <a16:rowId xmlns:a16="http://schemas.microsoft.com/office/drawing/2014/main" val="1937887836"/>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mirror</a:t>
                      </a:r>
                    </a:p>
                  </a:txBody>
                  <a:tcPr marL="55721" marR="55721" marT="0" marB="0"/>
                </a:tc>
                <a:extLst>
                  <a:ext uri="{0D108BD9-81ED-4DB2-BD59-A6C34878D82A}">
                    <a16:rowId xmlns:a16="http://schemas.microsoft.com/office/drawing/2014/main" val="259131493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light travelling</a:t>
                      </a:r>
                    </a:p>
                  </a:txBody>
                  <a:tcPr marL="55721" marR="55721" marT="0" marB="0"/>
                </a:tc>
                <a:extLst>
                  <a:ext uri="{0D108BD9-81ED-4DB2-BD59-A6C34878D82A}">
                    <a16:rowId xmlns:a16="http://schemas.microsoft.com/office/drawing/2014/main" val="5877929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source</a:t>
                      </a:r>
                    </a:p>
                  </a:txBody>
                  <a:tcPr marL="55721" marR="55721" marT="0" marB="0"/>
                </a:tc>
                <a:extLst>
                  <a:ext uri="{0D108BD9-81ED-4DB2-BD59-A6C34878D82A}">
                    <a16:rowId xmlns:a16="http://schemas.microsoft.com/office/drawing/2014/main" val="3808197455"/>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reflected</a:t>
                      </a:r>
                    </a:p>
                  </a:txBody>
                  <a:tcPr marL="55721" marR="55721" marT="0" marB="0"/>
                </a:tc>
                <a:extLst>
                  <a:ext uri="{0D108BD9-81ED-4DB2-BD59-A6C34878D82A}">
                    <a16:rowId xmlns:a16="http://schemas.microsoft.com/office/drawing/2014/main" val="1636041659"/>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travel</a:t>
                      </a:r>
                    </a:p>
                  </a:txBody>
                  <a:tcPr marL="55721" marR="55721" marT="0" marB="0"/>
                </a:tc>
                <a:extLst>
                  <a:ext uri="{0D108BD9-81ED-4DB2-BD59-A6C34878D82A}">
                    <a16:rowId xmlns:a16="http://schemas.microsoft.com/office/drawing/2014/main" val="1155858412"/>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block</a:t>
                      </a:r>
                    </a:p>
                  </a:txBody>
                  <a:tcPr marL="55721" marR="55721" marT="0" marB="0"/>
                </a:tc>
                <a:extLst>
                  <a:ext uri="{0D108BD9-81ED-4DB2-BD59-A6C34878D82A}">
                    <a16:rowId xmlns:a16="http://schemas.microsoft.com/office/drawing/2014/main" val="1182251461"/>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shiny surface</a:t>
                      </a:r>
                    </a:p>
                  </a:txBody>
                  <a:tcPr marL="55721" marR="55721" marT="0" marB="0"/>
                </a:tc>
                <a:extLst>
                  <a:ext uri="{0D108BD9-81ED-4DB2-BD59-A6C34878D82A}">
                    <a16:rowId xmlns:a16="http://schemas.microsoft.com/office/drawing/2014/main" val="2990407253"/>
                  </a:ext>
                </a:extLst>
              </a:tr>
            </a:tbl>
          </a:graphicData>
        </a:graphic>
      </p:graphicFrame>
      <p:pic>
        <p:nvPicPr>
          <p:cNvPr id="5" name="Picture 4">
            <a:extLst>
              <a:ext uri="{FF2B5EF4-FFF2-40B4-BE49-F238E27FC236}">
                <a16:creationId xmlns:a16="http://schemas.microsoft.com/office/drawing/2014/main" id="{0767545F-54EE-495D-97DD-7287E0508371}"/>
              </a:ext>
            </a:extLst>
          </p:cNvPr>
          <p:cNvPicPr>
            <a:picLocks noChangeAspect="1"/>
          </p:cNvPicPr>
          <p:nvPr/>
        </p:nvPicPr>
        <p:blipFill>
          <a:blip r:embed="rId2"/>
          <a:stretch>
            <a:fillRect/>
          </a:stretch>
        </p:blipFill>
        <p:spPr>
          <a:xfrm>
            <a:off x="8554345" y="136523"/>
            <a:ext cx="1341236" cy="1066892"/>
          </a:xfrm>
          <a:prstGeom prst="rect">
            <a:avLst/>
          </a:prstGeom>
        </p:spPr>
      </p:pic>
    </p:spTree>
    <p:extLst>
      <p:ext uri="{BB962C8B-B14F-4D97-AF65-F5344CB8AC3E}">
        <p14:creationId xmlns:p14="http://schemas.microsoft.com/office/powerpoint/2010/main" val="7366107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33</a:t>
            </a:fld>
            <a:endParaRPr lang="en-GB"/>
          </a:p>
        </p:txBody>
      </p:sp>
      <p:graphicFrame>
        <p:nvGraphicFramePr>
          <p:cNvPr id="3" name="Table 4">
            <a:extLst>
              <a:ext uri="{FF2B5EF4-FFF2-40B4-BE49-F238E27FC236}">
                <a16:creationId xmlns:a16="http://schemas.microsoft.com/office/drawing/2014/main" id="{E11AECF3-FA53-4460-9641-41CF75F139B5}"/>
              </a:ext>
            </a:extLst>
          </p:cNvPr>
          <p:cNvGraphicFramePr>
            <a:graphicFrameLocks noGrp="1"/>
          </p:cNvGraphicFramePr>
          <p:nvPr>
            <p:extLst>
              <p:ext uri="{D42A27DB-BD31-4B8C-83A1-F6EECF244321}">
                <p14:modId xmlns:p14="http://schemas.microsoft.com/office/powerpoint/2010/main" val="2393260343"/>
              </p:ext>
            </p:extLst>
          </p:nvPr>
        </p:nvGraphicFramePr>
        <p:xfrm>
          <a:off x="527049" y="1452179"/>
          <a:ext cx="3790674" cy="3264651"/>
        </p:xfrm>
        <a:graphic>
          <a:graphicData uri="http://schemas.openxmlformats.org/drawingml/2006/table">
            <a:tbl>
              <a:tblPr firstRow="1" bandRow="1">
                <a:tableStyleId>{00A15C55-8517-42AA-B614-E9B94910E393}</a:tableStyleId>
              </a:tblPr>
              <a:tblGrid>
                <a:gridCol w="1895337">
                  <a:extLst>
                    <a:ext uri="{9D8B030D-6E8A-4147-A177-3AD203B41FA5}">
                      <a16:colId xmlns:a16="http://schemas.microsoft.com/office/drawing/2014/main" val="1894847976"/>
                    </a:ext>
                  </a:extLst>
                </a:gridCol>
                <a:gridCol w="1895337">
                  <a:extLst>
                    <a:ext uri="{9D8B030D-6E8A-4147-A177-3AD203B41FA5}">
                      <a16:colId xmlns:a16="http://schemas.microsoft.com/office/drawing/2014/main" val="1810195505"/>
                    </a:ext>
                  </a:extLst>
                </a:gridCol>
              </a:tblGrid>
              <a:tr h="552879">
                <a:tc gridSpan="2">
                  <a:txBody>
                    <a:bodyPr/>
                    <a:lstStyle/>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Forces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hMerge="1">
                  <a:txBody>
                    <a:bodyPr/>
                    <a:lstStyle/>
                    <a:p>
                      <a:pPr algn="l">
                        <a:lnSpc>
                          <a:spcPct val="115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418408"/>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gravity</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brake</a:t>
                      </a:r>
                    </a:p>
                  </a:txBody>
                  <a:tcPr marL="55721" marR="55721" marT="0" marB="0"/>
                </a:tc>
                <a:extLst>
                  <a:ext uri="{0D108BD9-81ED-4DB2-BD59-A6C34878D82A}">
                    <a16:rowId xmlns:a16="http://schemas.microsoft.com/office/drawing/2014/main" val="648536741"/>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air resistance </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change direction</a:t>
                      </a:r>
                    </a:p>
                  </a:txBody>
                  <a:tcPr marL="55721" marR="55721" marT="0" marB="0"/>
                </a:tc>
                <a:extLst>
                  <a:ext uri="{0D108BD9-81ED-4DB2-BD59-A6C34878D82A}">
                    <a16:rowId xmlns:a16="http://schemas.microsoft.com/office/drawing/2014/main" val="14190526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water resistance</a:t>
                      </a:r>
                    </a:p>
                  </a:txBody>
                  <a:tcPr marL="55721" marR="55721"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stop</a:t>
                      </a:r>
                    </a:p>
                  </a:txBody>
                  <a:tcPr marL="55721" marR="55721" marT="0" marB="0"/>
                </a:tc>
                <a:extLst>
                  <a:ext uri="{0D108BD9-81ED-4DB2-BD59-A6C34878D82A}">
                    <a16:rowId xmlns:a16="http://schemas.microsoft.com/office/drawing/2014/main" val="26368129"/>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friction</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mechanism</a:t>
                      </a:r>
                    </a:p>
                  </a:txBody>
                  <a:tcPr marL="55721" marR="55721" marT="0" marB="0"/>
                </a:tc>
                <a:extLst>
                  <a:ext uri="{0D108BD9-81ED-4DB2-BD59-A6C34878D82A}">
                    <a16:rowId xmlns:a16="http://schemas.microsoft.com/office/drawing/2014/main" val="65509303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surface</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pulley</a:t>
                      </a:r>
                    </a:p>
                  </a:txBody>
                  <a:tcPr marL="55721" marR="55721" marT="0" marB="0"/>
                </a:tc>
                <a:extLst>
                  <a:ext uri="{0D108BD9-81ED-4DB2-BD59-A6C34878D82A}">
                    <a16:rowId xmlns:a16="http://schemas.microsoft.com/office/drawing/2014/main" val="1937887836"/>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force</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gear</a:t>
                      </a:r>
                    </a:p>
                  </a:txBody>
                  <a:tcPr marL="55721" marR="55721" marT="0" marB="0"/>
                </a:tc>
                <a:extLst>
                  <a:ext uri="{0D108BD9-81ED-4DB2-BD59-A6C34878D82A}">
                    <a16:rowId xmlns:a16="http://schemas.microsoft.com/office/drawing/2014/main" val="259131493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effect</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spring</a:t>
                      </a:r>
                    </a:p>
                  </a:txBody>
                  <a:tcPr marL="55721" marR="55721" marT="0" marB="0"/>
                </a:tc>
                <a:extLst>
                  <a:ext uri="{0D108BD9-81ED-4DB2-BD59-A6C34878D82A}">
                    <a16:rowId xmlns:a16="http://schemas.microsoft.com/office/drawing/2014/main" val="5877929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accelerate</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theory of gravitation</a:t>
                      </a:r>
                    </a:p>
                  </a:txBody>
                  <a:tcPr marL="55721" marR="55721" marT="0" marB="0"/>
                </a:tc>
                <a:extLst>
                  <a:ext uri="{0D108BD9-81ED-4DB2-BD59-A6C34878D82A}">
                    <a16:rowId xmlns:a16="http://schemas.microsoft.com/office/drawing/2014/main" val="3808197455"/>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decelerate </a:t>
                      </a:r>
                    </a:p>
                  </a:txBody>
                  <a:tcPr marL="55721" marR="55721" marT="0" marB="0"/>
                </a:tc>
                <a:tc>
                  <a:txBody>
                    <a:bodyPr/>
                    <a:lstStyle/>
                    <a:p>
                      <a:endParaRPr lang="en-GB" sz="1600" dirty="0"/>
                    </a:p>
                  </a:txBody>
                  <a:tcPr marL="55721" marR="55721" marT="0" marB="0"/>
                </a:tc>
                <a:extLst>
                  <a:ext uri="{0D108BD9-81ED-4DB2-BD59-A6C34878D82A}">
                    <a16:rowId xmlns:a16="http://schemas.microsoft.com/office/drawing/2014/main" val="1636041659"/>
                  </a:ext>
                </a:extLst>
              </a:tr>
            </a:tbl>
          </a:graphicData>
        </a:graphic>
      </p:graphicFrame>
      <p:graphicFrame>
        <p:nvGraphicFramePr>
          <p:cNvPr id="8" name="Table 4">
            <a:extLst>
              <a:ext uri="{FF2B5EF4-FFF2-40B4-BE49-F238E27FC236}">
                <a16:creationId xmlns:a16="http://schemas.microsoft.com/office/drawing/2014/main" id="{2A7782A9-5B98-4B7A-A9AF-4BF24F8F4B05}"/>
              </a:ext>
            </a:extLst>
          </p:cNvPr>
          <p:cNvGraphicFramePr>
            <a:graphicFrameLocks noGrp="1"/>
          </p:cNvGraphicFramePr>
          <p:nvPr>
            <p:extLst>
              <p:ext uri="{D42A27DB-BD31-4B8C-83A1-F6EECF244321}">
                <p14:modId xmlns:p14="http://schemas.microsoft.com/office/powerpoint/2010/main" val="48347510"/>
              </p:ext>
            </p:extLst>
          </p:nvPr>
        </p:nvGraphicFramePr>
        <p:xfrm>
          <a:off x="5277263" y="1452179"/>
          <a:ext cx="2961430" cy="2963343"/>
        </p:xfrm>
        <a:graphic>
          <a:graphicData uri="http://schemas.openxmlformats.org/drawingml/2006/table">
            <a:tbl>
              <a:tblPr firstRow="1" bandRow="1">
                <a:tableStyleId>{00A15C55-8517-42AA-B614-E9B94910E393}</a:tableStyleId>
              </a:tblPr>
              <a:tblGrid>
                <a:gridCol w="1480715">
                  <a:extLst>
                    <a:ext uri="{9D8B030D-6E8A-4147-A177-3AD203B41FA5}">
                      <a16:colId xmlns:a16="http://schemas.microsoft.com/office/drawing/2014/main" val="1894847976"/>
                    </a:ext>
                  </a:extLst>
                </a:gridCol>
                <a:gridCol w="1480715">
                  <a:extLst>
                    <a:ext uri="{9D8B030D-6E8A-4147-A177-3AD203B41FA5}">
                      <a16:colId xmlns:a16="http://schemas.microsoft.com/office/drawing/2014/main" val="3227885399"/>
                    </a:ext>
                  </a:extLst>
                </a:gridCol>
              </a:tblGrid>
              <a:tr h="552879">
                <a:tc gridSpan="2">
                  <a:txBody>
                    <a:bodyPr/>
                    <a:lstStyle/>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Evolution and Inheritance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hMerge="1">
                  <a:txBody>
                    <a:bodyPr/>
                    <a:lstStyle/>
                    <a:p>
                      <a:pPr algn="l">
                        <a:lnSpc>
                          <a:spcPct val="115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418408"/>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living things</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evolution</a:t>
                      </a:r>
                    </a:p>
                  </a:txBody>
                  <a:tcPr marL="55721" marR="55721" marT="0" marB="0"/>
                </a:tc>
                <a:extLst>
                  <a:ext uri="{0D108BD9-81ED-4DB2-BD59-A6C34878D82A}">
                    <a16:rowId xmlns:a16="http://schemas.microsoft.com/office/drawing/2014/main" val="648536741"/>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change</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adaptation</a:t>
                      </a:r>
                    </a:p>
                  </a:txBody>
                  <a:tcPr marL="55721" marR="55721" marT="0" marB="0"/>
                </a:tc>
                <a:extLst>
                  <a:ext uri="{0D108BD9-81ED-4DB2-BD59-A6C34878D82A}">
                    <a16:rowId xmlns:a16="http://schemas.microsoft.com/office/drawing/2014/main" val="14190526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fossils</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inherit </a:t>
                      </a:r>
                    </a:p>
                  </a:txBody>
                  <a:tcPr marL="55721" marR="55721" marT="0" marB="0"/>
                </a:tc>
                <a:extLst>
                  <a:ext uri="{0D108BD9-81ED-4DB2-BD59-A6C34878D82A}">
                    <a16:rowId xmlns:a16="http://schemas.microsoft.com/office/drawing/2014/main" val="26368129"/>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offspring </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inheritance</a:t>
                      </a:r>
                    </a:p>
                  </a:txBody>
                  <a:tcPr marL="55721" marR="55721" marT="0" marB="0"/>
                </a:tc>
                <a:extLst>
                  <a:ext uri="{0D108BD9-81ED-4DB2-BD59-A6C34878D82A}">
                    <a16:rowId xmlns:a16="http://schemas.microsoft.com/office/drawing/2014/main" val="655093038"/>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vary</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adapt</a:t>
                      </a:r>
                    </a:p>
                  </a:txBody>
                  <a:tcPr marL="55721" marR="55721" marT="0" marB="0"/>
                </a:tc>
                <a:extLst>
                  <a:ext uri="{0D108BD9-81ED-4DB2-BD59-A6C34878D82A}">
                    <a16:rowId xmlns:a16="http://schemas.microsoft.com/office/drawing/2014/main" val="1937887836"/>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not identical</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environment</a:t>
                      </a:r>
                    </a:p>
                  </a:txBody>
                  <a:tcPr marL="55721" marR="55721" marT="0" marB="0"/>
                </a:tc>
                <a:extLst>
                  <a:ext uri="{0D108BD9-81ED-4DB2-BD59-A6C34878D82A}">
                    <a16:rowId xmlns:a16="http://schemas.microsoft.com/office/drawing/2014/main" val="259131493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characteristics</a:t>
                      </a:r>
                    </a:p>
                  </a:txBody>
                  <a:tcPr marL="55721" marR="55721" marT="0" marB="0"/>
                </a:tc>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extreme</a:t>
                      </a:r>
                    </a:p>
                  </a:txBody>
                  <a:tcPr marL="55721" marR="55721" marT="0" marB="0"/>
                </a:tc>
                <a:extLst>
                  <a:ext uri="{0D108BD9-81ED-4DB2-BD59-A6C34878D82A}">
                    <a16:rowId xmlns:a16="http://schemas.microsoft.com/office/drawing/2014/main" val="5877929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variation</a:t>
                      </a:r>
                    </a:p>
                  </a:txBody>
                  <a:tcPr marL="55721" marR="55721" marT="0" marB="0"/>
                </a:tc>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conditions</a:t>
                      </a:r>
                    </a:p>
                  </a:txBody>
                  <a:tcPr marL="55721" marR="55721" marT="0" marB="0"/>
                </a:tc>
                <a:extLst>
                  <a:ext uri="{0D108BD9-81ED-4DB2-BD59-A6C34878D82A}">
                    <a16:rowId xmlns:a16="http://schemas.microsoft.com/office/drawing/2014/main" val="3808197455"/>
                  </a:ext>
                </a:extLst>
              </a:tr>
            </a:tbl>
          </a:graphicData>
        </a:graphic>
      </p:graphicFrame>
      <p:pic>
        <p:nvPicPr>
          <p:cNvPr id="5" name="Picture 4">
            <a:extLst>
              <a:ext uri="{FF2B5EF4-FFF2-40B4-BE49-F238E27FC236}">
                <a16:creationId xmlns:a16="http://schemas.microsoft.com/office/drawing/2014/main" id="{33B787EF-31B5-4D8B-9EBC-2A1B6FC370B3}"/>
              </a:ext>
            </a:extLst>
          </p:cNvPr>
          <p:cNvPicPr>
            <a:picLocks noChangeAspect="1"/>
          </p:cNvPicPr>
          <p:nvPr/>
        </p:nvPicPr>
        <p:blipFill>
          <a:blip r:embed="rId2"/>
          <a:stretch>
            <a:fillRect/>
          </a:stretch>
        </p:blipFill>
        <p:spPr>
          <a:xfrm>
            <a:off x="8554345" y="136523"/>
            <a:ext cx="1341236" cy="1066892"/>
          </a:xfrm>
          <a:prstGeom prst="rect">
            <a:avLst/>
          </a:prstGeom>
        </p:spPr>
      </p:pic>
    </p:spTree>
    <p:extLst>
      <p:ext uri="{BB962C8B-B14F-4D97-AF65-F5344CB8AC3E}">
        <p14:creationId xmlns:p14="http://schemas.microsoft.com/office/powerpoint/2010/main" val="26686133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34</a:t>
            </a:fld>
            <a:endParaRPr lang="en-GB"/>
          </a:p>
        </p:txBody>
      </p:sp>
      <p:graphicFrame>
        <p:nvGraphicFramePr>
          <p:cNvPr id="3" name="Table 4">
            <a:extLst>
              <a:ext uri="{FF2B5EF4-FFF2-40B4-BE49-F238E27FC236}">
                <a16:creationId xmlns:a16="http://schemas.microsoft.com/office/drawing/2014/main" id="{E11AECF3-FA53-4460-9641-41CF75F139B5}"/>
              </a:ext>
            </a:extLst>
          </p:cNvPr>
          <p:cNvGraphicFramePr>
            <a:graphicFrameLocks noGrp="1"/>
          </p:cNvGraphicFramePr>
          <p:nvPr>
            <p:extLst>
              <p:ext uri="{D42A27DB-BD31-4B8C-83A1-F6EECF244321}">
                <p14:modId xmlns:p14="http://schemas.microsoft.com/office/powerpoint/2010/main" val="47177995"/>
              </p:ext>
            </p:extLst>
          </p:nvPr>
        </p:nvGraphicFramePr>
        <p:xfrm>
          <a:off x="527050" y="1452179"/>
          <a:ext cx="1895337" cy="3867267"/>
        </p:xfrm>
        <a:graphic>
          <a:graphicData uri="http://schemas.openxmlformats.org/drawingml/2006/table">
            <a:tbl>
              <a:tblPr firstRow="1" bandRow="1">
                <a:tableStyleId>{00A15C55-8517-42AA-B614-E9B94910E393}</a:tableStyleId>
              </a:tblPr>
              <a:tblGrid>
                <a:gridCol w="1895337">
                  <a:extLst>
                    <a:ext uri="{9D8B030D-6E8A-4147-A177-3AD203B41FA5}">
                      <a16:colId xmlns:a16="http://schemas.microsoft.com/office/drawing/2014/main" val="1894847976"/>
                    </a:ext>
                  </a:extLst>
                </a:gridCol>
              </a:tblGrid>
              <a:tr h="552879">
                <a:tc>
                  <a:txBody>
                    <a:bodyPr/>
                    <a:lstStyle/>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Electricity</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12341840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circuit</a:t>
                      </a:r>
                    </a:p>
                  </a:txBody>
                  <a:tcPr marL="55721" marR="55721" marT="0" marB="0"/>
                </a:tc>
                <a:extLst>
                  <a:ext uri="{0D108BD9-81ED-4DB2-BD59-A6C34878D82A}">
                    <a16:rowId xmlns:a16="http://schemas.microsoft.com/office/drawing/2014/main" val="648536741"/>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complete circuit</a:t>
                      </a:r>
                    </a:p>
                  </a:txBody>
                  <a:tcPr marL="55721" marR="55721" marT="0" marB="0"/>
                </a:tc>
                <a:extLst>
                  <a:ext uri="{0D108BD9-81ED-4DB2-BD59-A6C34878D82A}">
                    <a16:rowId xmlns:a16="http://schemas.microsoft.com/office/drawing/2014/main" val="14190526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conductor</a:t>
                      </a:r>
                    </a:p>
                  </a:txBody>
                  <a:tcPr marL="55721" marR="55721" marT="0" marB="0"/>
                </a:tc>
                <a:extLst>
                  <a:ext uri="{0D108BD9-81ED-4DB2-BD59-A6C34878D82A}">
                    <a16:rowId xmlns:a16="http://schemas.microsoft.com/office/drawing/2014/main" val="26368129"/>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insulator</a:t>
                      </a:r>
                    </a:p>
                  </a:txBody>
                  <a:tcPr marL="55721" marR="55721" marT="0" marB="0"/>
                </a:tc>
                <a:extLst>
                  <a:ext uri="{0D108BD9-81ED-4DB2-BD59-A6C34878D82A}">
                    <a16:rowId xmlns:a16="http://schemas.microsoft.com/office/drawing/2014/main" val="655093038"/>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symbol</a:t>
                      </a:r>
                    </a:p>
                  </a:txBody>
                  <a:tcPr marL="55721" marR="55721" marT="0" marB="0"/>
                </a:tc>
                <a:extLst>
                  <a:ext uri="{0D108BD9-81ED-4DB2-BD59-A6C34878D82A}">
                    <a16:rowId xmlns:a16="http://schemas.microsoft.com/office/drawing/2014/main" val="1937887836"/>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circuit diagram</a:t>
                      </a:r>
                    </a:p>
                  </a:txBody>
                  <a:tcPr marL="55721" marR="55721" marT="0" marB="0"/>
                </a:tc>
                <a:extLst>
                  <a:ext uri="{0D108BD9-81ED-4DB2-BD59-A6C34878D82A}">
                    <a16:rowId xmlns:a16="http://schemas.microsoft.com/office/drawing/2014/main" val="259131493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electricity</a:t>
                      </a:r>
                    </a:p>
                  </a:txBody>
                  <a:tcPr marL="55721" marR="55721" marT="0" marB="0"/>
                </a:tc>
                <a:extLst>
                  <a:ext uri="{0D108BD9-81ED-4DB2-BD59-A6C34878D82A}">
                    <a16:rowId xmlns:a16="http://schemas.microsoft.com/office/drawing/2014/main" val="587792973"/>
                  </a:ext>
                </a:extLst>
              </a:tr>
              <a:tr h="301308">
                <a:tc>
                  <a:txBody>
                    <a:bodyPr/>
                    <a:lstStyle/>
                    <a:p>
                      <a:pPr algn="l">
                        <a:lnSpc>
                          <a:spcPct val="115000"/>
                        </a:lnSpc>
                        <a:spcAft>
                          <a:spcPts val="0"/>
                        </a:spcAft>
                      </a:pPr>
                      <a:r>
                        <a:rPr lang="en-GB" sz="1600">
                          <a:effectLst/>
                          <a:latin typeface="Calibri" panose="020F0502020204030204" pitchFamily="34" charset="0"/>
                          <a:ea typeface="Calibri" panose="020F0502020204030204" pitchFamily="34" charset="0"/>
                          <a:cs typeface="Times New Roman" panose="02020603050405020304" pitchFamily="18" charset="0"/>
                        </a:rPr>
                        <a:t>component</a:t>
                      </a:r>
                    </a:p>
                  </a:txBody>
                  <a:tcPr marL="55721" marR="55721" marT="0" marB="0"/>
                </a:tc>
                <a:extLst>
                  <a:ext uri="{0D108BD9-81ED-4DB2-BD59-A6C34878D82A}">
                    <a16:rowId xmlns:a16="http://schemas.microsoft.com/office/drawing/2014/main" val="3808197455"/>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voltage</a:t>
                      </a:r>
                    </a:p>
                  </a:txBody>
                  <a:tcPr marL="55721" marR="55721" marT="0" marB="0"/>
                </a:tc>
                <a:extLst>
                  <a:ext uri="{0D108BD9-81ED-4DB2-BD59-A6C34878D82A}">
                    <a16:rowId xmlns:a16="http://schemas.microsoft.com/office/drawing/2014/main" val="1636041659"/>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cell</a:t>
                      </a:r>
                    </a:p>
                  </a:txBody>
                  <a:tcPr marL="55721" marR="55721" marT="0" marB="0"/>
                </a:tc>
                <a:extLst>
                  <a:ext uri="{0D108BD9-81ED-4DB2-BD59-A6C34878D82A}">
                    <a16:rowId xmlns:a16="http://schemas.microsoft.com/office/drawing/2014/main" val="3908685871"/>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battery</a:t>
                      </a:r>
                    </a:p>
                  </a:txBody>
                  <a:tcPr marL="55721" marR="55721" marT="0" marB="0"/>
                </a:tc>
                <a:extLst>
                  <a:ext uri="{0D108BD9-81ED-4DB2-BD59-A6C34878D82A}">
                    <a16:rowId xmlns:a16="http://schemas.microsoft.com/office/drawing/2014/main" val="3714748146"/>
                  </a:ext>
                </a:extLst>
              </a:tr>
            </a:tbl>
          </a:graphicData>
        </a:graphic>
      </p:graphicFrame>
      <p:graphicFrame>
        <p:nvGraphicFramePr>
          <p:cNvPr id="6" name="Table 4">
            <a:extLst>
              <a:ext uri="{FF2B5EF4-FFF2-40B4-BE49-F238E27FC236}">
                <a16:creationId xmlns:a16="http://schemas.microsoft.com/office/drawing/2014/main" id="{ABC59BB7-69A3-4F9C-853F-7C44D71D2710}"/>
              </a:ext>
            </a:extLst>
          </p:cNvPr>
          <p:cNvGraphicFramePr>
            <a:graphicFrameLocks noGrp="1"/>
          </p:cNvGraphicFramePr>
          <p:nvPr>
            <p:extLst>
              <p:ext uri="{D42A27DB-BD31-4B8C-83A1-F6EECF244321}">
                <p14:modId xmlns:p14="http://schemas.microsoft.com/office/powerpoint/2010/main" val="3522659887"/>
              </p:ext>
            </p:extLst>
          </p:nvPr>
        </p:nvGraphicFramePr>
        <p:xfrm>
          <a:off x="2909304" y="1452179"/>
          <a:ext cx="2431322" cy="2963343"/>
        </p:xfrm>
        <a:graphic>
          <a:graphicData uri="http://schemas.openxmlformats.org/drawingml/2006/table">
            <a:tbl>
              <a:tblPr firstRow="1" bandRow="1">
                <a:tableStyleId>{00A15C55-8517-42AA-B614-E9B94910E393}</a:tableStyleId>
              </a:tblPr>
              <a:tblGrid>
                <a:gridCol w="1215661">
                  <a:extLst>
                    <a:ext uri="{9D8B030D-6E8A-4147-A177-3AD203B41FA5}">
                      <a16:colId xmlns:a16="http://schemas.microsoft.com/office/drawing/2014/main" val="1894847976"/>
                    </a:ext>
                  </a:extLst>
                </a:gridCol>
                <a:gridCol w="1215661">
                  <a:extLst>
                    <a:ext uri="{9D8B030D-6E8A-4147-A177-3AD203B41FA5}">
                      <a16:colId xmlns:a16="http://schemas.microsoft.com/office/drawing/2014/main" val="3207430922"/>
                    </a:ext>
                  </a:extLst>
                </a:gridCol>
              </a:tblGrid>
              <a:tr h="552879">
                <a:tc gridSpan="2">
                  <a:txBody>
                    <a:bodyPr/>
                    <a:lstStyle/>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Earth and Space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hMerge="1">
                  <a:txBody>
                    <a:bodyPr/>
                    <a:lstStyle/>
                    <a:p>
                      <a:pPr algn="l">
                        <a:lnSpc>
                          <a:spcPct val="115000"/>
                        </a:lnSpc>
                        <a:spcAft>
                          <a:spcPts val="0"/>
                        </a:spcAft>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41840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Earth</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axis</a:t>
                      </a:r>
                    </a:p>
                  </a:txBody>
                  <a:tcPr marL="55721" marR="55721" marT="0" marB="0"/>
                </a:tc>
                <a:extLst>
                  <a:ext uri="{0D108BD9-81ED-4DB2-BD59-A6C34878D82A}">
                    <a16:rowId xmlns:a16="http://schemas.microsoft.com/office/drawing/2014/main" val="648536741"/>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Sun</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sunrise</a:t>
                      </a:r>
                    </a:p>
                  </a:txBody>
                  <a:tcPr marL="55721" marR="55721" marT="0" marB="0"/>
                </a:tc>
                <a:extLst>
                  <a:ext uri="{0D108BD9-81ED-4DB2-BD59-A6C34878D82A}">
                    <a16:rowId xmlns:a16="http://schemas.microsoft.com/office/drawing/2014/main" val="1419052673"/>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Moon</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sunset</a:t>
                      </a:r>
                    </a:p>
                  </a:txBody>
                  <a:tcPr marL="55721" marR="55721" marT="0" marB="0"/>
                </a:tc>
                <a:extLst>
                  <a:ext uri="{0D108BD9-81ED-4DB2-BD59-A6C34878D82A}">
                    <a16:rowId xmlns:a16="http://schemas.microsoft.com/office/drawing/2014/main" val="26368129"/>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sphere</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light source</a:t>
                      </a:r>
                    </a:p>
                  </a:txBody>
                  <a:tcPr marL="55721" marR="55721" marT="0" marB="0"/>
                </a:tc>
                <a:extLst>
                  <a:ext uri="{0D108BD9-81ED-4DB2-BD59-A6C34878D82A}">
                    <a16:rowId xmlns:a16="http://schemas.microsoft.com/office/drawing/2014/main" val="65509303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revolve</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shadow</a:t>
                      </a:r>
                    </a:p>
                  </a:txBody>
                  <a:tcPr marL="55721" marR="55721" marT="0" marB="0"/>
                </a:tc>
                <a:extLst>
                  <a:ext uri="{0D108BD9-81ED-4DB2-BD59-A6C34878D82A}">
                    <a16:rowId xmlns:a16="http://schemas.microsoft.com/office/drawing/2014/main" val="1937887836"/>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orbit</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solar system</a:t>
                      </a:r>
                    </a:p>
                  </a:txBody>
                  <a:tcPr marL="55721" marR="55721" marT="0" marB="0"/>
                </a:tc>
                <a:extLst>
                  <a:ext uri="{0D108BD9-81ED-4DB2-BD59-A6C34878D82A}">
                    <a16:rowId xmlns:a16="http://schemas.microsoft.com/office/drawing/2014/main" val="2591314933"/>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spin</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geocentric</a:t>
                      </a:r>
                    </a:p>
                  </a:txBody>
                  <a:tcPr marL="55721" marR="55721" marT="0" marB="0"/>
                </a:tc>
                <a:extLst>
                  <a:ext uri="{0D108BD9-81ED-4DB2-BD59-A6C34878D82A}">
                    <a16:rowId xmlns:a16="http://schemas.microsoft.com/office/drawing/2014/main" val="587792973"/>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rotate</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heliocentric</a:t>
                      </a:r>
                    </a:p>
                  </a:txBody>
                  <a:tcPr marL="55721" marR="55721" marT="0" marB="0"/>
                </a:tc>
                <a:extLst>
                  <a:ext uri="{0D108BD9-81ED-4DB2-BD59-A6C34878D82A}">
                    <a16:rowId xmlns:a16="http://schemas.microsoft.com/office/drawing/2014/main" val="3808197455"/>
                  </a:ext>
                </a:extLst>
              </a:tr>
            </a:tbl>
          </a:graphicData>
        </a:graphic>
      </p:graphicFrame>
      <p:graphicFrame>
        <p:nvGraphicFramePr>
          <p:cNvPr id="9" name="Table 4">
            <a:extLst>
              <a:ext uri="{FF2B5EF4-FFF2-40B4-BE49-F238E27FC236}">
                <a16:creationId xmlns:a16="http://schemas.microsoft.com/office/drawing/2014/main" id="{795358BB-401F-4E9D-8AE7-21E95B139444}"/>
              </a:ext>
            </a:extLst>
          </p:cNvPr>
          <p:cNvGraphicFramePr>
            <a:graphicFrameLocks noGrp="1"/>
          </p:cNvGraphicFramePr>
          <p:nvPr>
            <p:extLst>
              <p:ext uri="{D42A27DB-BD31-4B8C-83A1-F6EECF244321}">
                <p14:modId xmlns:p14="http://schemas.microsoft.com/office/powerpoint/2010/main" val="3869860575"/>
              </p:ext>
            </p:extLst>
          </p:nvPr>
        </p:nvGraphicFramePr>
        <p:xfrm>
          <a:off x="5899917" y="1452179"/>
          <a:ext cx="2431322" cy="3850756"/>
        </p:xfrm>
        <a:graphic>
          <a:graphicData uri="http://schemas.openxmlformats.org/drawingml/2006/table">
            <a:tbl>
              <a:tblPr firstRow="1" bandRow="1">
                <a:tableStyleId>{00A15C55-8517-42AA-B614-E9B94910E393}</a:tableStyleId>
              </a:tblPr>
              <a:tblGrid>
                <a:gridCol w="1215661">
                  <a:extLst>
                    <a:ext uri="{9D8B030D-6E8A-4147-A177-3AD203B41FA5}">
                      <a16:colId xmlns:a16="http://schemas.microsoft.com/office/drawing/2014/main" val="1894847976"/>
                    </a:ext>
                  </a:extLst>
                </a:gridCol>
                <a:gridCol w="1215661">
                  <a:extLst>
                    <a:ext uri="{9D8B030D-6E8A-4147-A177-3AD203B41FA5}">
                      <a16:colId xmlns:a16="http://schemas.microsoft.com/office/drawing/2014/main" val="3207430922"/>
                    </a:ext>
                  </a:extLst>
                </a:gridCol>
              </a:tblGrid>
              <a:tr h="837676">
                <a:tc gridSpan="2">
                  <a:txBody>
                    <a:bodyPr/>
                    <a:lstStyle/>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Properties and changing materials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hMerge="1">
                  <a:txBody>
                    <a:bodyPr/>
                    <a:lstStyle/>
                    <a:p>
                      <a:pPr algn="l">
                        <a:lnSpc>
                          <a:spcPct val="115000"/>
                        </a:lnSpc>
                        <a:spcAft>
                          <a:spcPts val="0"/>
                        </a:spcAft>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41840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materials</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gases</a:t>
                      </a:r>
                    </a:p>
                  </a:txBody>
                  <a:tcPr marL="55721" marR="55721" marT="0" marB="0"/>
                </a:tc>
                <a:extLst>
                  <a:ext uri="{0D108BD9-81ED-4DB2-BD59-A6C34878D82A}">
                    <a16:rowId xmlns:a16="http://schemas.microsoft.com/office/drawing/2014/main" val="648536741"/>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properties</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mixture</a:t>
                      </a:r>
                    </a:p>
                  </a:txBody>
                  <a:tcPr marL="55721" marR="55721" marT="0" marB="0"/>
                </a:tc>
                <a:extLst>
                  <a:ext uri="{0D108BD9-81ED-4DB2-BD59-A6C34878D82A}">
                    <a16:rowId xmlns:a16="http://schemas.microsoft.com/office/drawing/2014/main" val="1419052673"/>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soluble</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separate</a:t>
                      </a:r>
                    </a:p>
                  </a:txBody>
                  <a:tcPr marL="55721" marR="55721" marT="0" marB="0"/>
                </a:tc>
                <a:extLst>
                  <a:ext uri="{0D108BD9-81ED-4DB2-BD59-A6C34878D82A}">
                    <a16:rowId xmlns:a16="http://schemas.microsoft.com/office/drawing/2014/main" val="26368129"/>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transparent </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filter</a:t>
                      </a:r>
                    </a:p>
                  </a:txBody>
                  <a:tcPr marL="55721" marR="55721" marT="0" marB="0"/>
                </a:tc>
                <a:extLst>
                  <a:ext uri="{0D108BD9-81ED-4DB2-BD59-A6C34878D82A}">
                    <a16:rowId xmlns:a16="http://schemas.microsoft.com/office/drawing/2014/main" val="65509303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opaque</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sieve</a:t>
                      </a:r>
                    </a:p>
                  </a:txBody>
                  <a:tcPr marL="55721" marR="55721" marT="0" marB="0"/>
                </a:tc>
                <a:extLst>
                  <a:ext uri="{0D108BD9-81ED-4DB2-BD59-A6C34878D82A}">
                    <a16:rowId xmlns:a16="http://schemas.microsoft.com/office/drawing/2014/main" val="1937887836"/>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conduct</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evaporate</a:t>
                      </a:r>
                    </a:p>
                  </a:txBody>
                  <a:tcPr marL="55721" marR="55721" marT="0" marB="0"/>
                </a:tc>
                <a:extLst>
                  <a:ext uri="{0D108BD9-81ED-4DB2-BD59-A6C34878D82A}">
                    <a16:rowId xmlns:a16="http://schemas.microsoft.com/office/drawing/2014/main" val="2591314933"/>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dissolve</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reversable</a:t>
                      </a:r>
                    </a:p>
                  </a:txBody>
                  <a:tcPr marL="55721" marR="55721" marT="0" marB="0"/>
                </a:tc>
                <a:extLst>
                  <a:ext uri="{0D108BD9-81ED-4DB2-BD59-A6C34878D82A}">
                    <a16:rowId xmlns:a16="http://schemas.microsoft.com/office/drawing/2014/main" val="587792973"/>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solution</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irreversible</a:t>
                      </a:r>
                    </a:p>
                  </a:txBody>
                  <a:tcPr marL="55721" marR="55721" marT="0" marB="0"/>
                </a:tc>
                <a:extLst>
                  <a:ext uri="{0D108BD9-81ED-4DB2-BD59-A6C34878D82A}">
                    <a16:rowId xmlns:a16="http://schemas.microsoft.com/office/drawing/2014/main" val="3808197455"/>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solids</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condense </a:t>
                      </a:r>
                    </a:p>
                  </a:txBody>
                  <a:tcPr marL="55721" marR="55721" marT="0" marB="0"/>
                </a:tc>
                <a:extLst>
                  <a:ext uri="{0D108BD9-81ED-4DB2-BD59-A6C34878D82A}">
                    <a16:rowId xmlns:a16="http://schemas.microsoft.com/office/drawing/2014/main" val="1318140415"/>
                  </a:ext>
                </a:extLst>
              </a:tr>
              <a:tr h="301308">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liquids</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196787441"/>
                  </a:ext>
                </a:extLst>
              </a:tr>
            </a:tbl>
          </a:graphicData>
        </a:graphic>
      </p:graphicFrame>
      <p:pic>
        <p:nvPicPr>
          <p:cNvPr id="5" name="Picture 4">
            <a:extLst>
              <a:ext uri="{FF2B5EF4-FFF2-40B4-BE49-F238E27FC236}">
                <a16:creationId xmlns:a16="http://schemas.microsoft.com/office/drawing/2014/main" id="{3B48E18A-2A7A-476C-BF6F-ACBF5FF6B20E}"/>
              </a:ext>
            </a:extLst>
          </p:cNvPr>
          <p:cNvPicPr>
            <a:picLocks noChangeAspect="1"/>
          </p:cNvPicPr>
          <p:nvPr/>
        </p:nvPicPr>
        <p:blipFill>
          <a:blip r:embed="rId2"/>
          <a:stretch>
            <a:fillRect/>
          </a:stretch>
        </p:blipFill>
        <p:spPr>
          <a:xfrm>
            <a:off x="8439523" y="136523"/>
            <a:ext cx="1341236" cy="1066892"/>
          </a:xfrm>
          <a:prstGeom prst="rect">
            <a:avLst/>
          </a:prstGeom>
        </p:spPr>
      </p:pic>
    </p:spTree>
    <p:extLst>
      <p:ext uri="{BB962C8B-B14F-4D97-AF65-F5344CB8AC3E}">
        <p14:creationId xmlns:p14="http://schemas.microsoft.com/office/powerpoint/2010/main" val="38928953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8F570F-FB01-40F6-B5C3-DF6C108B98CB}"/>
              </a:ext>
            </a:extLst>
          </p:cNvPr>
          <p:cNvSpPr>
            <a:spLocks noGrp="1"/>
          </p:cNvSpPr>
          <p:nvPr>
            <p:ph type="sldNum" sz="quarter" idx="12"/>
          </p:nvPr>
        </p:nvSpPr>
        <p:spPr/>
        <p:txBody>
          <a:bodyPr/>
          <a:lstStyle/>
          <a:p>
            <a:fld id="{124E33BF-C3A5-4325-AEF9-3A669EFF4CD9}" type="slidenum">
              <a:rPr lang="en-GB" smtClean="0"/>
              <a:t>35</a:t>
            </a:fld>
            <a:endParaRPr lang="en-GB"/>
          </a:p>
        </p:txBody>
      </p:sp>
      <p:graphicFrame>
        <p:nvGraphicFramePr>
          <p:cNvPr id="3" name="Table 4">
            <a:extLst>
              <a:ext uri="{FF2B5EF4-FFF2-40B4-BE49-F238E27FC236}">
                <a16:creationId xmlns:a16="http://schemas.microsoft.com/office/drawing/2014/main" id="{E11AECF3-FA53-4460-9641-41CF75F139B5}"/>
              </a:ext>
            </a:extLst>
          </p:cNvPr>
          <p:cNvGraphicFramePr>
            <a:graphicFrameLocks noGrp="1"/>
          </p:cNvGraphicFramePr>
          <p:nvPr>
            <p:extLst>
              <p:ext uri="{D42A27DB-BD31-4B8C-83A1-F6EECF244321}">
                <p14:modId xmlns:p14="http://schemas.microsoft.com/office/powerpoint/2010/main" val="2825897834"/>
              </p:ext>
            </p:extLst>
          </p:nvPr>
        </p:nvGraphicFramePr>
        <p:xfrm>
          <a:off x="527050" y="1452179"/>
          <a:ext cx="1906381" cy="4135554"/>
        </p:xfrm>
        <a:graphic>
          <a:graphicData uri="http://schemas.openxmlformats.org/drawingml/2006/table">
            <a:tbl>
              <a:tblPr firstRow="1" bandRow="1">
                <a:tableStyleId>{00A15C55-8517-42AA-B614-E9B94910E393}</a:tableStyleId>
              </a:tblPr>
              <a:tblGrid>
                <a:gridCol w="1906381">
                  <a:extLst>
                    <a:ext uri="{9D8B030D-6E8A-4147-A177-3AD203B41FA5}">
                      <a16:colId xmlns:a16="http://schemas.microsoft.com/office/drawing/2014/main" val="1894847976"/>
                    </a:ext>
                  </a:extLst>
                </a:gridCol>
              </a:tblGrid>
              <a:tr h="1122474">
                <a:tc>
                  <a:txBody>
                    <a:bodyPr/>
                    <a:lstStyle/>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Animals Including Humans – Human Development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12341840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grow</a:t>
                      </a:r>
                    </a:p>
                  </a:txBody>
                  <a:tcPr marL="55721" marR="55721" marT="0" marB="0"/>
                </a:tc>
                <a:extLst>
                  <a:ext uri="{0D108BD9-81ED-4DB2-BD59-A6C34878D82A}">
                    <a16:rowId xmlns:a16="http://schemas.microsoft.com/office/drawing/2014/main" val="648536741"/>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change</a:t>
                      </a:r>
                    </a:p>
                  </a:txBody>
                  <a:tcPr marL="55721" marR="55721" marT="0" marB="0"/>
                </a:tc>
                <a:extLst>
                  <a:ext uri="{0D108BD9-81ED-4DB2-BD59-A6C34878D82A}">
                    <a16:rowId xmlns:a16="http://schemas.microsoft.com/office/drawing/2014/main" val="1419052673"/>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puberty</a:t>
                      </a:r>
                    </a:p>
                  </a:txBody>
                  <a:tcPr marL="55721" marR="55721" marT="0" marB="0"/>
                </a:tc>
                <a:extLst>
                  <a:ext uri="{0D108BD9-81ED-4DB2-BD59-A6C34878D82A}">
                    <a16:rowId xmlns:a16="http://schemas.microsoft.com/office/drawing/2014/main" val="26368129"/>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reproduction</a:t>
                      </a:r>
                    </a:p>
                  </a:txBody>
                  <a:tcPr marL="55721" marR="55721" marT="0" marB="0"/>
                </a:tc>
                <a:extLst>
                  <a:ext uri="{0D108BD9-81ED-4DB2-BD59-A6C34878D82A}">
                    <a16:rowId xmlns:a16="http://schemas.microsoft.com/office/drawing/2014/main" val="65509303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reproduce</a:t>
                      </a:r>
                    </a:p>
                  </a:txBody>
                  <a:tcPr marL="55721" marR="55721" marT="0" marB="0"/>
                </a:tc>
                <a:extLst>
                  <a:ext uri="{0D108BD9-81ED-4DB2-BD59-A6C34878D82A}">
                    <a16:rowId xmlns:a16="http://schemas.microsoft.com/office/drawing/2014/main" val="1937887836"/>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life cycle</a:t>
                      </a:r>
                    </a:p>
                  </a:txBody>
                  <a:tcPr marL="55721" marR="55721" marT="0" marB="0"/>
                </a:tc>
                <a:extLst>
                  <a:ext uri="{0D108BD9-81ED-4DB2-BD59-A6C34878D82A}">
                    <a16:rowId xmlns:a16="http://schemas.microsoft.com/office/drawing/2014/main" val="2591314933"/>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baby</a:t>
                      </a:r>
                    </a:p>
                  </a:txBody>
                  <a:tcPr marL="55721" marR="55721" marT="0" marB="0"/>
                </a:tc>
                <a:extLst>
                  <a:ext uri="{0D108BD9-81ED-4DB2-BD59-A6C34878D82A}">
                    <a16:rowId xmlns:a16="http://schemas.microsoft.com/office/drawing/2014/main" val="587792973"/>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child</a:t>
                      </a:r>
                    </a:p>
                  </a:txBody>
                  <a:tcPr marL="55721" marR="55721" marT="0" marB="0"/>
                </a:tc>
                <a:extLst>
                  <a:ext uri="{0D108BD9-81ED-4DB2-BD59-A6C34878D82A}">
                    <a16:rowId xmlns:a16="http://schemas.microsoft.com/office/drawing/2014/main" val="3808197455"/>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adolescent</a:t>
                      </a:r>
                    </a:p>
                  </a:txBody>
                  <a:tcPr marL="55721" marR="55721" marT="0" marB="0"/>
                </a:tc>
                <a:extLst>
                  <a:ext uri="{0D108BD9-81ED-4DB2-BD59-A6C34878D82A}">
                    <a16:rowId xmlns:a16="http://schemas.microsoft.com/office/drawing/2014/main" val="1636041659"/>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adult</a:t>
                      </a:r>
                    </a:p>
                  </a:txBody>
                  <a:tcPr marL="55721" marR="55721" marT="0" marB="0"/>
                </a:tc>
                <a:extLst>
                  <a:ext uri="{0D108BD9-81ED-4DB2-BD59-A6C34878D82A}">
                    <a16:rowId xmlns:a16="http://schemas.microsoft.com/office/drawing/2014/main" val="3908685871"/>
                  </a:ext>
                </a:extLst>
              </a:tr>
            </a:tbl>
          </a:graphicData>
        </a:graphic>
      </p:graphicFrame>
      <p:graphicFrame>
        <p:nvGraphicFramePr>
          <p:cNvPr id="9" name="Table 4">
            <a:extLst>
              <a:ext uri="{FF2B5EF4-FFF2-40B4-BE49-F238E27FC236}">
                <a16:creationId xmlns:a16="http://schemas.microsoft.com/office/drawing/2014/main" id="{795358BB-401F-4E9D-8AE7-21E95B139444}"/>
              </a:ext>
            </a:extLst>
          </p:cNvPr>
          <p:cNvGraphicFramePr>
            <a:graphicFrameLocks noGrp="1"/>
          </p:cNvGraphicFramePr>
          <p:nvPr>
            <p:extLst>
              <p:ext uri="{D42A27DB-BD31-4B8C-83A1-F6EECF244321}">
                <p14:modId xmlns:p14="http://schemas.microsoft.com/office/powerpoint/2010/main" val="1851053776"/>
              </p:ext>
            </p:extLst>
          </p:nvPr>
        </p:nvGraphicFramePr>
        <p:xfrm>
          <a:off x="3499108" y="1452179"/>
          <a:ext cx="3241278" cy="3248140"/>
        </p:xfrm>
        <a:graphic>
          <a:graphicData uri="http://schemas.openxmlformats.org/drawingml/2006/table">
            <a:tbl>
              <a:tblPr firstRow="1" bandRow="1">
                <a:tableStyleId>{00A15C55-8517-42AA-B614-E9B94910E393}</a:tableStyleId>
              </a:tblPr>
              <a:tblGrid>
                <a:gridCol w="1620639">
                  <a:extLst>
                    <a:ext uri="{9D8B030D-6E8A-4147-A177-3AD203B41FA5}">
                      <a16:colId xmlns:a16="http://schemas.microsoft.com/office/drawing/2014/main" val="1894847976"/>
                    </a:ext>
                  </a:extLst>
                </a:gridCol>
                <a:gridCol w="1620639">
                  <a:extLst>
                    <a:ext uri="{9D8B030D-6E8A-4147-A177-3AD203B41FA5}">
                      <a16:colId xmlns:a16="http://schemas.microsoft.com/office/drawing/2014/main" val="3207430922"/>
                    </a:ext>
                  </a:extLst>
                </a:gridCol>
              </a:tblGrid>
              <a:tr h="837676">
                <a:tc gridSpan="2">
                  <a:txBody>
                    <a:bodyPr/>
                    <a:lstStyle/>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Classifying plants, animals and micro-organisms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hMerge="1">
                  <a:txBody>
                    <a:bodyPr/>
                    <a:lstStyle/>
                    <a:p>
                      <a:pPr algn="l">
                        <a:lnSpc>
                          <a:spcPct val="115000"/>
                        </a:lnSpc>
                        <a:spcAft>
                          <a:spcPts val="0"/>
                        </a:spcAft>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41840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classify</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birds</a:t>
                      </a:r>
                    </a:p>
                  </a:txBody>
                  <a:tcPr marL="55721" marR="55721" marT="0" marB="0"/>
                </a:tc>
                <a:extLst>
                  <a:ext uri="{0D108BD9-81ED-4DB2-BD59-A6C34878D82A}">
                    <a16:rowId xmlns:a16="http://schemas.microsoft.com/office/drawing/2014/main" val="648536741"/>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classification</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mammals</a:t>
                      </a:r>
                    </a:p>
                  </a:txBody>
                  <a:tcPr marL="55721" marR="55721" marT="0" marB="0"/>
                </a:tc>
                <a:extLst>
                  <a:ext uri="{0D108BD9-81ED-4DB2-BD59-A6C34878D82A}">
                    <a16:rowId xmlns:a16="http://schemas.microsoft.com/office/drawing/2014/main" val="1419052673"/>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group</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micro-organisms</a:t>
                      </a:r>
                    </a:p>
                  </a:txBody>
                  <a:tcPr marL="55721" marR="55721" marT="0" marB="0"/>
                </a:tc>
                <a:extLst>
                  <a:ext uri="{0D108BD9-81ED-4DB2-BD59-A6C34878D82A}">
                    <a16:rowId xmlns:a16="http://schemas.microsoft.com/office/drawing/2014/main" val="26368129"/>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vertebrates</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microbe</a:t>
                      </a:r>
                    </a:p>
                  </a:txBody>
                  <a:tcPr marL="55721" marR="55721" marT="0" marB="0"/>
                </a:tc>
                <a:extLst>
                  <a:ext uri="{0D108BD9-81ED-4DB2-BD59-A6C34878D82A}">
                    <a16:rowId xmlns:a16="http://schemas.microsoft.com/office/drawing/2014/main" val="655093038"/>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invertebrates</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germ</a:t>
                      </a:r>
                    </a:p>
                  </a:txBody>
                  <a:tcPr marL="55721" marR="55721" marT="0" marB="0"/>
                </a:tc>
                <a:extLst>
                  <a:ext uri="{0D108BD9-81ED-4DB2-BD59-A6C34878D82A}">
                    <a16:rowId xmlns:a16="http://schemas.microsoft.com/office/drawing/2014/main" val="1937887836"/>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fish</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virus</a:t>
                      </a:r>
                    </a:p>
                  </a:txBody>
                  <a:tcPr marL="55721" marR="55721" marT="0" marB="0"/>
                </a:tc>
                <a:extLst>
                  <a:ext uri="{0D108BD9-81ED-4DB2-BD59-A6C34878D82A}">
                    <a16:rowId xmlns:a16="http://schemas.microsoft.com/office/drawing/2014/main" val="2591314933"/>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amphibians</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bacteria</a:t>
                      </a:r>
                    </a:p>
                  </a:txBody>
                  <a:tcPr marL="55721" marR="55721" marT="0" marB="0"/>
                </a:tc>
                <a:extLst>
                  <a:ext uri="{0D108BD9-81ED-4DB2-BD59-A6C34878D82A}">
                    <a16:rowId xmlns:a16="http://schemas.microsoft.com/office/drawing/2014/main" val="587792973"/>
                  </a:ext>
                </a:extLst>
              </a:tr>
              <a:tr h="301308">
                <a:tc>
                  <a:txBody>
                    <a:bodyPr/>
                    <a:lstStyle/>
                    <a:p>
                      <a:pPr algn="l">
                        <a:lnSpc>
                          <a:spcPct val="115000"/>
                        </a:lnSpc>
                        <a:spcAft>
                          <a:spcPts val="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reptiles</a:t>
                      </a:r>
                    </a:p>
                  </a:txBody>
                  <a:tcPr marL="55721" marR="55721"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3808197455"/>
                  </a:ext>
                </a:extLst>
              </a:tr>
            </a:tbl>
          </a:graphicData>
        </a:graphic>
      </p:graphicFrame>
      <p:pic>
        <p:nvPicPr>
          <p:cNvPr id="5" name="Picture 4">
            <a:extLst>
              <a:ext uri="{FF2B5EF4-FFF2-40B4-BE49-F238E27FC236}">
                <a16:creationId xmlns:a16="http://schemas.microsoft.com/office/drawing/2014/main" id="{9000490C-ACA2-4694-B43B-18402E616072}"/>
              </a:ext>
            </a:extLst>
          </p:cNvPr>
          <p:cNvPicPr>
            <a:picLocks noChangeAspect="1"/>
          </p:cNvPicPr>
          <p:nvPr/>
        </p:nvPicPr>
        <p:blipFill>
          <a:blip r:embed="rId2"/>
          <a:stretch>
            <a:fillRect/>
          </a:stretch>
        </p:blipFill>
        <p:spPr>
          <a:xfrm>
            <a:off x="8528669" y="136523"/>
            <a:ext cx="1341236" cy="1066892"/>
          </a:xfrm>
          <a:prstGeom prst="rect">
            <a:avLst/>
          </a:prstGeom>
        </p:spPr>
      </p:pic>
    </p:spTree>
    <p:extLst>
      <p:ext uri="{BB962C8B-B14F-4D97-AF65-F5344CB8AC3E}">
        <p14:creationId xmlns:p14="http://schemas.microsoft.com/office/powerpoint/2010/main" val="23179384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0F9C3EA-7A8B-42E5-8818-B33E91FDA5CF}"/>
              </a:ext>
            </a:extLst>
          </p:cNvPr>
          <p:cNvSpPr>
            <a:spLocks noGrp="1"/>
          </p:cNvSpPr>
          <p:nvPr>
            <p:ph type="sldNum" sz="quarter" idx="12"/>
          </p:nvPr>
        </p:nvSpPr>
        <p:spPr/>
        <p:txBody>
          <a:bodyPr/>
          <a:lstStyle/>
          <a:p>
            <a:fld id="{124E33BF-C3A5-4325-AEF9-3A669EFF4CD9}" type="slidenum">
              <a:rPr lang="en-GB" smtClean="0"/>
              <a:t>36</a:t>
            </a:fld>
            <a:endParaRPr lang="en-GB"/>
          </a:p>
        </p:txBody>
      </p:sp>
      <p:graphicFrame>
        <p:nvGraphicFramePr>
          <p:cNvPr id="3" name="Table 2">
            <a:extLst>
              <a:ext uri="{FF2B5EF4-FFF2-40B4-BE49-F238E27FC236}">
                <a16:creationId xmlns:a16="http://schemas.microsoft.com/office/drawing/2014/main" id="{DCF55371-637C-495E-81D5-AC1CDCBEE2F5}"/>
              </a:ext>
            </a:extLst>
          </p:cNvPr>
          <p:cNvGraphicFramePr>
            <a:graphicFrameLocks noGrp="1"/>
          </p:cNvGraphicFramePr>
          <p:nvPr>
            <p:extLst>
              <p:ext uri="{D42A27DB-BD31-4B8C-83A1-F6EECF244321}">
                <p14:modId xmlns:p14="http://schemas.microsoft.com/office/powerpoint/2010/main" val="509903157"/>
              </p:ext>
            </p:extLst>
          </p:nvPr>
        </p:nvGraphicFramePr>
        <p:xfrm>
          <a:off x="290945" y="327120"/>
          <a:ext cx="9324109" cy="4734560"/>
        </p:xfrm>
        <a:graphic>
          <a:graphicData uri="http://schemas.openxmlformats.org/drawingml/2006/table">
            <a:tbl>
              <a:tblPr firstRow="1" bandRow="1">
                <a:tableStyleId>{5940675A-B579-460E-94D1-54222C63F5DA}</a:tableStyleId>
              </a:tblPr>
              <a:tblGrid>
                <a:gridCol w="457201">
                  <a:extLst>
                    <a:ext uri="{9D8B030D-6E8A-4147-A177-3AD203B41FA5}">
                      <a16:colId xmlns:a16="http://schemas.microsoft.com/office/drawing/2014/main" val="2824608646"/>
                    </a:ext>
                  </a:extLst>
                </a:gridCol>
                <a:gridCol w="2955636">
                  <a:extLst>
                    <a:ext uri="{9D8B030D-6E8A-4147-A177-3AD203B41FA5}">
                      <a16:colId xmlns:a16="http://schemas.microsoft.com/office/drawing/2014/main" val="1589206627"/>
                    </a:ext>
                  </a:extLst>
                </a:gridCol>
                <a:gridCol w="2955636">
                  <a:extLst>
                    <a:ext uri="{9D8B030D-6E8A-4147-A177-3AD203B41FA5}">
                      <a16:colId xmlns:a16="http://schemas.microsoft.com/office/drawing/2014/main" val="1576667084"/>
                    </a:ext>
                  </a:extLst>
                </a:gridCol>
                <a:gridCol w="2955636">
                  <a:extLst>
                    <a:ext uri="{9D8B030D-6E8A-4147-A177-3AD203B41FA5}">
                      <a16:colId xmlns:a16="http://schemas.microsoft.com/office/drawing/2014/main" val="2713991827"/>
                    </a:ext>
                  </a:extLst>
                </a:gridCol>
              </a:tblGrid>
              <a:tr h="370840">
                <a:tc gridSpan="4">
                  <a:txBody>
                    <a:bodyPr/>
                    <a:lstStyle/>
                    <a:p>
                      <a:pPr algn="ctr"/>
                      <a:r>
                        <a:rPr lang="en-GB" sz="1800" b="1" dirty="0"/>
                        <a:t>Studying Scientists </a:t>
                      </a:r>
                    </a:p>
                  </a:txBody>
                  <a:tcPr/>
                </a:tc>
                <a:tc hMerge="1">
                  <a:txBody>
                    <a:bodyPr/>
                    <a:lstStyle/>
                    <a:p>
                      <a:endParaRPr lang="en-GB" dirty="0"/>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664564849"/>
                  </a:ext>
                </a:extLst>
              </a:tr>
              <a:tr h="370840">
                <a:tc>
                  <a:txBody>
                    <a:bodyPr/>
                    <a:lstStyle/>
                    <a:p>
                      <a:endParaRPr lang="en-GB" sz="1400" dirty="0"/>
                    </a:p>
                  </a:txBody>
                  <a:tcPr/>
                </a:tc>
                <a:tc>
                  <a:txBody>
                    <a:bodyPr/>
                    <a:lstStyle/>
                    <a:p>
                      <a:r>
                        <a:rPr lang="en-GB" sz="1400" dirty="0"/>
                        <a:t>Autumn</a:t>
                      </a:r>
                    </a:p>
                  </a:txBody>
                  <a:tcPr/>
                </a:tc>
                <a:tc>
                  <a:txBody>
                    <a:bodyPr/>
                    <a:lstStyle/>
                    <a:p>
                      <a:r>
                        <a:rPr lang="en-GB" sz="1400" dirty="0"/>
                        <a:t>Spring</a:t>
                      </a:r>
                    </a:p>
                  </a:txBody>
                  <a:tcPr/>
                </a:tc>
                <a:tc>
                  <a:txBody>
                    <a:bodyPr/>
                    <a:lstStyle/>
                    <a:p>
                      <a:r>
                        <a:rPr lang="en-GB" sz="1400" dirty="0"/>
                        <a:t>Summer</a:t>
                      </a:r>
                    </a:p>
                  </a:txBody>
                  <a:tcPr/>
                </a:tc>
                <a:extLst>
                  <a:ext uri="{0D108BD9-81ED-4DB2-BD59-A6C34878D82A}">
                    <a16:rowId xmlns:a16="http://schemas.microsoft.com/office/drawing/2014/main" val="747020983"/>
                  </a:ext>
                </a:extLst>
              </a:tr>
              <a:tr h="370840">
                <a:tc>
                  <a:txBody>
                    <a:bodyPr/>
                    <a:lstStyle/>
                    <a:p>
                      <a:r>
                        <a:rPr lang="en-GB" sz="1400" dirty="0"/>
                        <a:t>A</a:t>
                      </a:r>
                    </a:p>
                  </a:txBody>
                  <a:tcPr/>
                </a:tc>
                <a:tc>
                  <a:txBody>
                    <a:bodyPr/>
                    <a:lstStyle/>
                    <a:p>
                      <a:r>
                        <a:rPr lang="en-GB" sz="1400" dirty="0"/>
                        <a:t>Year 3/4- Chris Packham</a:t>
                      </a:r>
                    </a:p>
                    <a:p>
                      <a:r>
                        <a:rPr lang="en-GB" sz="1400" dirty="0"/>
                        <a:t>Year 5/6- Marie M Daly, David Attenborough, Joseph Banks </a:t>
                      </a:r>
                    </a:p>
                  </a:txBody>
                  <a:tcPr/>
                </a:tc>
                <a:tc>
                  <a:txBody>
                    <a:bodyPr/>
                    <a:lstStyle/>
                    <a:p>
                      <a:r>
                        <a:rPr lang="en-GB" sz="1400" dirty="0"/>
                        <a:t>Year 3/4- Bernard Palissy </a:t>
                      </a:r>
                    </a:p>
                    <a:p>
                      <a:r>
                        <a:rPr lang="en-GB" sz="1400" dirty="0"/>
                        <a:t>Year 5/6- Becky Schroeder </a:t>
                      </a:r>
                    </a:p>
                  </a:txBody>
                  <a:tcPr/>
                </a:tc>
                <a:tc>
                  <a:txBody>
                    <a:bodyPr/>
                    <a:lstStyle/>
                    <a:p>
                      <a:r>
                        <a:rPr lang="en-GB" sz="1400" dirty="0"/>
                        <a:t>Year 3/4- Michael Faraday</a:t>
                      </a:r>
                    </a:p>
                    <a:p>
                      <a:r>
                        <a:rPr lang="en-GB" sz="1400" dirty="0"/>
                        <a:t>Year 5/6- Galileo Galilei, Isaac Newton </a:t>
                      </a:r>
                    </a:p>
                    <a:p>
                      <a:endParaRPr lang="en-GB" sz="1400" dirty="0"/>
                    </a:p>
                  </a:txBody>
                  <a:tcPr/>
                </a:tc>
                <a:extLst>
                  <a:ext uri="{0D108BD9-81ED-4DB2-BD59-A6C34878D82A}">
                    <a16:rowId xmlns:a16="http://schemas.microsoft.com/office/drawing/2014/main" val="4236532889"/>
                  </a:ext>
                </a:extLst>
              </a:tr>
              <a:tr h="370840">
                <a:tc>
                  <a:txBody>
                    <a:bodyPr/>
                    <a:lstStyle/>
                    <a:p>
                      <a:r>
                        <a:rPr lang="en-GB" sz="1400" dirty="0"/>
                        <a:t>B</a:t>
                      </a:r>
                    </a:p>
                  </a:txBody>
                  <a:tcPr/>
                </a:tc>
                <a:tc>
                  <a:txBody>
                    <a:bodyPr/>
                    <a:lstStyle/>
                    <a:p>
                      <a:r>
                        <a:rPr lang="en-GB" sz="1400" dirty="0"/>
                        <a:t>Year 3/4- Justus Von Liebig, Mary Anning </a:t>
                      </a:r>
                    </a:p>
                    <a:p>
                      <a:r>
                        <a:rPr lang="en-GB" sz="1400" dirty="0"/>
                        <a:t>Year 5/6- Abu Ali al-Hasan, Ben Jensen, Nicholas Copernicus, Maggie </a:t>
                      </a:r>
                      <a:r>
                        <a:rPr lang="en-GB" sz="1400" dirty="0" err="1"/>
                        <a:t>Aderin</a:t>
                      </a:r>
                      <a:r>
                        <a:rPr lang="en-GB" sz="1400" dirty="0"/>
                        <a:t>-Pocock </a:t>
                      </a:r>
                    </a:p>
                  </a:txBody>
                  <a:tcPr/>
                </a:tc>
                <a:tc>
                  <a:txBody>
                    <a:bodyPr/>
                    <a:lstStyle/>
                    <a:p>
                      <a:r>
                        <a:rPr lang="en-GB" sz="1400" dirty="0"/>
                        <a:t>Year 3/4- Wilhelm Conrad Rontgen, George Washington-Carver, Monique Simmonds </a:t>
                      </a:r>
                    </a:p>
                    <a:p>
                      <a:r>
                        <a:rPr lang="en-GB" sz="1400" dirty="0"/>
                        <a:t>Year 5/6- Rachael Carson, Carl Linnaeus </a:t>
                      </a:r>
                    </a:p>
                  </a:txBody>
                  <a:tcPr/>
                </a:tc>
                <a:tc>
                  <a:txBody>
                    <a:bodyPr/>
                    <a:lstStyle/>
                    <a:p>
                      <a:r>
                        <a:rPr lang="en-GB" sz="1400" dirty="0"/>
                        <a:t>Year 3/4- Thomas Edison, Christian Doppler </a:t>
                      </a:r>
                    </a:p>
                    <a:p>
                      <a:r>
                        <a:rPr lang="en-GB" sz="1400" dirty="0"/>
                        <a:t>Year 5/6- Nicholas Tesla, Peter Rawlinson, Charles Darwin, Rosalind Franklin, Sarah Fowler </a:t>
                      </a:r>
                    </a:p>
                  </a:txBody>
                  <a:tcPr/>
                </a:tc>
                <a:extLst>
                  <a:ext uri="{0D108BD9-81ED-4DB2-BD59-A6C34878D82A}">
                    <a16:rowId xmlns:a16="http://schemas.microsoft.com/office/drawing/2014/main" val="236729855"/>
                  </a:ext>
                </a:extLst>
              </a:tr>
              <a:tr h="370840">
                <a:tc>
                  <a:txBody>
                    <a:bodyPr/>
                    <a:lstStyle/>
                    <a:p>
                      <a:r>
                        <a:rPr lang="en-GB" sz="1400" dirty="0"/>
                        <a:t>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Year 3/4- Michael Faraday </a:t>
                      </a:r>
                    </a:p>
                    <a:p>
                      <a:r>
                        <a:rPr lang="en-GB" sz="1400" dirty="0"/>
                        <a:t>Year 5/6- Galileo Galilei, Isaac Newton,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Year 3/4- Bernard Palissy </a:t>
                      </a:r>
                    </a:p>
                    <a:p>
                      <a:r>
                        <a:rPr lang="en-GB" sz="1400" dirty="0"/>
                        <a:t>Year 5/6- Becky Schroeder </a:t>
                      </a:r>
                    </a:p>
                  </a:txBody>
                  <a:tcPr/>
                </a:tc>
                <a:tc>
                  <a:txBody>
                    <a:bodyPr/>
                    <a:lstStyle/>
                    <a:p>
                      <a:r>
                        <a:rPr lang="en-GB" sz="1400" dirty="0"/>
                        <a:t>Year 3/4-Chris Packham, Jane Goodall, </a:t>
                      </a:r>
                      <a:r>
                        <a:rPr lang="en-GB" sz="1400" dirty="0" err="1"/>
                        <a:t>Seirian</a:t>
                      </a:r>
                      <a:r>
                        <a:rPr lang="en-GB" sz="1400" dirty="0"/>
                        <a:t> Sumner </a:t>
                      </a:r>
                    </a:p>
                    <a:p>
                      <a:r>
                        <a:rPr lang="en-GB" sz="1400" dirty="0"/>
                        <a:t>Year 5/6- Marie M Daly, David Attenborough, Joseph Banks </a:t>
                      </a:r>
                    </a:p>
                  </a:txBody>
                  <a:tcPr/>
                </a:tc>
                <a:extLst>
                  <a:ext uri="{0D108BD9-81ED-4DB2-BD59-A6C34878D82A}">
                    <a16:rowId xmlns:a16="http://schemas.microsoft.com/office/drawing/2014/main" val="3430321565"/>
                  </a:ext>
                </a:extLst>
              </a:tr>
              <a:tr h="370840">
                <a:tc>
                  <a:txBody>
                    <a:bodyPr/>
                    <a:lstStyle/>
                    <a:p>
                      <a:r>
                        <a:rPr lang="en-GB" sz="1400" dirty="0"/>
                        <a:t>D</a:t>
                      </a:r>
                    </a:p>
                  </a:txBody>
                  <a:tcPr/>
                </a:tc>
                <a:tc>
                  <a:txBody>
                    <a:bodyPr/>
                    <a:lstStyle/>
                    <a:p>
                      <a:r>
                        <a:rPr lang="en-GB" sz="1400" dirty="0"/>
                        <a:t>Year 3/4- Thomas Edison, Mary Anning </a:t>
                      </a:r>
                    </a:p>
                    <a:p>
                      <a:r>
                        <a:rPr lang="en-GB" sz="1400" dirty="0"/>
                        <a:t>Year 5/6- Abu Ali al-Hasan, Ben Jensen, Nicholas Tesla, Peter Rawlinson,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Year 3/4- Wilhelm Conrad Rontgen</a:t>
                      </a:r>
                    </a:p>
                    <a:p>
                      <a:r>
                        <a:rPr lang="en-GB" sz="1400" dirty="0"/>
                        <a:t>Year 5/6- Rachael Carson, Carl Linnaeus </a:t>
                      </a:r>
                    </a:p>
                  </a:txBody>
                  <a:tcPr/>
                </a:tc>
                <a:tc>
                  <a:txBody>
                    <a:bodyPr/>
                    <a:lstStyle/>
                    <a:p>
                      <a:r>
                        <a:rPr lang="en-GB" sz="1400" dirty="0"/>
                        <a:t>Year 3/4-  Thomas Edison, Christian Doppler</a:t>
                      </a:r>
                    </a:p>
                    <a:p>
                      <a:r>
                        <a:rPr lang="en-GB" sz="1400" dirty="0"/>
                        <a:t>Year 5/6- Charles Darwin, Rosalind Franklin, Sarah Fowler, Nicholas Copernicus, Maggie </a:t>
                      </a:r>
                      <a:r>
                        <a:rPr lang="en-GB" sz="1400" dirty="0" err="1"/>
                        <a:t>Aderin</a:t>
                      </a:r>
                      <a:r>
                        <a:rPr lang="en-GB" sz="1400" dirty="0"/>
                        <a:t>-Pocock </a:t>
                      </a:r>
                    </a:p>
                  </a:txBody>
                  <a:tcPr/>
                </a:tc>
                <a:extLst>
                  <a:ext uri="{0D108BD9-81ED-4DB2-BD59-A6C34878D82A}">
                    <a16:rowId xmlns:a16="http://schemas.microsoft.com/office/drawing/2014/main" val="3850334064"/>
                  </a:ext>
                </a:extLst>
              </a:tr>
            </a:tbl>
          </a:graphicData>
        </a:graphic>
      </p:graphicFrame>
    </p:spTree>
    <p:extLst>
      <p:ext uri="{BB962C8B-B14F-4D97-AF65-F5344CB8AC3E}">
        <p14:creationId xmlns:p14="http://schemas.microsoft.com/office/powerpoint/2010/main" val="1553176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CD6C833E-F6D6-4A93-B335-1CF22BE101CE}"/>
              </a:ext>
            </a:extLst>
          </p:cNvPr>
          <p:cNvGraphicFramePr>
            <a:graphicFrameLocks noGrp="1"/>
          </p:cNvGraphicFramePr>
          <p:nvPr>
            <p:extLst>
              <p:ext uri="{D42A27DB-BD31-4B8C-83A1-F6EECF244321}">
                <p14:modId xmlns:p14="http://schemas.microsoft.com/office/powerpoint/2010/main" val="4182931855"/>
              </p:ext>
            </p:extLst>
          </p:nvPr>
        </p:nvGraphicFramePr>
        <p:xfrm>
          <a:off x="217462" y="248525"/>
          <a:ext cx="9342174" cy="4432935"/>
        </p:xfrm>
        <a:graphic>
          <a:graphicData uri="http://schemas.openxmlformats.org/drawingml/2006/table">
            <a:tbl>
              <a:tblPr firstRow="1" bandRow="1">
                <a:tableStyleId>{93296810-A885-4BE3-A3E7-6D5BEEA58F35}</a:tableStyleId>
              </a:tblPr>
              <a:tblGrid>
                <a:gridCol w="3114058">
                  <a:extLst>
                    <a:ext uri="{9D8B030D-6E8A-4147-A177-3AD203B41FA5}">
                      <a16:colId xmlns:a16="http://schemas.microsoft.com/office/drawing/2014/main" val="1426934830"/>
                    </a:ext>
                  </a:extLst>
                </a:gridCol>
                <a:gridCol w="3114058">
                  <a:extLst>
                    <a:ext uri="{9D8B030D-6E8A-4147-A177-3AD203B41FA5}">
                      <a16:colId xmlns:a16="http://schemas.microsoft.com/office/drawing/2014/main" val="1197126809"/>
                    </a:ext>
                  </a:extLst>
                </a:gridCol>
                <a:gridCol w="3114058">
                  <a:extLst>
                    <a:ext uri="{9D8B030D-6E8A-4147-A177-3AD203B41FA5}">
                      <a16:colId xmlns:a16="http://schemas.microsoft.com/office/drawing/2014/main" val="426107078"/>
                    </a:ext>
                  </a:extLst>
                </a:gridCol>
              </a:tblGrid>
              <a:tr h="421005">
                <a:tc>
                  <a:txBody>
                    <a:bodyPr/>
                    <a:lstStyle/>
                    <a:p>
                      <a:r>
                        <a:rPr lang="en-GB" sz="1400" dirty="0"/>
                        <a:t>Year B</a:t>
                      </a:r>
                    </a:p>
                  </a:txBody>
                  <a:tcPr marL="74295" marR="74295" marT="37148" marB="37148"/>
                </a:tc>
                <a:tc>
                  <a:txBody>
                    <a:bodyPr/>
                    <a:lstStyle/>
                    <a:p>
                      <a:r>
                        <a:rPr lang="en-GB" sz="1400" dirty="0"/>
                        <a:t>Lower KS2</a:t>
                      </a:r>
                    </a:p>
                  </a:txBody>
                  <a:tcPr marL="74295" marR="74295" marT="37148" marB="37148"/>
                </a:tc>
                <a:tc>
                  <a:txBody>
                    <a:bodyPr/>
                    <a:lstStyle/>
                    <a:p>
                      <a:r>
                        <a:rPr lang="en-GB" sz="1400" dirty="0"/>
                        <a:t>Upper KS2</a:t>
                      </a:r>
                    </a:p>
                  </a:txBody>
                  <a:tcPr marL="74295" marR="74295" marT="37148" marB="37148"/>
                </a:tc>
                <a:extLst>
                  <a:ext uri="{0D108BD9-81ED-4DB2-BD59-A6C34878D82A}">
                    <a16:rowId xmlns:a16="http://schemas.microsoft.com/office/drawing/2014/main" val="1354919696"/>
                  </a:ext>
                </a:extLst>
              </a:tr>
              <a:tr h="1634490">
                <a:tc>
                  <a:txBody>
                    <a:bodyPr/>
                    <a:lstStyle/>
                    <a:p>
                      <a:r>
                        <a:rPr lang="en-GB" sz="1400" dirty="0"/>
                        <a:t>Term 1 –  To infinity and Beyond</a:t>
                      </a:r>
                    </a:p>
                  </a:txBody>
                  <a:tcPr marL="74295" marR="74295" marT="37148" marB="37148"/>
                </a:tc>
                <a:tc>
                  <a:txBody>
                    <a:bodyPr/>
                    <a:lstStyle/>
                    <a:p>
                      <a:pPr lvl="0"/>
                      <a:r>
                        <a:rPr lang="en-GB" sz="1400" kern="1200" dirty="0">
                          <a:solidFill>
                            <a:schemeClr val="dk1"/>
                          </a:solidFill>
                          <a:effectLst/>
                          <a:latin typeface="+mn-lt"/>
                          <a:ea typeface="+mn-ea"/>
                          <a:cs typeface="+mn-cs"/>
                        </a:rPr>
                        <a:t>Rocks and soils (Y3)</a:t>
                      </a:r>
                    </a:p>
                    <a:p>
                      <a:pPr lvl="0"/>
                      <a:endParaRPr lang="en-GB" sz="1400" kern="1200" dirty="0">
                        <a:solidFill>
                          <a:schemeClr val="dk1"/>
                        </a:solidFill>
                        <a:effectLst/>
                        <a:latin typeface="+mn-lt"/>
                        <a:ea typeface="+mn-ea"/>
                        <a:cs typeface="+mn-cs"/>
                      </a:endParaRPr>
                    </a:p>
                    <a:p>
                      <a:pPr lvl="0"/>
                      <a:r>
                        <a:rPr lang="en-GB" sz="1400" kern="1200" dirty="0">
                          <a:solidFill>
                            <a:schemeClr val="dk1"/>
                          </a:solidFill>
                          <a:effectLst/>
                          <a:latin typeface="+mn-lt"/>
                          <a:ea typeface="+mn-ea"/>
                          <a:cs typeface="+mn-cs"/>
                        </a:rPr>
                        <a:t>Light (Y3)</a:t>
                      </a:r>
                    </a:p>
                    <a:p>
                      <a:pPr lvl="0"/>
                      <a:endParaRPr lang="en-GB" sz="1400" kern="1200" dirty="0">
                        <a:solidFill>
                          <a:schemeClr val="dk1"/>
                        </a:solidFill>
                        <a:effectLst/>
                        <a:latin typeface="+mn-lt"/>
                        <a:ea typeface="+mn-ea"/>
                        <a:cs typeface="+mn-cs"/>
                      </a:endParaRPr>
                    </a:p>
                    <a:p>
                      <a:r>
                        <a:rPr lang="en-GB" sz="1400" kern="1200" dirty="0">
                          <a:solidFill>
                            <a:schemeClr val="dk1"/>
                          </a:solidFill>
                          <a:effectLst/>
                          <a:latin typeface="+mn-lt"/>
                          <a:ea typeface="+mn-ea"/>
                          <a:cs typeface="+mn-cs"/>
                        </a:rPr>
                        <a:t>Earth and Space (not on LKS2 national curriculum but covered to fit into topic)</a:t>
                      </a:r>
                      <a:endParaRPr lang="en-GB" sz="1400" dirty="0"/>
                    </a:p>
                  </a:txBody>
                  <a:tcPr marL="74295" marR="74295" marT="37148" marB="37148"/>
                </a:tc>
                <a:tc>
                  <a:txBody>
                    <a:bodyPr/>
                    <a:lstStyle/>
                    <a:p>
                      <a:r>
                        <a:rPr lang="en-GB" sz="1400" dirty="0"/>
                        <a:t>Light (Y6)</a:t>
                      </a:r>
                    </a:p>
                    <a:p>
                      <a:endParaRPr lang="en-GB" sz="1400" dirty="0"/>
                    </a:p>
                    <a:p>
                      <a:r>
                        <a:rPr lang="en-GB" sz="1400" dirty="0"/>
                        <a:t>Earth and Space (Y5)</a:t>
                      </a:r>
                    </a:p>
                  </a:txBody>
                  <a:tcPr marL="74295" marR="74295" marT="37148" marB="37148"/>
                </a:tc>
                <a:extLst>
                  <a:ext uri="{0D108BD9-81ED-4DB2-BD59-A6C34878D82A}">
                    <a16:rowId xmlns:a16="http://schemas.microsoft.com/office/drawing/2014/main" val="593288876"/>
                  </a:ext>
                </a:extLst>
              </a:tr>
              <a:tr h="1188720">
                <a:tc>
                  <a:txBody>
                    <a:bodyPr/>
                    <a:lstStyle/>
                    <a:p>
                      <a:r>
                        <a:rPr lang="en-GB" sz="1400" dirty="0"/>
                        <a:t>Term 2 – Extinction </a:t>
                      </a:r>
                    </a:p>
                  </a:txBody>
                  <a:tcPr marL="74295" marR="74295" marT="37148" marB="37148"/>
                </a:tc>
                <a:tc>
                  <a:txBody>
                    <a:bodyPr/>
                    <a:lstStyle/>
                    <a:p>
                      <a:pPr lvl="0"/>
                      <a:r>
                        <a:rPr lang="en-GB" sz="1400" kern="1200" dirty="0">
                          <a:solidFill>
                            <a:schemeClr val="dk1"/>
                          </a:solidFill>
                          <a:effectLst/>
                          <a:latin typeface="+mn-lt"/>
                          <a:ea typeface="+mn-ea"/>
                          <a:cs typeface="+mn-cs"/>
                        </a:rPr>
                        <a:t>Plants (Y3)</a:t>
                      </a:r>
                    </a:p>
                    <a:p>
                      <a:pPr lvl="0"/>
                      <a:endParaRPr lang="en-GB" sz="1400" kern="1200" dirty="0">
                        <a:solidFill>
                          <a:schemeClr val="dk1"/>
                        </a:solidFill>
                        <a:effectLst/>
                        <a:latin typeface="+mn-lt"/>
                        <a:ea typeface="+mn-ea"/>
                        <a:cs typeface="+mn-cs"/>
                      </a:endParaRPr>
                    </a:p>
                    <a:p>
                      <a:r>
                        <a:rPr lang="en-GB" sz="1400" kern="1200" dirty="0">
                          <a:solidFill>
                            <a:schemeClr val="dk1"/>
                          </a:solidFill>
                          <a:effectLst/>
                          <a:latin typeface="+mn-lt"/>
                          <a:ea typeface="+mn-ea"/>
                          <a:cs typeface="+mn-cs"/>
                        </a:rPr>
                        <a:t>Animals including humans </a:t>
                      </a:r>
                      <a:r>
                        <a:rPr lang="en-GB" sz="1400" i="1" kern="1200" dirty="0">
                          <a:solidFill>
                            <a:schemeClr val="dk1"/>
                          </a:solidFill>
                          <a:effectLst/>
                          <a:latin typeface="+mn-lt"/>
                          <a:ea typeface="+mn-ea"/>
                          <a:cs typeface="+mn-cs"/>
                        </a:rPr>
                        <a:t>(food and nutrition / skeletons and muscles) (Y3)</a:t>
                      </a:r>
                      <a:endParaRPr lang="en-GB" sz="1400" dirty="0"/>
                    </a:p>
                  </a:txBody>
                  <a:tcPr marL="74295" marR="74295" marT="37148" marB="37148"/>
                </a:tc>
                <a:tc>
                  <a:txBody>
                    <a:bodyPr/>
                    <a:lstStyle/>
                    <a:p>
                      <a:pPr lvl="0"/>
                      <a:r>
                        <a:rPr lang="en-GB" sz="1400" kern="1200" dirty="0">
                          <a:solidFill>
                            <a:schemeClr val="dk1"/>
                          </a:solidFill>
                          <a:effectLst/>
                          <a:latin typeface="+mn-lt"/>
                          <a:ea typeface="+mn-ea"/>
                          <a:cs typeface="+mn-cs"/>
                        </a:rPr>
                        <a:t>Living things in their habitats  </a:t>
                      </a:r>
                      <a:r>
                        <a:rPr lang="en-GB" sz="1400" i="1" kern="1200" dirty="0">
                          <a:solidFill>
                            <a:schemeClr val="dk1"/>
                          </a:solidFill>
                          <a:effectLst/>
                          <a:latin typeface="+mn-lt"/>
                          <a:ea typeface="+mn-ea"/>
                          <a:cs typeface="+mn-cs"/>
                        </a:rPr>
                        <a:t>(Classifying plants, animals and micro-organisms) (Y6)</a:t>
                      </a:r>
                    </a:p>
                    <a:p>
                      <a:pPr lvl="0"/>
                      <a:endParaRPr lang="en-GB" sz="1400" kern="1200" dirty="0">
                        <a:solidFill>
                          <a:schemeClr val="dk1"/>
                        </a:solidFill>
                        <a:effectLst/>
                        <a:latin typeface="+mn-lt"/>
                        <a:ea typeface="+mn-ea"/>
                        <a:cs typeface="+mn-cs"/>
                      </a:endParaRPr>
                    </a:p>
                    <a:p>
                      <a:r>
                        <a:rPr lang="en-GB" sz="1400" kern="1200" dirty="0">
                          <a:solidFill>
                            <a:schemeClr val="dk1"/>
                          </a:solidFill>
                          <a:effectLst/>
                          <a:latin typeface="+mn-lt"/>
                          <a:ea typeface="+mn-ea"/>
                          <a:cs typeface="+mn-cs"/>
                        </a:rPr>
                        <a:t>Evolution and Inheritance (Y6)</a:t>
                      </a:r>
                      <a:endParaRPr lang="en-GB" sz="1400" dirty="0"/>
                    </a:p>
                  </a:txBody>
                  <a:tcPr marL="74295" marR="74295" marT="37148" marB="37148"/>
                </a:tc>
                <a:extLst>
                  <a:ext uri="{0D108BD9-81ED-4DB2-BD59-A6C34878D82A}">
                    <a16:rowId xmlns:a16="http://schemas.microsoft.com/office/drawing/2014/main" val="3194256993"/>
                  </a:ext>
                </a:extLst>
              </a:tr>
              <a:tr h="1188720">
                <a:tc>
                  <a:txBody>
                    <a:bodyPr/>
                    <a:lstStyle/>
                    <a:p>
                      <a:r>
                        <a:rPr lang="en-GB" sz="1400" dirty="0"/>
                        <a:t>Term 3 – Inventors</a:t>
                      </a:r>
                    </a:p>
                  </a:txBody>
                  <a:tcPr marL="74295" marR="74295" marT="37148" marB="37148"/>
                </a:tc>
                <a:tc>
                  <a:txBody>
                    <a:bodyPr/>
                    <a:lstStyle/>
                    <a:p>
                      <a:pPr lvl="0"/>
                      <a:r>
                        <a:rPr lang="en-US" sz="1400" kern="1200" dirty="0">
                          <a:solidFill>
                            <a:schemeClr val="dk1"/>
                          </a:solidFill>
                          <a:effectLst/>
                          <a:latin typeface="+mn-lt"/>
                          <a:ea typeface="+mn-ea"/>
                          <a:cs typeface="+mn-cs"/>
                        </a:rPr>
                        <a:t>Sound (Y4)</a:t>
                      </a:r>
                      <a:endParaRPr lang="en-GB" sz="1400" kern="1200" dirty="0">
                        <a:solidFill>
                          <a:schemeClr val="dk1"/>
                        </a:solidFill>
                        <a:effectLst/>
                        <a:latin typeface="+mn-lt"/>
                        <a:ea typeface="+mn-ea"/>
                        <a:cs typeface="+mn-cs"/>
                      </a:endParaRPr>
                    </a:p>
                    <a:p>
                      <a:r>
                        <a:rPr lang="en-GB" sz="1400" kern="1200" dirty="0">
                          <a:solidFill>
                            <a:schemeClr val="dk1"/>
                          </a:solidFill>
                          <a:effectLst/>
                          <a:latin typeface="+mn-lt"/>
                          <a:ea typeface="+mn-ea"/>
                          <a:cs typeface="+mn-cs"/>
                        </a:rPr>
                        <a:t>Electricity (Y4)</a:t>
                      </a:r>
                      <a:endParaRPr lang="en-GB" sz="1400" dirty="0"/>
                    </a:p>
                  </a:txBody>
                  <a:tcPr marL="74295" marR="74295" marT="37148" marB="37148"/>
                </a:tc>
                <a:tc>
                  <a:txBody>
                    <a:bodyPr/>
                    <a:lstStyle/>
                    <a:p>
                      <a:pPr lvl="0"/>
                      <a:r>
                        <a:rPr lang="en-GB" sz="1400" kern="1200" dirty="0">
                          <a:solidFill>
                            <a:schemeClr val="dk1"/>
                          </a:solidFill>
                          <a:effectLst/>
                          <a:latin typeface="+mn-lt"/>
                          <a:ea typeface="+mn-ea"/>
                          <a:cs typeface="+mn-cs"/>
                        </a:rPr>
                        <a:t>Electricity (Y6)</a:t>
                      </a:r>
                    </a:p>
                    <a:p>
                      <a:pPr lvl="0"/>
                      <a:endParaRPr lang="en-GB" sz="1400" kern="1200" dirty="0">
                        <a:solidFill>
                          <a:schemeClr val="dk1"/>
                        </a:solidFill>
                        <a:effectLst/>
                        <a:latin typeface="+mn-lt"/>
                        <a:ea typeface="+mn-ea"/>
                        <a:cs typeface="+mn-cs"/>
                      </a:endParaRPr>
                    </a:p>
                    <a:p>
                      <a:r>
                        <a:rPr lang="en-GB" sz="1400" kern="1200" dirty="0">
                          <a:solidFill>
                            <a:schemeClr val="dk1"/>
                          </a:solidFill>
                          <a:effectLst/>
                          <a:latin typeface="+mn-lt"/>
                          <a:ea typeface="+mn-ea"/>
                          <a:cs typeface="+mn-cs"/>
                        </a:rPr>
                        <a:t>Animals including humans </a:t>
                      </a:r>
                      <a:r>
                        <a:rPr lang="en-GB" sz="1400" i="1" kern="1200" dirty="0">
                          <a:solidFill>
                            <a:schemeClr val="dk1"/>
                          </a:solidFill>
                          <a:effectLst/>
                          <a:latin typeface="+mn-lt"/>
                          <a:ea typeface="+mn-ea"/>
                          <a:cs typeface="+mn-cs"/>
                        </a:rPr>
                        <a:t>(human development: birth to old age including puberty) (Y5)</a:t>
                      </a:r>
                      <a:endParaRPr lang="en-GB" sz="1400" dirty="0"/>
                    </a:p>
                  </a:txBody>
                  <a:tcPr marL="74295" marR="74295" marT="37148" marB="37148"/>
                </a:tc>
                <a:extLst>
                  <a:ext uri="{0D108BD9-81ED-4DB2-BD59-A6C34878D82A}">
                    <a16:rowId xmlns:a16="http://schemas.microsoft.com/office/drawing/2014/main" val="1980846162"/>
                  </a:ext>
                </a:extLst>
              </a:tr>
            </a:tbl>
          </a:graphicData>
        </a:graphic>
      </p:graphicFrame>
      <p:sp>
        <p:nvSpPr>
          <p:cNvPr id="3" name="Slide Number Placeholder 2">
            <a:extLst>
              <a:ext uri="{FF2B5EF4-FFF2-40B4-BE49-F238E27FC236}">
                <a16:creationId xmlns:a16="http://schemas.microsoft.com/office/drawing/2014/main" id="{7458AFF0-D8A9-445D-AD51-7862DB954740}"/>
              </a:ext>
            </a:extLst>
          </p:cNvPr>
          <p:cNvSpPr>
            <a:spLocks noGrp="1"/>
          </p:cNvSpPr>
          <p:nvPr>
            <p:ph type="sldNum" sz="quarter" idx="12"/>
          </p:nvPr>
        </p:nvSpPr>
        <p:spPr/>
        <p:txBody>
          <a:bodyPr/>
          <a:lstStyle/>
          <a:p>
            <a:fld id="{124E33BF-C3A5-4325-AEF9-3A669EFF4CD9}" type="slidenum">
              <a:rPr lang="en-GB" smtClean="0"/>
              <a:t>4</a:t>
            </a:fld>
            <a:endParaRPr lang="en-GB"/>
          </a:p>
        </p:txBody>
      </p:sp>
    </p:spTree>
    <p:extLst>
      <p:ext uri="{BB962C8B-B14F-4D97-AF65-F5344CB8AC3E}">
        <p14:creationId xmlns:p14="http://schemas.microsoft.com/office/powerpoint/2010/main" val="4195820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CD6C833E-F6D6-4A93-B335-1CF22BE101CE}"/>
              </a:ext>
            </a:extLst>
          </p:cNvPr>
          <p:cNvGraphicFramePr>
            <a:graphicFrameLocks noGrp="1"/>
          </p:cNvGraphicFramePr>
          <p:nvPr>
            <p:extLst>
              <p:ext uri="{D42A27DB-BD31-4B8C-83A1-F6EECF244321}">
                <p14:modId xmlns:p14="http://schemas.microsoft.com/office/powerpoint/2010/main" val="2599442621"/>
              </p:ext>
            </p:extLst>
          </p:nvPr>
        </p:nvGraphicFramePr>
        <p:xfrm>
          <a:off x="181407" y="136523"/>
          <a:ext cx="9433647" cy="4484373"/>
        </p:xfrm>
        <a:graphic>
          <a:graphicData uri="http://schemas.openxmlformats.org/drawingml/2006/table">
            <a:tbl>
              <a:tblPr firstRow="1" bandRow="1">
                <a:tableStyleId>{93296810-A885-4BE3-A3E7-6D5BEEA58F35}</a:tableStyleId>
              </a:tblPr>
              <a:tblGrid>
                <a:gridCol w="3144549">
                  <a:extLst>
                    <a:ext uri="{9D8B030D-6E8A-4147-A177-3AD203B41FA5}">
                      <a16:colId xmlns:a16="http://schemas.microsoft.com/office/drawing/2014/main" val="1426934830"/>
                    </a:ext>
                  </a:extLst>
                </a:gridCol>
                <a:gridCol w="3144549">
                  <a:extLst>
                    <a:ext uri="{9D8B030D-6E8A-4147-A177-3AD203B41FA5}">
                      <a16:colId xmlns:a16="http://schemas.microsoft.com/office/drawing/2014/main" val="1197126809"/>
                    </a:ext>
                  </a:extLst>
                </a:gridCol>
                <a:gridCol w="3144549">
                  <a:extLst>
                    <a:ext uri="{9D8B030D-6E8A-4147-A177-3AD203B41FA5}">
                      <a16:colId xmlns:a16="http://schemas.microsoft.com/office/drawing/2014/main" val="426107078"/>
                    </a:ext>
                  </a:extLst>
                </a:gridCol>
              </a:tblGrid>
              <a:tr h="421005">
                <a:tc>
                  <a:txBody>
                    <a:bodyPr/>
                    <a:lstStyle/>
                    <a:p>
                      <a:r>
                        <a:rPr lang="en-GB" sz="1400" dirty="0"/>
                        <a:t>Year C</a:t>
                      </a:r>
                    </a:p>
                  </a:txBody>
                  <a:tcPr marL="74295" marR="74295" marT="37148" marB="37148"/>
                </a:tc>
                <a:tc>
                  <a:txBody>
                    <a:bodyPr/>
                    <a:lstStyle/>
                    <a:p>
                      <a:r>
                        <a:rPr lang="en-GB" sz="1400" dirty="0"/>
                        <a:t>Lower KS2</a:t>
                      </a:r>
                    </a:p>
                  </a:txBody>
                  <a:tcPr marL="74295" marR="74295" marT="37148" marB="37148"/>
                </a:tc>
                <a:tc>
                  <a:txBody>
                    <a:bodyPr/>
                    <a:lstStyle/>
                    <a:p>
                      <a:r>
                        <a:rPr lang="en-GB" sz="1400" dirty="0"/>
                        <a:t>Upper KS2</a:t>
                      </a:r>
                    </a:p>
                  </a:txBody>
                  <a:tcPr marL="74295" marR="74295" marT="37148" marB="37148"/>
                </a:tc>
                <a:extLst>
                  <a:ext uri="{0D108BD9-81ED-4DB2-BD59-A6C34878D82A}">
                    <a16:rowId xmlns:a16="http://schemas.microsoft.com/office/drawing/2014/main" val="1354919696"/>
                  </a:ext>
                </a:extLst>
              </a:tr>
              <a:tr h="594360">
                <a:tc>
                  <a:txBody>
                    <a:bodyPr/>
                    <a:lstStyle/>
                    <a:p>
                      <a:r>
                        <a:rPr lang="en-GB" sz="1400" dirty="0"/>
                        <a:t>Term 1 –  Branston at War</a:t>
                      </a:r>
                    </a:p>
                  </a:txBody>
                  <a:tcPr marL="74295" marR="74295" marT="37148" marB="37148"/>
                </a:tc>
                <a:tc>
                  <a:txBody>
                    <a:bodyPr/>
                    <a:lstStyle/>
                    <a:p>
                      <a:pPr lvl="0"/>
                      <a:r>
                        <a:rPr lang="en-GB" sz="1400" kern="1200" dirty="0">
                          <a:solidFill>
                            <a:schemeClr val="dk1"/>
                          </a:solidFill>
                          <a:effectLst/>
                          <a:latin typeface="+mn-lt"/>
                          <a:ea typeface="+mn-ea"/>
                          <a:cs typeface="+mn-cs"/>
                        </a:rPr>
                        <a:t>Forces and Magnets  (Y3)</a:t>
                      </a:r>
                    </a:p>
                    <a:p>
                      <a:r>
                        <a:rPr lang="en-GB" sz="1400" kern="1200" dirty="0">
                          <a:solidFill>
                            <a:schemeClr val="dk1"/>
                          </a:solidFill>
                          <a:effectLst/>
                          <a:latin typeface="+mn-lt"/>
                          <a:ea typeface="+mn-ea"/>
                          <a:cs typeface="+mn-cs"/>
                        </a:rPr>
                        <a:t>Electricity</a:t>
                      </a:r>
                      <a:endParaRPr lang="en-GB" sz="1400" dirty="0"/>
                    </a:p>
                  </a:txBody>
                  <a:tcPr marL="74295" marR="74295" marT="37148" marB="37148"/>
                </a:tc>
                <a:tc>
                  <a:txBody>
                    <a:bodyPr/>
                    <a:lstStyle/>
                    <a:p>
                      <a:pPr lvl="0"/>
                      <a:r>
                        <a:rPr lang="en-GB" sz="1400" kern="1200" dirty="0">
                          <a:solidFill>
                            <a:schemeClr val="dk1"/>
                          </a:solidFill>
                          <a:effectLst/>
                          <a:latin typeface="+mn-lt"/>
                          <a:ea typeface="+mn-ea"/>
                          <a:cs typeface="+mn-cs"/>
                        </a:rPr>
                        <a:t>Forces (Y5)</a:t>
                      </a:r>
                    </a:p>
                    <a:p>
                      <a:pPr lvl="0"/>
                      <a:r>
                        <a:rPr lang="en-GB" sz="1400" kern="1200" dirty="0">
                          <a:solidFill>
                            <a:schemeClr val="dk1"/>
                          </a:solidFill>
                          <a:effectLst/>
                          <a:latin typeface="+mn-lt"/>
                          <a:ea typeface="+mn-ea"/>
                          <a:cs typeface="+mn-cs"/>
                        </a:rPr>
                        <a:t>Electricity (Y6)</a:t>
                      </a:r>
                    </a:p>
                    <a:p>
                      <a:endParaRPr lang="en-GB" sz="1400" dirty="0"/>
                    </a:p>
                  </a:txBody>
                  <a:tcPr marL="74295" marR="74295" marT="37148" marB="37148"/>
                </a:tc>
                <a:extLst>
                  <a:ext uri="{0D108BD9-81ED-4DB2-BD59-A6C34878D82A}">
                    <a16:rowId xmlns:a16="http://schemas.microsoft.com/office/drawing/2014/main" val="593288876"/>
                  </a:ext>
                </a:extLst>
              </a:tr>
              <a:tr h="255441">
                <a:tc>
                  <a:txBody>
                    <a:bodyPr/>
                    <a:lstStyle/>
                    <a:p>
                      <a:r>
                        <a:rPr lang="en-GB" sz="1400" dirty="0"/>
                        <a:t>Term 2 –  British Settlers</a:t>
                      </a:r>
                    </a:p>
                  </a:txBody>
                  <a:tcPr marL="74295" marR="74295" marT="37148" marB="37148"/>
                </a:tc>
                <a:tc>
                  <a:txBody>
                    <a:bodyPr/>
                    <a:lstStyle/>
                    <a:p>
                      <a:pPr lvl="0"/>
                      <a:r>
                        <a:rPr lang="en-GB" sz="1400" dirty="0"/>
                        <a:t>States of matter (Y4)</a:t>
                      </a:r>
                    </a:p>
                  </a:txBody>
                  <a:tcPr marL="74295" marR="74295" marT="37148" marB="37148"/>
                </a:tc>
                <a:tc>
                  <a:txBody>
                    <a:bodyPr/>
                    <a:lstStyle/>
                    <a:p>
                      <a:pPr lvl="0"/>
                      <a:r>
                        <a:rPr lang="en-GB" sz="1400" dirty="0"/>
                        <a:t>Properties and changing materials (Y5)</a:t>
                      </a:r>
                    </a:p>
                  </a:txBody>
                  <a:tcPr marL="74295" marR="74295" marT="37148" marB="37148"/>
                </a:tc>
                <a:extLst>
                  <a:ext uri="{0D108BD9-81ED-4DB2-BD59-A6C34878D82A}">
                    <a16:rowId xmlns:a16="http://schemas.microsoft.com/office/drawing/2014/main" val="3194256993"/>
                  </a:ext>
                </a:extLst>
              </a:tr>
              <a:tr h="2501265">
                <a:tc>
                  <a:txBody>
                    <a:bodyPr/>
                    <a:lstStyle/>
                    <a:p>
                      <a:r>
                        <a:rPr lang="en-GB" sz="1400" dirty="0"/>
                        <a:t>Term 3 – Rainforests </a:t>
                      </a:r>
                    </a:p>
                  </a:txBody>
                  <a:tcPr marL="74295" marR="74295" marT="37148" marB="37148"/>
                </a:tc>
                <a:tc>
                  <a:txBody>
                    <a:bodyPr/>
                    <a:lstStyle/>
                    <a:p>
                      <a:pPr lvl="0"/>
                      <a:r>
                        <a:rPr lang="en-GB" sz="1400" kern="1200" dirty="0">
                          <a:solidFill>
                            <a:schemeClr val="dk1"/>
                          </a:solidFill>
                          <a:effectLst/>
                          <a:latin typeface="+mn-lt"/>
                          <a:ea typeface="+mn-ea"/>
                          <a:cs typeface="+mn-cs"/>
                        </a:rPr>
                        <a:t>Animals including humans </a:t>
                      </a:r>
                      <a:r>
                        <a:rPr lang="en-US" sz="1400" i="1" kern="1200" dirty="0">
                          <a:solidFill>
                            <a:schemeClr val="dk1"/>
                          </a:solidFill>
                          <a:effectLst/>
                          <a:latin typeface="+mn-lt"/>
                          <a:ea typeface="+mn-ea"/>
                          <a:cs typeface="+mn-cs"/>
                        </a:rPr>
                        <a:t>(digestive system, teeth, food chains) (Y4)</a:t>
                      </a:r>
                    </a:p>
                    <a:p>
                      <a:pPr lvl="0"/>
                      <a:endParaRPr lang="en-GB" sz="1400" kern="1200" dirty="0">
                        <a:solidFill>
                          <a:schemeClr val="dk1"/>
                        </a:solidFill>
                        <a:effectLst/>
                        <a:latin typeface="+mn-lt"/>
                        <a:ea typeface="+mn-ea"/>
                        <a:cs typeface="+mn-cs"/>
                      </a:endParaRPr>
                    </a:p>
                    <a:p>
                      <a:pPr lvl="0"/>
                      <a:r>
                        <a:rPr lang="en-GB" sz="1400" kern="1200" dirty="0">
                          <a:solidFill>
                            <a:schemeClr val="dk1"/>
                          </a:solidFill>
                          <a:effectLst/>
                          <a:latin typeface="+mn-lt"/>
                          <a:ea typeface="+mn-ea"/>
                          <a:cs typeface="+mn-cs"/>
                        </a:rPr>
                        <a:t>Living things in their habitats </a:t>
                      </a:r>
                      <a:r>
                        <a:rPr lang="en-GB" sz="1400" i="1" kern="1200" dirty="0">
                          <a:solidFill>
                            <a:schemeClr val="dk1"/>
                          </a:solidFill>
                          <a:effectLst/>
                          <a:latin typeface="+mn-lt"/>
                          <a:ea typeface="+mn-ea"/>
                          <a:cs typeface="+mn-cs"/>
                        </a:rPr>
                        <a:t>(Living things can be grouped in a variety of ways / Use classification keys/Changing environments)  (Y4)</a:t>
                      </a:r>
                    </a:p>
                    <a:p>
                      <a:pPr lvl="0"/>
                      <a:endParaRPr lang="en-GB" sz="1400" kern="1200" dirty="0">
                        <a:solidFill>
                          <a:schemeClr val="dk1"/>
                        </a:solidFill>
                        <a:effectLst/>
                        <a:latin typeface="+mn-lt"/>
                        <a:ea typeface="+mn-ea"/>
                        <a:cs typeface="+mn-cs"/>
                      </a:endParaRPr>
                    </a:p>
                  </a:txBody>
                  <a:tcPr marL="74295" marR="74295" marT="37148" marB="37148"/>
                </a:tc>
                <a:tc>
                  <a:txBody>
                    <a:bodyPr/>
                    <a:lstStyle/>
                    <a:p>
                      <a:pPr lvl="0"/>
                      <a:r>
                        <a:rPr lang="en-GB" sz="1400" kern="1200" dirty="0">
                          <a:solidFill>
                            <a:schemeClr val="dk1"/>
                          </a:solidFill>
                          <a:effectLst/>
                          <a:latin typeface="+mn-lt"/>
                          <a:ea typeface="+mn-ea"/>
                          <a:cs typeface="+mn-cs"/>
                        </a:rPr>
                        <a:t>Animals including humans </a:t>
                      </a:r>
                      <a:r>
                        <a:rPr lang="en-US" sz="1400" i="1" kern="1200" dirty="0">
                          <a:solidFill>
                            <a:schemeClr val="dk1"/>
                          </a:solidFill>
                          <a:effectLst/>
                          <a:latin typeface="+mn-lt"/>
                          <a:ea typeface="+mn-ea"/>
                          <a:cs typeface="+mn-cs"/>
                        </a:rPr>
                        <a:t>(human circulatory system, effects of diet, drugs, exercise and lifestyle, how nutrients and water are transported within animals and humans) (Y6)</a:t>
                      </a:r>
                    </a:p>
                    <a:p>
                      <a:pPr lvl="0"/>
                      <a:endParaRPr lang="en-GB" sz="1400" kern="1200" dirty="0">
                        <a:solidFill>
                          <a:schemeClr val="dk1"/>
                        </a:solidFill>
                        <a:effectLst/>
                        <a:latin typeface="+mn-lt"/>
                        <a:ea typeface="+mn-ea"/>
                        <a:cs typeface="+mn-cs"/>
                      </a:endParaRPr>
                    </a:p>
                    <a:p>
                      <a:pPr lvl="0"/>
                      <a:r>
                        <a:rPr lang="en-GB" sz="1400" kern="1200" dirty="0">
                          <a:solidFill>
                            <a:schemeClr val="dk1"/>
                          </a:solidFill>
                          <a:effectLst/>
                          <a:latin typeface="+mn-lt"/>
                          <a:ea typeface="+mn-ea"/>
                          <a:cs typeface="+mn-cs"/>
                        </a:rPr>
                        <a:t>Living things in their habitats </a:t>
                      </a:r>
                      <a:r>
                        <a:rPr lang="en-GB" sz="1400" i="1" kern="1200" dirty="0">
                          <a:solidFill>
                            <a:schemeClr val="dk1"/>
                          </a:solidFill>
                          <a:effectLst/>
                          <a:latin typeface="+mn-lt"/>
                          <a:ea typeface="+mn-ea"/>
                          <a:cs typeface="+mn-cs"/>
                        </a:rPr>
                        <a:t> (Differences in the life cycles of a mammal, an amphibian, an insect and a bird/Reproduction in some plants an animals) (Y5)</a:t>
                      </a:r>
                    </a:p>
                    <a:p>
                      <a:pPr lvl="0"/>
                      <a:endParaRPr lang="en-GB" sz="1400" kern="1200" dirty="0">
                        <a:solidFill>
                          <a:schemeClr val="dk1"/>
                        </a:solidFill>
                        <a:effectLst/>
                        <a:latin typeface="+mn-lt"/>
                        <a:ea typeface="+mn-ea"/>
                        <a:cs typeface="+mn-cs"/>
                      </a:endParaRPr>
                    </a:p>
                    <a:p>
                      <a:endParaRPr lang="en-GB" sz="1400" kern="1200" dirty="0">
                        <a:solidFill>
                          <a:schemeClr val="dk1"/>
                        </a:solidFill>
                        <a:effectLst/>
                        <a:latin typeface="+mn-lt"/>
                        <a:ea typeface="+mn-ea"/>
                        <a:cs typeface="+mn-cs"/>
                      </a:endParaRPr>
                    </a:p>
                    <a:p>
                      <a:r>
                        <a:rPr lang="en-GB" sz="1400" kern="1200" dirty="0">
                          <a:solidFill>
                            <a:schemeClr val="dk1"/>
                          </a:solidFill>
                          <a:effectLst/>
                          <a:latin typeface="+mn-lt"/>
                          <a:ea typeface="+mn-ea"/>
                          <a:cs typeface="+mn-cs"/>
                        </a:rPr>
                        <a:t>(</a:t>
                      </a:r>
                      <a:r>
                        <a:rPr lang="en-GB" sz="1400" kern="1200" dirty="0" err="1">
                          <a:solidFill>
                            <a:schemeClr val="dk1"/>
                          </a:solidFill>
                          <a:effectLst/>
                          <a:latin typeface="+mn-lt"/>
                          <a:ea typeface="+mn-ea"/>
                          <a:cs typeface="+mn-cs"/>
                        </a:rPr>
                        <a:t>Heartstart</a:t>
                      </a:r>
                      <a:r>
                        <a:rPr lang="en-GB" sz="1400" kern="1200" dirty="0">
                          <a:solidFill>
                            <a:schemeClr val="dk1"/>
                          </a:solidFill>
                          <a:effectLst/>
                          <a:latin typeface="+mn-lt"/>
                          <a:ea typeface="+mn-ea"/>
                          <a:cs typeface="+mn-cs"/>
                        </a:rPr>
                        <a:t>- CPR)</a:t>
                      </a:r>
                      <a:endParaRPr lang="en-GB" sz="1400" dirty="0"/>
                    </a:p>
                  </a:txBody>
                  <a:tcPr marL="74295" marR="74295" marT="37148" marB="37148"/>
                </a:tc>
                <a:extLst>
                  <a:ext uri="{0D108BD9-81ED-4DB2-BD59-A6C34878D82A}">
                    <a16:rowId xmlns:a16="http://schemas.microsoft.com/office/drawing/2014/main" val="1980846162"/>
                  </a:ext>
                </a:extLst>
              </a:tr>
            </a:tbl>
          </a:graphicData>
        </a:graphic>
      </p:graphicFrame>
      <p:sp>
        <p:nvSpPr>
          <p:cNvPr id="3" name="Slide Number Placeholder 2">
            <a:extLst>
              <a:ext uri="{FF2B5EF4-FFF2-40B4-BE49-F238E27FC236}">
                <a16:creationId xmlns:a16="http://schemas.microsoft.com/office/drawing/2014/main" id="{ACE16685-6A55-44D1-B3F6-F616C5ADE610}"/>
              </a:ext>
            </a:extLst>
          </p:cNvPr>
          <p:cNvSpPr>
            <a:spLocks noGrp="1"/>
          </p:cNvSpPr>
          <p:nvPr>
            <p:ph type="sldNum" sz="quarter" idx="12"/>
          </p:nvPr>
        </p:nvSpPr>
        <p:spPr/>
        <p:txBody>
          <a:bodyPr/>
          <a:lstStyle/>
          <a:p>
            <a:fld id="{124E33BF-C3A5-4325-AEF9-3A669EFF4CD9}" type="slidenum">
              <a:rPr lang="en-GB" smtClean="0"/>
              <a:t>5</a:t>
            </a:fld>
            <a:endParaRPr lang="en-GB"/>
          </a:p>
        </p:txBody>
      </p:sp>
    </p:spTree>
    <p:extLst>
      <p:ext uri="{BB962C8B-B14F-4D97-AF65-F5344CB8AC3E}">
        <p14:creationId xmlns:p14="http://schemas.microsoft.com/office/powerpoint/2010/main" val="614829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CD6C833E-F6D6-4A93-B335-1CF22BE101CE}"/>
              </a:ext>
            </a:extLst>
          </p:cNvPr>
          <p:cNvGraphicFramePr>
            <a:graphicFrameLocks noGrp="1"/>
          </p:cNvGraphicFramePr>
          <p:nvPr>
            <p:extLst>
              <p:ext uri="{D42A27DB-BD31-4B8C-83A1-F6EECF244321}">
                <p14:modId xmlns:p14="http://schemas.microsoft.com/office/powerpoint/2010/main" val="771772202"/>
              </p:ext>
            </p:extLst>
          </p:nvPr>
        </p:nvGraphicFramePr>
        <p:xfrm>
          <a:off x="217463" y="234671"/>
          <a:ext cx="9411447" cy="3630933"/>
        </p:xfrm>
        <a:graphic>
          <a:graphicData uri="http://schemas.openxmlformats.org/drawingml/2006/table">
            <a:tbl>
              <a:tblPr firstRow="1" bandRow="1">
                <a:tableStyleId>{93296810-A885-4BE3-A3E7-6D5BEEA58F35}</a:tableStyleId>
              </a:tblPr>
              <a:tblGrid>
                <a:gridCol w="3137149">
                  <a:extLst>
                    <a:ext uri="{9D8B030D-6E8A-4147-A177-3AD203B41FA5}">
                      <a16:colId xmlns:a16="http://schemas.microsoft.com/office/drawing/2014/main" val="1426934830"/>
                    </a:ext>
                  </a:extLst>
                </a:gridCol>
                <a:gridCol w="3137149">
                  <a:extLst>
                    <a:ext uri="{9D8B030D-6E8A-4147-A177-3AD203B41FA5}">
                      <a16:colId xmlns:a16="http://schemas.microsoft.com/office/drawing/2014/main" val="1197126809"/>
                    </a:ext>
                  </a:extLst>
                </a:gridCol>
                <a:gridCol w="3137149">
                  <a:extLst>
                    <a:ext uri="{9D8B030D-6E8A-4147-A177-3AD203B41FA5}">
                      <a16:colId xmlns:a16="http://schemas.microsoft.com/office/drawing/2014/main" val="426107078"/>
                    </a:ext>
                  </a:extLst>
                </a:gridCol>
              </a:tblGrid>
              <a:tr h="421005">
                <a:tc>
                  <a:txBody>
                    <a:bodyPr/>
                    <a:lstStyle/>
                    <a:p>
                      <a:r>
                        <a:rPr lang="en-GB" sz="1400" dirty="0"/>
                        <a:t>Year D</a:t>
                      </a:r>
                    </a:p>
                  </a:txBody>
                  <a:tcPr marL="74295" marR="74295" marT="37148" marB="37148"/>
                </a:tc>
                <a:tc>
                  <a:txBody>
                    <a:bodyPr/>
                    <a:lstStyle/>
                    <a:p>
                      <a:r>
                        <a:rPr lang="en-GB" sz="1400" dirty="0"/>
                        <a:t>Lower KS2</a:t>
                      </a:r>
                    </a:p>
                  </a:txBody>
                  <a:tcPr marL="74295" marR="74295" marT="37148" marB="37148"/>
                </a:tc>
                <a:tc>
                  <a:txBody>
                    <a:bodyPr/>
                    <a:lstStyle/>
                    <a:p>
                      <a:r>
                        <a:rPr lang="en-GB" sz="1400" dirty="0"/>
                        <a:t>Upper KS2</a:t>
                      </a:r>
                    </a:p>
                  </a:txBody>
                  <a:tcPr marL="74295" marR="74295" marT="37148" marB="37148"/>
                </a:tc>
                <a:extLst>
                  <a:ext uri="{0D108BD9-81ED-4DB2-BD59-A6C34878D82A}">
                    <a16:rowId xmlns:a16="http://schemas.microsoft.com/office/drawing/2014/main" val="1354919696"/>
                  </a:ext>
                </a:extLst>
              </a:tr>
              <a:tr h="594360">
                <a:tc>
                  <a:txBody>
                    <a:bodyPr/>
                    <a:lstStyle/>
                    <a:p>
                      <a:r>
                        <a:rPr lang="en-GB" sz="1400" dirty="0"/>
                        <a:t>Term 1 –  Walk like an Egyptian</a:t>
                      </a:r>
                    </a:p>
                  </a:txBody>
                  <a:tcPr marL="74295" marR="74295" marT="37148" marB="37148"/>
                </a:tc>
                <a:tc>
                  <a:txBody>
                    <a:bodyPr/>
                    <a:lstStyle/>
                    <a:p>
                      <a:pPr lvl="0"/>
                      <a:r>
                        <a:rPr lang="en-GB" sz="1400" dirty="0"/>
                        <a:t>Light (Y3)</a:t>
                      </a:r>
                    </a:p>
                    <a:p>
                      <a:pPr lvl="0"/>
                      <a:endParaRPr lang="en-GB" sz="1400" dirty="0"/>
                    </a:p>
                    <a:p>
                      <a:pPr lvl="0"/>
                      <a:r>
                        <a:rPr lang="en-GB" sz="1400" dirty="0"/>
                        <a:t>Rocks and Soils (Y3)</a:t>
                      </a:r>
                    </a:p>
                  </a:txBody>
                  <a:tcPr marL="74295" marR="74295" marT="37148" marB="37148"/>
                </a:tc>
                <a:tc>
                  <a:txBody>
                    <a:bodyPr/>
                    <a:lstStyle/>
                    <a:p>
                      <a:r>
                        <a:rPr lang="en-GB" sz="1400" dirty="0"/>
                        <a:t>Light (Y6)</a:t>
                      </a:r>
                    </a:p>
                  </a:txBody>
                  <a:tcPr marL="74295" marR="74295" marT="37148" marB="37148"/>
                </a:tc>
                <a:extLst>
                  <a:ext uri="{0D108BD9-81ED-4DB2-BD59-A6C34878D82A}">
                    <a16:rowId xmlns:a16="http://schemas.microsoft.com/office/drawing/2014/main" val="593288876"/>
                  </a:ext>
                </a:extLst>
              </a:tr>
              <a:tr h="767715">
                <a:tc>
                  <a:txBody>
                    <a:bodyPr/>
                    <a:lstStyle/>
                    <a:p>
                      <a:r>
                        <a:rPr lang="en-GB" sz="1400" dirty="0"/>
                        <a:t>Term 2 –  Eco Warriors</a:t>
                      </a:r>
                    </a:p>
                  </a:txBody>
                  <a:tcPr marL="74295" marR="74295" marT="37148" marB="37148"/>
                </a:tc>
                <a:tc>
                  <a:txBody>
                    <a:bodyPr/>
                    <a:lstStyle/>
                    <a:p>
                      <a:pPr lvl="0"/>
                      <a:r>
                        <a:rPr lang="en-GB" sz="1400" kern="1200" dirty="0">
                          <a:solidFill>
                            <a:schemeClr val="dk1"/>
                          </a:solidFill>
                          <a:effectLst/>
                          <a:latin typeface="+mn-lt"/>
                          <a:ea typeface="+mn-ea"/>
                          <a:cs typeface="+mn-cs"/>
                        </a:rPr>
                        <a:t>Plants (Y3)</a:t>
                      </a:r>
                    </a:p>
                    <a:p>
                      <a:pPr lvl="0"/>
                      <a:endParaRPr lang="en-GB" sz="1400" kern="1200" dirty="0">
                        <a:solidFill>
                          <a:schemeClr val="dk1"/>
                        </a:solidFill>
                        <a:effectLst/>
                        <a:latin typeface="+mn-lt"/>
                        <a:ea typeface="+mn-ea"/>
                        <a:cs typeface="+mn-cs"/>
                      </a:endParaRPr>
                    </a:p>
                    <a:p>
                      <a:r>
                        <a:rPr lang="en-GB" sz="1400" kern="1200" dirty="0">
                          <a:solidFill>
                            <a:schemeClr val="dk1"/>
                          </a:solidFill>
                          <a:effectLst/>
                          <a:latin typeface="+mn-lt"/>
                          <a:ea typeface="+mn-ea"/>
                          <a:cs typeface="+mn-cs"/>
                        </a:rPr>
                        <a:t>Animals including humans </a:t>
                      </a:r>
                      <a:r>
                        <a:rPr lang="en-GB" sz="1400" i="1" kern="1200" dirty="0">
                          <a:solidFill>
                            <a:schemeClr val="dk1"/>
                          </a:solidFill>
                          <a:effectLst/>
                          <a:latin typeface="+mn-lt"/>
                          <a:ea typeface="+mn-ea"/>
                          <a:cs typeface="+mn-cs"/>
                        </a:rPr>
                        <a:t>(food and nutrition / skeletons and muscles) (Y3)</a:t>
                      </a:r>
                      <a:endParaRPr lang="en-GB" sz="1400" dirty="0"/>
                    </a:p>
                  </a:txBody>
                  <a:tcPr marL="74295" marR="74295" marT="37148" marB="37148"/>
                </a:tc>
                <a:tc>
                  <a:txBody>
                    <a:bodyPr/>
                    <a:lstStyle/>
                    <a:p>
                      <a:pPr lvl="0"/>
                      <a:r>
                        <a:rPr lang="en-GB" sz="1400" kern="1200" dirty="0">
                          <a:solidFill>
                            <a:schemeClr val="dk1"/>
                          </a:solidFill>
                          <a:effectLst/>
                          <a:latin typeface="+mn-lt"/>
                          <a:ea typeface="+mn-ea"/>
                          <a:cs typeface="+mn-cs"/>
                        </a:rPr>
                        <a:t>Living things in their habitats (classifying plants, animals and micro-organisms)  (Y6)</a:t>
                      </a:r>
                    </a:p>
                    <a:p>
                      <a:pPr lvl="0"/>
                      <a:endParaRPr lang="en-GB" sz="1400" kern="1200" dirty="0">
                        <a:solidFill>
                          <a:schemeClr val="dk1"/>
                        </a:solidFill>
                        <a:effectLst/>
                        <a:latin typeface="+mn-lt"/>
                        <a:ea typeface="+mn-ea"/>
                        <a:cs typeface="+mn-cs"/>
                      </a:endParaRPr>
                    </a:p>
                    <a:p>
                      <a:r>
                        <a:rPr lang="en-GB" sz="1400" kern="1200" dirty="0">
                          <a:solidFill>
                            <a:schemeClr val="dk1"/>
                          </a:solidFill>
                          <a:effectLst/>
                          <a:latin typeface="+mn-lt"/>
                          <a:ea typeface="+mn-ea"/>
                          <a:cs typeface="+mn-cs"/>
                        </a:rPr>
                        <a:t>Evolution and inheritance (Y6)</a:t>
                      </a:r>
                      <a:endParaRPr lang="en-GB" sz="1400" dirty="0"/>
                    </a:p>
                  </a:txBody>
                  <a:tcPr marL="74295" marR="74295" marT="37148" marB="37148"/>
                </a:tc>
                <a:extLst>
                  <a:ext uri="{0D108BD9-81ED-4DB2-BD59-A6C34878D82A}">
                    <a16:rowId xmlns:a16="http://schemas.microsoft.com/office/drawing/2014/main" val="3194256993"/>
                  </a:ext>
                </a:extLst>
              </a:tr>
              <a:tr h="1114425">
                <a:tc>
                  <a:txBody>
                    <a:bodyPr/>
                    <a:lstStyle/>
                    <a:p>
                      <a:r>
                        <a:rPr lang="en-GB" sz="1400" dirty="0"/>
                        <a:t>Term 3 –  Olympics</a:t>
                      </a:r>
                    </a:p>
                  </a:txBody>
                  <a:tcPr marL="74295" marR="74295" marT="37148" marB="37148"/>
                </a:tc>
                <a:tc>
                  <a:txBody>
                    <a:bodyPr/>
                    <a:lstStyle/>
                    <a:p>
                      <a:pPr lvl="0"/>
                      <a:r>
                        <a:rPr lang="en-GB" sz="1400" kern="1200" dirty="0">
                          <a:solidFill>
                            <a:schemeClr val="dk1"/>
                          </a:solidFill>
                          <a:effectLst/>
                          <a:latin typeface="+mn-lt"/>
                          <a:ea typeface="+mn-ea"/>
                          <a:cs typeface="+mn-cs"/>
                        </a:rPr>
                        <a:t>Sound</a:t>
                      </a:r>
                    </a:p>
                    <a:p>
                      <a:pPr lvl="0"/>
                      <a:r>
                        <a:rPr lang="en-US" sz="1400" kern="1200" dirty="0">
                          <a:solidFill>
                            <a:schemeClr val="dk1"/>
                          </a:solidFill>
                          <a:effectLst/>
                          <a:latin typeface="+mn-lt"/>
                          <a:ea typeface="+mn-ea"/>
                          <a:cs typeface="+mn-cs"/>
                        </a:rPr>
                        <a:t>Earth and Space </a:t>
                      </a:r>
                      <a:r>
                        <a:rPr lang="en-US" sz="1400" i="1" kern="1200" dirty="0">
                          <a:solidFill>
                            <a:schemeClr val="dk1"/>
                          </a:solidFill>
                          <a:effectLst/>
                          <a:latin typeface="+mn-lt"/>
                          <a:ea typeface="+mn-ea"/>
                          <a:cs typeface="+mn-cs"/>
                        </a:rPr>
                        <a:t>(mini topic- Space Jam)</a:t>
                      </a:r>
                      <a:endParaRPr lang="en-GB" sz="1400" kern="1200" dirty="0">
                        <a:solidFill>
                          <a:schemeClr val="dk1"/>
                        </a:solidFill>
                        <a:effectLst/>
                        <a:latin typeface="+mn-lt"/>
                        <a:ea typeface="+mn-ea"/>
                        <a:cs typeface="+mn-cs"/>
                      </a:endParaRPr>
                    </a:p>
                    <a:p>
                      <a:pPr lvl="0"/>
                      <a:endParaRPr lang="en-GB" sz="1400" dirty="0"/>
                    </a:p>
                  </a:txBody>
                  <a:tcPr marL="74295" marR="74295" marT="37148" marB="37148"/>
                </a:tc>
                <a:tc>
                  <a:txBody>
                    <a:bodyPr/>
                    <a:lstStyle/>
                    <a:p>
                      <a:pPr lvl="0"/>
                      <a:r>
                        <a:rPr lang="en-GB" sz="1400" kern="1200" dirty="0">
                          <a:solidFill>
                            <a:schemeClr val="dk1"/>
                          </a:solidFill>
                          <a:effectLst/>
                          <a:latin typeface="+mn-lt"/>
                          <a:ea typeface="+mn-ea"/>
                          <a:cs typeface="+mn-cs"/>
                        </a:rPr>
                        <a:t>Animals including humans </a:t>
                      </a:r>
                      <a:r>
                        <a:rPr lang="en-US" sz="1400" i="1" kern="1200" dirty="0">
                          <a:solidFill>
                            <a:schemeClr val="dk1"/>
                          </a:solidFill>
                          <a:effectLst/>
                          <a:latin typeface="+mn-lt"/>
                          <a:ea typeface="+mn-ea"/>
                          <a:cs typeface="+mn-cs"/>
                        </a:rPr>
                        <a:t>(human development: birth to old age including puberty) (Y5)</a:t>
                      </a:r>
                    </a:p>
                    <a:p>
                      <a:pPr lvl="0"/>
                      <a:endParaRPr lang="en-GB" sz="1400" kern="1200" dirty="0">
                        <a:solidFill>
                          <a:schemeClr val="dk1"/>
                        </a:solidFill>
                        <a:effectLst/>
                        <a:latin typeface="+mn-lt"/>
                        <a:ea typeface="+mn-ea"/>
                        <a:cs typeface="+mn-cs"/>
                      </a:endParaRPr>
                    </a:p>
                    <a:p>
                      <a:r>
                        <a:rPr lang="en-GB" sz="1400" kern="1200" dirty="0">
                          <a:solidFill>
                            <a:schemeClr val="dk1"/>
                          </a:solidFill>
                          <a:effectLst/>
                          <a:latin typeface="+mn-lt"/>
                          <a:ea typeface="+mn-ea"/>
                          <a:cs typeface="+mn-cs"/>
                        </a:rPr>
                        <a:t>Earth and Space </a:t>
                      </a:r>
                      <a:r>
                        <a:rPr lang="en-GB" sz="1400" i="1" kern="1200" dirty="0">
                          <a:solidFill>
                            <a:schemeClr val="dk1"/>
                          </a:solidFill>
                          <a:effectLst/>
                          <a:latin typeface="+mn-lt"/>
                          <a:ea typeface="+mn-ea"/>
                          <a:cs typeface="+mn-cs"/>
                        </a:rPr>
                        <a:t>(mini topic- Space Jam) (Y5)</a:t>
                      </a:r>
                      <a:endParaRPr lang="en-GB" sz="1400" dirty="0"/>
                    </a:p>
                  </a:txBody>
                  <a:tcPr marL="74295" marR="74295" marT="37148" marB="37148"/>
                </a:tc>
                <a:extLst>
                  <a:ext uri="{0D108BD9-81ED-4DB2-BD59-A6C34878D82A}">
                    <a16:rowId xmlns:a16="http://schemas.microsoft.com/office/drawing/2014/main" val="1980846162"/>
                  </a:ext>
                </a:extLst>
              </a:tr>
            </a:tbl>
          </a:graphicData>
        </a:graphic>
      </p:graphicFrame>
      <p:sp>
        <p:nvSpPr>
          <p:cNvPr id="3" name="Slide Number Placeholder 2">
            <a:extLst>
              <a:ext uri="{FF2B5EF4-FFF2-40B4-BE49-F238E27FC236}">
                <a16:creationId xmlns:a16="http://schemas.microsoft.com/office/drawing/2014/main" id="{399EC594-8384-42AF-8598-F8F9E1FCEB4F}"/>
              </a:ext>
            </a:extLst>
          </p:cNvPr>
          <p:cNvSpPr>
            <a:spLocks noGrp="1"/>
          </p:cNvSpPr>
          <p:nvPr>
            <p:ph type="sldNum" sz="quarter" idx="12"/>
          </p:nvPr>
        </p:nvSpPr>
        <p:spPr/>
        <p:txBody>
          <a:bodyPr/>
          <a:lstStyle/>
          <a:p>
            <a:fld id="{124E33BF-C3A5-4325-AEF9-3A669EFF4CD9}" type="slidenum">
              <a:rPr lang="en-GB" smtClean="0"/>
              <a:t>6</a:t>
            </a:fld>
            <a:endParaRPr lang="en-GB"/>
          </a:p>
        </p:txBody>
      </p:sp>
    </p:spTree>
    <p:extLst>
      <p:ext uri="{BB962C8B-B14F-4D97-AF65-F5344CB8AC3E}">
        <p14:creationId xmlns:p14="http://schemas.microsoft.com/office/powerpoint/2010/main" val="1614735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C7AD8AEA-774C-4A3D-B49C-D368AB4E40C9}"/>
              </a:ext>
            </a:extLst>
          </p:cNvPr>
          <p:cNvGraphicFramePr>
            <a:graphicFrameLocks noGrp="1"/>
          </p:cNvGraphicFramePr>
          <p:nvPr>
            <p:extLst>
              <p:ext uri="{D42A27DB-BD31-4B8C-83A1-F6EECF244321}">
                <p14:modId xmlns:p14="http://schemas.microsoft.com/office/powerpoint/2010/main" val="550988147"/>
              </p:ext>
            </p:extLst>
          </p:nvPr>
        </p:nvGraphicFramePr>
        <p:xfrm>
          <a:off x="208169" y="703309"/>
          <a:ext cx="9586995" cy="4458082"/>
        </p:xfrm>
        <a:graphic>
          <a:graphicData uri="http://schemas.openxmlformats.org/drawingml/2006/table">
            <a:tbl>
              <a:tblPr firstRow="1" bandRow="1">
                <a:tableStyleId>{5C22544A-7EE6-4342-B048-85BDC9FD1C3A}</a:tableStyleId>
              </a:tblPr>
              <a:tblGrid>
                <a:gridCol w="1917399">
                  <a:extLst>
                    <a:ext uri="{9D8B030D-6E8A-4147-A177-3AD203B41FA5}">
                      <a16:colId xmlns:a16="http://schemas.microsoft.com/office/drawing/2014/main" val="3093273327"/>
                    </a:ext>
                  </a:extLst>
                </a:gridCol>
                <a:gridCol w="1917399">
                  <a:extLst>
                    <a:ext uri="{9D8B030D-6E8A-4147-A177-3AD203B41FA5}">
                      <a16:colId xmlns:a16="http://schemas.microsoft.com/office/drawing/2014/main" val="400356363"/>
                    </a:ext>
                  </a:extLst>
                </a:gridCol>
                <a:gridCol w="1917399">
                  <a:extLst>
                    <a:ext uri="{9D8B030D-6E8A-4147-A177-3AD203B41FA5}">
                      <a16:colId xmlns:a16="http://schemas.microsoft.com/office/drawing/2014/main" val="1738001373"/>
                    </a:ext>
                  </a:extLst>
                </a:gridCol>
                <a:gridCol w="1917399">
                  <a:extLst>
                    <a:ext uri="{9D8B030D-6E8A-4147-A177-3AD203B41FA5}">
                      <a16:colId xmlns:a16="http://schemas.microsoft.com/office/drawing/2014/main" val="3426838984"/>
                    </a:ext>
                  </a:extLst>
                </a:gridCol>
                <a:gridCol w="1917399">
                  <a:extLst>
                    <a:ext uri="{9D8B030D-6E8A-4147-A177-3AD203B41FA5}">
                      <a16:colId xmlns:a16="http://schemas.microsoft.com/office/drawing/2014/main" val="1827786462"/>
                    </a:ext>
                  </a:extLst>
                </a:gridCol>
              </a:tblGrid>
              <a:tr h="301308">
                <a:tc>
                  <a:txBody>
                    <a:bodyPr/>
                    <a:lstStyle/>
                    <a:p>
                      <a:endParaRPr lang="en-GB" sz="1400" dirty="0"/>
                    </a:p>
                  </a:txBody>
                  <a:tcPr marL="74295" marR="74295" marT="37148" marB="37148"/>
                </a:tc>
                <a:tc>
                  <a:txBody>
                    <a:bodyPr/>
                    <a:lstStyle/>
                    <a:p>
                      <a:r>
                        <a:rPr lang="en-GB" sz="1400" dirty="0"/>
                        <a:t>Year 3</a:t>
                      </a:r>
                    </a:p>
                  </a:txBody>
                  <a:tcPr marL="74295" marR="74295" marT="37148" marB="37148"/>
                </a:tc>
                <a:tc>
                  <a:txBody>
                    <a:bodyPr/>
                    <a:lstStyle/>
                    <a:p>
                      <a:r>
                        <a:rPr lang="en-GB" sz="1400" dirty="0"/>
                        <a:t>Year 4</a:t>
                      </a:r>
                    </a:p>
                  </a:txBody>
                  <a:tcPr marL="74295" marR="74295" marT="37148" marB="37148"/>
                </a:tc>
                <a:tc>
                  <a:txBody>
                    <a:bodyPr/>
                    <a:lstStyle/>
                    <a:p>
                      <a:r>
                        <a:rPr lang="en-GB" sz="1400" dirty="0"/>
                        <a:t>Year 5</a:t>
                      </a:r>
                    </a:p>
                  </a:txBody>
                  <a:tcPr marL="74295" marR="74295" marT="37148" marB="37148"/>
                </a:tc>
                <a:tc>
                  <a:txBody>
                    <a:bodyPr/>
                    <a:lstStyle/>
                    <a:p>
                      <a:r>
                        <a:rPr lang="en-GB" sz="1400" dirty="0"/>
                        <a:t>Year 6</a:t>
                      </a:r>
                    </a:p>
                  </a:txBody>
                  <a:tcPr marL="74295" marR="74295" marT="37148" marB="37148"/>
                </a:tc>
                <a:extLst>
                  <a:ext uri="{0D108BD9-81ED-4DB2-BD59-A6C34878D82A}">
                    <a16:rowId xmlns:a16="http://schemas.microsoft.com/office/drawing/2014/main" val="1112223823"/>
                  </a:ext>
                </a:extLst>
              </a:tr>
              <a:tr h="3377379">
                <a:tc>
                  <a:txBody>
                    <a:bodyPr/>
                    <a:lstStyle/>
                    <a:p>
                      <a:pPr>
                        <a:lnSpc>
                          <a:spcPct val="115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Planning an investigation</a:t>
                      </a:r>
                    </a:p>
                  </a:txBody>
                  <a:tcPr marL="55721" marR="55721" marT="0" marB="0"/>
                </a:tc>
                <a:tc>
                  <a:txBody>
                    <a:bodyPr/>
                    <a:lstStyle/>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From a range of question starts, can generate simple questions that could lead to scientific enquiry.</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 suggest a possible series of steps in an investigation.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 suggest which equipment they need to use, and measurements/observations that need to be made.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a:txBody>
                    <a:bodyPr/>
                    <a:lstStyle/>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With support, can plan a suitable series of steps in an investigation.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Selects appropriate equipment and, with support, considers the degree of accuracy required when measuring.</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Asks questions and can generate simple questions that could lead to scientific enquiry.</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a:txBody>
                    <a:bodyPr/>
                    <a:lstStyle/>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Ask questions and offers own ideas for scientific enquiry.</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Using prompts can plan a suitable series of steps in an investigation.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May need support in clarifying the question, to suit a scientific purpose.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Selects equipment from a range offered (including digital).</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Considers the degree of accuracy required when measuring.</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effectLst/>
                          <a:latin typeface="Calibri" panose="020F0502020204030204" pitchFamily="34" charset="0"/>
                          <a:ea typeface="Calibri" panose="020F0502020204030204" pitchFamily="34" charset="0"/>
                          <a:cs typeface="Times New Roman" panose="02020603050405020304" pitchFamily="18" charset="0"/>
                        </a:rPr>
                        <a:t> </a:t>
                      </a:r>
                    </a:p>
                  </a:txBody>
                  <a:tcPr marL="55721" marR="55721" marT="0" marB="0"/>
                </a:tc>
                <a:tc>
                  <a:txBody>
                    <a:bodyPr/>
                    <a:lstStyle/>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Asks detailed questions and offers an accurately framed question, for a scientific enquiry.</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 independently plan a suitable series of steps in a fill investigation.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Selects equipment from a range offered (including digital).</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Takes into account the degree of accuracy required when measuring.</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4226211343"/>
                  </a:ext>
                </a:extLst>
              </a:tr>
            </a:tbl>
          </a:graphicData>
        </a:graphic>
      </p:graphicFrame>
      <p:sp>
        <p:nvSpPr>
          <p:cNvPr id="14" name="TextBox 13">
            <a:extLst>
              <a:ext uri="{FF2B5EF4-FFF2-40B4-BE49-F238E27FC236}">
                <a16:creationId xmlns:a16="http://schemas.microsoft.com/office/drawing/2014/main" id="{F87B2075-E665-4C7E-82C8-78491A28741C}"/>
              </a:ext>
            </a:extLst>
          </p:cNvPr>
          <p:cNvSpPr txBox="1"/>
          <p:nvPr/>
        </p:nvSpPr>
        <p:spPr>
          <a:xfrm>
            <a:off x="0" y="56978"/>
            <a:ext cx="9795164" cy="646331"/>
          </a:xfrm>
          <a:prstGeom prst="rect">
            <a:avLst/>
          </a:prstGeom>
          <a:noFill/>
        </p:spPr>
        <p:txBody>
          <a:bodyPr wrap="square" rtlCol="0">
            <a:spAutoFit/>
          </a:bodyPr>
          <a:lstStyle/>
          <a:p>
            <a:r>
              <a:rPr lang="en-GB" b="1" dirty="0"/>
              <a:t>Below are the key areas of the Working Scientifically strands of science, arranged to show the progression from Year 3 to Year 6. </a:t>
            </a:r>
          </a:p>
        </p:txBody>
      </p:sp>
      <p:sp>
        <p:nvSpPr>
          <p:cNvPr id="2" name="Slide Number Placeholder 1">
            <a:extLst>
              <a:ext uri="{FF2B5EF4-FFF2-40B4-BE49-F238E27FC236}">
                <a16:creationId xmlns:a16="http://schemas.microsoft.com/office/drawing/2014/main" id="{255AABBE-64C5-444A-8D6C-551C1CBED4F9}"/>
              </a:ext>
            </a:extLst>
          </p:cNvPr>
          <p:cNvSpPr>
            <a:spLocks noGrp="1"/>
          </p:cNvSpPr>
          <p:nvPr>
            <p:ph type="sldNum" sz="quarter" idx="12"/>
          </p:nvPr>
        </p:nvSpPr>
        <p:spPr/>
        <p:txBody>
          <a:bodyPr/>
          <a:lstStyle/>
          <a:p>
            <a:fld id="{124E33BF-C3A5-4325-AEF9-3A669EFF4CD9}" type="slidenum">
              <a:rPr lang="en-GB" smtClean="0"/>
              <a:t>7</a:t>
            </a:fld>
            <a:endParaRPr lang="en-GB"/>
          </a:p>
        </p:txBody>
      </p:sp>
    </p:spTree>
    <p:extLst>
      <p:ext uri="{BB962C8B-B14F-4D97-AF65-F5344CB8AC3E}">
        <p14:creationId xmlns:p14="http://schemas.microsoft.com/office/powerpoint/2010/main" val="3105212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C7AD8AEA-774C-4A3D-B49C-D368AB4E40C9}"/>
              </a:ext>
            </a:extLst>
          </p:cNvPr>
          <p:cNvGraphicFramePr>
            <a:graphicFrameLocks noGrp="1"/>
          </p:cNvGraphicFramePr>
          <p:nvPr>
            <p:extLst>
              <p:ext uri="{D42A27DB-BD31-4B8C-83A1-F6EECF244321}">
                <p14:modId xmlns:p14="http://schemas.microsoft.com/office/powerpoint/2010/main" val="1634770573"/>
              </p:ext>
            </p:extLst>
          </p:nvPr>
        </p:nvGraphicFramePr>
        <p:xfrm>
          <a:off x="102093" y="136523"/>
          <a:ext cx="9651505" cy="4147726"/>
        </p:xfrm>
        <a:graphic>
          <a:graphicData uri="http://schemas.openxmlformats.org/drawingml/2006/table">
            <a:tbl>
              <a:tblPr firstRow="1" bandRow="1">
                <a:tableStyleId>{5C22544A-7EE6-4342-B048-85BDC9FD1C3A}</a:tableStyleId>
              </a:tblPr>
              <a:tblGrid>
                <a:gridCol w="1930301">
                  <a:extLst>
                    <a:ext uri="{9D8B030D-6E8A-4147-A177-3AD203B41FA5}">
                      <a16:colId xmlns:a16="http://schemas.microsoft.com/office/drawing/2014/main" val="3093273327"/>
                    </a:ext>
                  </a:extLst>
                </a:gridCol>
                <a:gridCol w="1930301">
                  <a:extLst>
                    <a:ext uri="{9D8B030D-6E8A-4147-A177-3AD203B41FA5}">
                      <a16:colId xmlns:a16="http://schemas.microsoft.com/office/drawing/2014/main" val="400356363"/>
                    </a:ext>
                  </a:extLst>
                </a:gridCol>
                <a:gridCol w="1930301">
                  <a:extLst>
                    <a:ext uri="{9D8B030D-6E8A-4147-A177-3AD203B41FA5}">
                      <a16:colId xmlns:a16="http://schemas.microsoft.com/office/drawing/2014/main" val="1738001373"/>
                    </a:ext>
                  </a:extLst>
                </a:gridCol>
                <a:gridCol w="1930301">
                  <a:extLst>
                    <a:ext uri="{9D8B030D-6E8A-4147-A177-3AD203B41FA5}">
                      <a16:colId xmlns:a16="http://schemas.microsoft.com/office/drawing/2014/main" val="3426838984"/>
                    </a:ext>
                  </a:extLst>
                </a:gridCol>
                <a:gridCol w="1930301">
                  <a:extLst>
                    <a:ext uri="{9D8B030D-6E8A-4147-A177-3AD203B41FA5}">
                      <a16:colId xmlns:a16="http://schemas.microsoft.com/office/drawing/2014/main" val="1827786462"/>
                    </a:ext>
                  </a:extLst>
                </a:gridCol>
              </a:tblGrid>
              <a:tr h="301308">
                <a:tc>
                  <a:txBody>
                    <a:bodyPr/>
                    <a:lstStyle/>
                    <a:p>
                      <a:endParaRPr lang="en-GB" sz="1400" dirty="0"/>
                    </a:p>
                  </a:txBody>
                  <a:tcPr marL="74295" marR="74295" marT="37148" marB="37148"/>
                </a:tc>
                <a:tc>
                  <a:txBody>
                    <a:bodyPr/>
                    <a:lstStyle/>
                    <a:p>
                      <a:r>
                        <a:rPr lang="en-GB" sz="1400" dirty="0"/>
                        <a:t>Year 3</a:t>
                      </a:r>
                    </a:p>
                  </a:txBody>
                  <a:tcPr marL="74295" marR="74295" marT="37148" marB="37148"/>
                </a:tc>
                <a:tc>
                  <a:txBody>
                    <a:bodyPr/>
                    <a:lstStyle/>
                    <a:p>
                      <a:r>
                        <a:rPr lang="en-GB" sz="1400" dirty="0"/>
                        <a:t>Year 4</a:t>
                      </a:r>
                    </a:p>
                  </a:txBody>
                  <a:tcPr marL="74295" marR="74295" marT="37148" marB="37148"/>
                </a:tc>
                <a:tc>
                  <a:txBody>
                    <a:bodyPr/>
                    <a:lstStyle/>
                    <a:p>
                      <a:r>
                        <a:rPr lang="en-GB" sz="1400" dirty="0"/>
                        <a:t>Year 5</a:t>
                      </a:r>
                    </a:p>
                  </a:txBody>
                  <a:tcPr marL="74295" marR="74295" marT="37148" marB="37148"/>
                </a:tc>
                <a:tc>
                  <a:txBody>
                    <a:bodyPr/>
                    <a:lstStyle/>
                    <a:p>
                      <a:r>
                        <a:rPr lang="en-GB" sz="1400" dirty="0"/>
                        <a:t>Year 6</a:t>
                      </a:r>
                    </a:p>
                  </a:txBody>
                  <a:tcPr marL="74295" marR="74295" marT="37148" marB="37148"/>
                </a:tc>
                <a:extLst>
                  <a:ext uri="{0D108BD9-81ED-4DB2-BD59-A6C34878D82A}">
                    <a16:rowId xmlns:a16="http://schemas.microsoft.com/office/drawing/2014/main" val="1112223823"/>
                  </a:ext>
                </a:extLst>
              </a:tr>
              <a:tr h="1809290">
                <a:tc>
                  <a:txBody>
                    <a:bodyPr/>
                    <a:lstStyle/>
                    <a:p>
                      <a:pPr>
                        <a:lnSpc>
                          <a:spcPct val="115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Fair Testing </a:t>
                      </a:r>
                    </a:p>
                  </a:txBody>
                  <a:tcPr marL="55721" marR="55721" marT="0" marB="0"/>
                </a:tc>
                <a:tc>
                  <a:txBody>
                    <a:bodyPr/>
                    <a:lstStyle/>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With support, as part of a fair test, can identify those elements that need to be kept the same.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a:txBody>
                    <a:bodyPr/>
                    <a:lstStyle/>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 a fair test, identifies what to change and what to keep the same.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a:txBody>
                    <a:bodyPr/>
                    <a:lstStyle/>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Knows when to answer a question through a fair test, or when to use observation or data collection from another source.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55721" marR="55721" marT="0" marB="0"/>
                </a:tc>
                <a:tc>
                  <a:txBody>
                    <a:bodyPr/>
                    <a:lstStyle/>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Sets up a fair test.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Considers whether plans will give enough evidence to come to a trustworthy conclusion.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55721" marR="55721" marT="0" marB="0"/>
                </a:tc>
                <a:extLst>
                  <a:ext uri="{0D108BD9-81ED-4DB2-BD59-A6C34878D82A}">
                    <a16:rowId xmlns:a16="http://schemas.microsoft.com/office/drawing/2014/main" val="4226211343"/>
                  </a:ext>
                </a:extLst>
              </a:tr>
              <a:tr h="2037128">
                <a:tc>
                  <a:txBody>
                    <a:bodyPr/>
                    <a:lstStyle/>
                    <a:p>
                      <a:pPr>
                        <a:lnSpc>
                          <a:spcPct val="115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Prediction </a:t>
                      </a:r>
                    </a:p>
                  </a:txBody>
                  <a:tcPr marL="55721" marR="55721" marT="0" marB="0"/>
                </a:tc>
                <a:tc>
                  <a:txBody>
                    <a:bodyPr/>
                    <a:lstStyle/>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 make a prediction of a possible outcome and can offer a relevant reason.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a:txBody>
                    <a:bodyPr/>
                    <a:lstStyle/>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 make a prediction of a possible outcome, and can offer a reason based on experience/general knowledge.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a:txBody>
                    <a:bodyPr/>
                    <a:lstStyle/>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 make a prediction of a possible outcome, can offer a reason based on specific scientific understanding of observation.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effectLst/>
                          <a:latin typeface="Calibri" panose="020F0502020204030204" pitchFamily="34" charset="0"/>
                          <a:ea typeface="Calibri" panose="020F0502020204030204" pitchFamily="34" charset="0"/>
                          <a:cs typeface="Times New Roman" panose="02020603050405020304" pitchFamily="18" charset="0"/>
                        </a:rPr>
                        <a:t> </a:t>
                      </a:r>
                    </a:p>
                  </a:txBody>
                  <a:tcPr marL="55721" marR="55721" marT="0" marB="0"/>
                </a:tc>
                <a:tc>
                  <a:txBody>
                    <a:bodyPr/>
                    <a:lstStyle/>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 make a detailed prediction based on scientific concepts, and is able to represent it as a graph or description of a pattern.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3797143873"/>
                  </a:ext>
                </a:extLst>
              </a:tr>
            </a:tbl>
          </a:graphicData>
        </a:graphic>
      </p:graphicFrame>
      <p:sp>
        <p:nvSpPr>
          <p:cNvPr id="2" name="Slide Number Placeholder 1">
            <a:extLst>
              <a:ext uri="{FF2B5EF4-FFF2-40B4-BE49-F238E27FC236}">
                <a16:creationId xmlns:a16="http://schemas.microsoft.com/office/drawing/2014/main" id="{27D7422D-0D77-4284-AA23-1BA3EFC9BE7F}"/>
              </a:ext>
            </a:extLst>
          </p:cNvPr>
          <p:cNvSpPr>
            <a:spLocks noGrp="1"/>
          </p:cNvSpPr>
          <p:nvPr>
            <p:ph type="sldNum" sz="quarter" idx="12"/>
          </p:nvPr>
        </p:nvSpPr>
        <p:spPr/>
        <p:txBody>
          <a:bodyPr/>
          <a:lstStyle/>
          <a:p>
            <a:fld id="{124E33BF-C3A5-4325-AEF9-3A669EFF4CD9}" type="slidenum">
              <a:rPr lang="en-GB" smtClean="0"/>
              <a:t>8</a:t>
            </a:fld>
            <a:endParaRPr lang="en-GB"/>
          </a:p>
        </p:txBody>
      </p:sp>
    </p:spTree>
    <p:extLst>
      <p:ext uri="{BB962C8B-B14F-4D97-AF65-F5344CB8AC3E}">
        <p14:creationId xmlns:p14="http://schemas.microsoft.com/office/powerpoint/2010/main" val="3546453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C7AD8AEA-774C-4A3D-B49C-D368AB4E40C9}"/>
              </a:ext>
            </a:extLst>
          </p:cNvPr>
          <p:cNvGraphicFramePr>
            <a:graphicFrameLocks noGrp="1"/>
          </p:cNvGraphicFramePr>
          <p:nvPr>
            <p:extLst>
              <p:ext uri="{D42A27DB-BD31-4B8C-83A1-F6EECF244321}">
                <p14:modId xmlns:p14="http://schemas.microsoft.com/office/powerpoint/2010/main" val="1968018964"/>
              </p:ext>
            </p:extLst>
          </p:nvPr>
        </p:nvGraphicFramePr>
        <p:xfrm>
          <a:off x="222024" y="136523"/>
          <a:ext cx="9462305" cy="4443668"/>
        </p:xfrm>
        <a:graphic>
          <a:graphicData uri="http://schemas.openxmlformats.org/drawingml/2006/table">
            <a:tbl>
              <a:tblPr firstRow="1" bandRow="1">
                <a:tableStyleId>{5C22544A-7EE6-4342-B048-85BDC9FD1C3A}</a:tableStyleId>
              </a:tblPr>
              <a:tblGrid>
                <a:gridCol w="1892461">
                  <a:extLst>
                    <a:ext uri="{9D8B030D-6E8A-4147-A177-3AD203B41FA5}">
                      <a16:colId xmlns:a16="http://schemas.microsoft.com/office/drawing/2014/main" val="3093273327"/>
                    </a:ext>
                  </a:extLst>
                </a:gridCol>
                <a:gridCol w="1892461">
                  <a:extLst>
                    <a:ext uri="{9D8B030D-6E8A-4147-A177-3AD203B41FA5}">
                      <a16:colId xmlns:a16="http://schemas.microsoft.com/office/drawing/2014/main" val="400356363"/>
                    </a:ext>
                  </a:extLst>
                </a:gridCol>
                <a:gridCol w="1892461">
                  <a:extLst>
                    <a:ext uri="{9D8B030D-6E8A-4147-A177-3AD203B41FA5}">
                      <a16:colId xmlns:a16="http://schemas.microsoft.com/office/drawing/2014/main" val="1738001373"/>
                    </a:ext>
                  </a:extLst>
                </a:gridCol>
                <a:gridCol w="1892461">
                  <a:extLst>
                    <a:ext uri="{9D8B030D-6E8A-4147-A177-3AD203B41FA5}">
                      <a16:colId xmlns:a16="http://schemas.microsoft.com/office/drawing/2014/main" val="3426838984"/>
                    </a:ext>
                  </a:extLst>
                </a:gridCol>
                <a:gridCol w="1892461">
                  <a:extLst>
                    <a:ext uri="{9D8B030D-6E8A-4147-A177-3AD203B41FA5}">
                      <a16:colId xmlns:a16="http://schemas.microsoft.com/office/drawing/2014/main" val="1827786462"/>
                    </a:ext>
                  </a:extLst>
                </a:gridCol>
              </a:tblGrid>
              <a:tr h="301308">
                <a:tc>
                  <a:txBody>
                    <a:bodyPr/>
                    <a:lstStyle/>
                    <a:p>
                      <a:endParaRPr lang="en-GB" sz="1400" dirty="0"/>
                    </a:p>
                  </a:txBody>
                  <a:tcPr marL="74295" marR="74295" marT="37148" marB="37148"/>
                </a:tc>
                <a:tc>
                  <a:txBody>
                    <a:bodyPr/>
                    <a:lstStyle/>
                    <a:p>
                      <a:r>
                        <a:rPr lang="en-GB" sz="1400" dirty="0"/>
                        <a:t>Year 3</a:t>
                      </a:r>
                    </a:p>
                  </a:txBody>
                  <a:tcPr marL="74295" marR="74295" marT="37148" marB="37148"/>
                </a:tc>
                <a:tc>
                  <a:txBody>
                    <a:bodyPr/>
                    <a:lstStyle/>
                    <a:p>
                      <a:r>
                        <a:rPr lang="en-GB" sz="1400" dirty="0"/>
                        <a:t>Year 4</a:t>
                      </a:r>
                    </a:p>
                  </a:txBody>
                  <a:tcPr marL="74295" marR="74295" marT="37148" marB="37148"/>
                </a:tc>
                <a:tc>
                  <a:txBody>
                    <a:bodyPr/>
                    <a:lstStyle/>
                    <a:p>
                      <a:r>
                        <a:rPr lang="en-GB" sz="1400" dirty="0"/>
                        <a:t>Year 5</a:t>
                      </a:r>
                    </a:p>
                  </a:txBody>
                  <a:tcPr marL="74295" marR="74295" marT="37148" marB="37148"/>
                </a:tc>
                <a:tc>
                  <a:txBody>
                    <a:bodyPr/>
                    <a:lstStyle/>
                    <a:p>
                      <a:r>
                        <a:rPr lang="en-GB" sz="1400" dirty="0"/>
                        <a:t>Year 6</a:t>
                      </a:r>
                    </a:p>
                  </a:txBody>
                  <a:tcPr marL="74295" marR="74295" marT="37148" marB="37148"/>
                </a:tc>
                <a:extLst>
                  <a:ext uri="{0D108BD9-81ED-4DB2-BD59-A6C34878D82A}">
                    <a16:rowId xmlns:a16="http://schemas.microsoft.com/office/drawing/2014/main" val="1112223823"/>
                  </a:ext>
                </a:extLst>
              </a:tr>
              <a:tr h="785722">
                <a:tc>
                  <a:txBody>
                    <a:bodyPr/>
                    <a:lstStyle/>
                    <a:p>
                      <a:pPr>
                        <a:lnSpc>
                          <a:spcPct val="115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Safety </a:t>
                      </a:r>
                    </a:p>
                  </a:txBody>
                  <a:tcPr marL="55721" marR="55721" marT="0" marB="0"/>
                </a:tc>
                <a:tc>
                  <a:txBody>
                    <a:bodyPr/>
                    <a:lstStyle/>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Follows written safety instructions, linked to equipment.</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a:txBody>
                    <a:bodyPr/>
                    <a:lstStyle/>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 suggest simple safety measures.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Uses equipment suitably.</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a:txBody>
                    <a:bodyPr/>
                    <a:lstStyle/>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 suggest a series of safety measures, following the pattern of the investigation.</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a:txBody>
                    <a:bodyPr/>
                    <a:lstStyle/>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 present a series of safety measures, outlining scientific good practice.</a:t>
                      </a:r>
                    </a:p>
                    <a:p>
                      <a:pPr>
                        <a:lnSpc>
                          <a:spcPct val="115000"/>
                        </a:lnSpc>
                        <a:spcAft>
                          <a:spcPts val="0"/>
                        </a:spcAft>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extLst>
                  <a:ext uri="{0D108BD9-81ED-4DB2-BD59-A6C34878D82A}">
                    <a16:rowId xmlns:a16="http://schemas.microsoft.com/office/drawing/2014/main" val="4226211343"/>
                  </a:ext>
                </a:extLst>
              </a:tr>
              <a:tr h="2380588">
                <a:tc>
                  <a:txBody>
                    <a:bodyPr/>
                    <a:lstStyle/>
                    <a:p>
                      <a:pPr>
                        <a:lnSpc>
                          <a:spcPct val="115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Collecting evidence </a:t>
                      </a:r>
                    </a:p>
                  </a:txBody>
                  <a:tcPr marL="55721" marR="55721" marT="0" marB="0"/>
                </a:tc>
                <a:tc>
                  <a:txBody>
                    <a:bodyPr/>
                    <a:lstStyle/>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Makes relevant observations, creating clear diagrams.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Uses standard measuring equipment for quantities such as length or weight.</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Creates own tables and bar charts.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a:txBody>
                    <a:bodyPr/>
                    <a:lstStyle/>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Makes a series of observations.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Uses standard measuring equipment for quantities, including temperature and volume.</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Creates own tables, including a line chart with support.</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a:txBody>
                    <a:bodyPr/>
                    <a:lstStyle/>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Makes a series of relevant observations.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Takes accurate readings on measuring equipment, repeating them when necessary.</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Creates own tables and graphs, based on average readings.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5721" marR="55721" marT="0" marB="0"/>
                </a:tc>
                <a:tc>
                  <a:txBody>
                    <a:bodyPr/>
                    <a:lstStyle/>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Makes a series of relevant structured observations.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Takes accurate readings on a range of measuring equipment, repeating them when necessary.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Chooses most suitable method for showing data, including different scales.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55721" marR="55721" marT="0" marB="0"/>
                </a:tc>
                <a:extLst>
                  <a:ext uri="{0D108BD9-81ED-4DB2-BD59-A6C34878D82A}">
                    <a16:rowId xmlns:a16="http://schemas.microsoft.com/office/drawing/2014/main" val="3797143873"/>
                  </a:ext>
                </a:extLst>
              </a:tr>
            </a:tbl>
          </a:graphicData>
        </a:graphic>
      </p:graphicFrame>
      <p:sp>
        <p:nvSpPr>
          <p:cNvPr id="2" name="Slide Number Placeholder 1">
            <a:extLst>
              <a:ext uri="{FF2B5EF4-FFF2-40B4-BE49-F238E27FC236}">
                <a16:creationId xmlns:a16="http://schemas.microsoft.com/office/drawing/2014/main" id="{3ED33D2B-4785-4F4E-8AFB-095D704C65A2}"/>
              </a:ext>
            </a:extLst>
          </p:cNvPr>
          <p:cNvSpPr>
            <a:spLocks noGrp="1"/>
          </p:cNvSpPr>
          <p:nvPr>
            <p:ph type="sldNum" sz="quarter" idx="12"/>
          </p:nvPr>
        </p:nvSpPr>
        <p:spPr/>
        <p:txBody>
          <a:bodyPr/>
          <a:lstStyle/>
          <a:p>
            <a:fld id="{124E33BF-C3A5-4325-AEF9-3A669EFF4CD9}" type="slidenum">
              <a:rPr lang="en-GB" smtClean="0"/>
              <a:t>9</a:t>
            </a:fld>
            <a:endParaRPr lang="en-GB"/>
          </a:p>
        </p:txBody>
      </p:sp>
    </p:spTree>
    <p:extLst>
      <p:ext uri="{BB962C8B-B14F-4D97-AF65-F5344CB8AC3E}">
        <p14:creationId xmlns:p14="http://schemas.microsoft.com/office/powerpoint/2010/main" val="39528820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DF373A07483C4A8DFB4F6C97DA1E07" ma:contentTypeVersion="16" ma:contentTypeDescription="Create a new document." ma:contentTypeScope="" ma:versionID="32c1eed00bed1dfeacc77d801dfe03fe">
  <xsd:schema xmlns:xsd="http://www.w3.org/2001/XMLSchema" xmlns:xs="http://www.w3.org/2001/XMLSchema" xmlns:p="http://schemas.microsoft.com/office/2006/metadata/properties" xmlns:ns2="ec8b76cb-a435-4ff2-aa72-e96e05e54d32" xmlns:ns3="1c5bbdc9-acea-48ee-8edc-3bfa74557116" targetNamespace="http://schemas.microsoft.com/office/2006/metadata/properties" ma:root="true" ma:fieldsID="e61653a865188a05cc3aa91e4fce24f3" ns2:_="" ns3:_="">
    <xsd:import namespace="ec8b76cb-a435-4ff2-aa72-e96e05e54d32"/>
    <xsd:import namespace="1c5bbdc9-acea-48ee-8edc-3bfa7455711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8b76cb-a435-4ff2-aa72-e96e05e54d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9b6a167-3b0d-42a6-bc35-9a1c0af79a6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c5bbdc9-acea-48ee-8edc-3bfa7455711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b75f9b9-b063-4438-ad05-3dd0c7291a91}" ma:internalName="TaxCatchAll" ma:showField="CatchAllData" ma:web="1c5bbdc9-acea-48ee-8edc-3bfa7455711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c8b76cb-a435-4ff2-aa72-e96e05e54d32">
      <Terms xmlns="http://schemas.microsoft.com/office/infopath/2007/PartnerControls"/>
    </lcf76f155ced4ddcb4097134ff3c332f>
    <TaxCatchAll xmlns="1c5bbdc9-acea-48ee-8edc-3bfa74557116" xsi:nil="true"/>
  </documentManagement>
</p:properties>
</file>

<file path=customXml/itemProps1.xml><?xml version="1.0" encoding="utf-8"?>
<ds:datastoreItem xmlns:ds="http://schemas.openxmlformats.org/officeDocument/2006/customXml" ds:itemID="{A9955DDA-92EB-4AEA-8B01-748B3B9327B6}"/>
</file>

<file path=customXml/itemProps2.xml><?xml version="1.0" encoding="utf-8"?>
<ds:datastoreItem xmlns:ds="http://schemas.openxmlformats.org/officeDocument/2006/customXml" ds:itemID="{38916174-D2D4-47EA-B8B5-3257D109EF9F}"/>
</file>

<file path=customXml/itemProps3.xml><?xml version="1.0" encoding="utf-8"?>
<ds:datastoreItem xmlns:ds="http://schemas.openxmlformats.org/officeDocument/2006/customXml" ds:itemID="{3F6BA1FB-8936-4118-85D2-40ABD504B9D5}"/>
</file>

<file path=docProps/app.xml><?xml version="1.0" encoding="utf-8"?>
<Properties xmlns="http://schemas.openxmlformats.org/officeDocument/2006/extended-properties" xmlns:vt="http://schemas.openxmlformats.org/officeDocument/2006/docPropsVTypes">
  <Template>Office Theme</Template>
  <TotalTime>6372</TotalTime>
  <Words>4712</Words>
  <Application>Microsoft Office PowerPoint</Application>
  <PresentationFormat>A4 Paper (210x297 mm)</PresentationFormat>
  <Paragraphs>902</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Calibri Light</vt:lpstr>
      <vt:lpstr>Lucida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Progression Document</dc:title>
  <dc:creator>Katie James</dc:creator>
  <cp:lastModifiedBy>Louise Perkins</cp:lastModifiedBy>
  <cp:revision>65</cp:revision>
  <dcterms:created xsi:type="dcterms:W3CDTF">2020-03-30T11:10:54Z</dcterms:created>
  <dcterms:modified xsi:type="dcterms:W3CDTF">2022-11-10T15:43:33Z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0x01010069DF373A07483C4A8DFB4F6C97DA1E07</vt:lpwstr>
  </property>
</Properties>
</file>