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338" r:id="rId6"/>
    <p:sldId id="259" r:id="rId7"/>
    <p:sldId id="260" r:id="rId8"/>
    <p:sldId id="261" r:id="rId9"/>
    <p:sldId id="274" r:id="rId10"/>
    <p:sldId id="275" r:id="rId11"/>
    <p:sldId id="276" r:id="rId12"/>
    <p:sldId id="286" r:id="rId13"/>
    <p:sldId id="287" r:id="rId14"/>
    <p:sldId id="288" r:id="rId15"/>
    <p:sldId id="299" r:id="rId16"/>
    <p:sldId id="300" r:id="rId17"/>
    <p:sldId id="302" r:id="rId18"/>
    <p:sldId id="311" r:id="rId19"/>
    <p:sldId id="313" r:id="rId20"/>
    <p:sldId id="314" r:id="rId21"/>
    <p:sldId id="324" r:id="rId22"/>
    <p:sldId id="325" r:id="rId23"/>
    <p:sldId id="327" r:id="rId24"/>
    <p:sldId id="337"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34FB4C-479D-4BD3-B259-70C5B3FA1E0E}" v="1" dt="2022-11-08T09:55:51.3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1529" autoAdjust="0"/>
  </p:normalViewPr>
  <p:slideViewPr>
    <p:cSldViewPr>
      <p:cViewPr>
        <p:scale>
          <a:sx n="70" d="100"/>
          <a:sy n="70" d="100"/>
        </p:scale>
        <p:origin x="1392"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 Kisby" userId="S::misskisby@branstonjunioracademy.co.uk::07117e93-cbeb-41bd-a391-b55072591fe3" providerId="AD" clId="Web-{8934FB4C-479D-4BD3-B259-70C5B3FA1E0E}"/>
    <pc:docChg chg="modSld">
      <pc:chgData name="Ann Kisby" userId="S::misskisby@branstonjunioracademy.co.uk::07117e93-cbeb-41bd-a391-b55072591fe3" providerId="AD" clId="Web-{8934FB4C-479D-4BD3-B259-70C5B3FA1E0E}" dt="2022-11-08T09:55:51.394" v="0"/>
      <pc:docMkLst>
        <pc:docMk/>
      </pc:docMkLst>
      <pc:sldChg chg="modSp">
        <pc:chgData name="Ann Kisby" userId="S::misskisby@branstonjunioracademy.co.uk::07117e93-cbeb-41bd-a391-b55072591fe3" providerId="AD" clId="Web-{8934FB4C-479D-4BD3-B259-70C5B3FA1E0E}" dt="2022-11-08T09:55:51.394" v="0"/>
        <pc:sldMkLst>
          <pc:docMk/>
          <pc:sldMk cId="3226902097" sldId="338"/>
        </pc:sldMkLst>
        <pc:graphicFrameChg chg="modGraphic">
          <ac:chgData name="Ann Kisby" userId="S::misskisby@branstonjunioracademy.co.uk::07117e93-cbeb-41bd-a391-b55072591fe3" providerId="AD" clId="Web-{8934FB4C-479D-4BD3-B259-70C5B3FA1E0E}" dt="2022-11-08T09:55:51.394" v="0"/>
          <ac:graphicFrameMkLst>
            <pc:docMk/>
            <pc:sldMk cId="3226902097" sldId="338"/>
            <ac:graphicFrameMk id="2" creationId="{A27CB9C6-AFD2-4EC3-A662-CECC9DEE6427}"/>
          </ac:graphicFrameMkLst>
        </pc:graphicFrameChg>
      </pc:sldChg>
    </pc:docChg>
  </pc:docChgLst>
  <pc:docChgLst>
    <pc:chgData name="Ann Kisby" userId="07117e93-cbeb-41bd-a391-b55072591fe3" providerId="ADAL" clId="{D22B7A56-C87F-47FB-BB3B-7B40C1E262CF}"/>
    <pc:docChg chg="custSel modSld">
      <pc:chgData name="Ann Kisby" userId="07117e93-cbeb-41bd-a391-b55072591fe3" providerId="ADAL" clId="{D22B7A56-C87F-47FB-BB3B-7B40C1E262CF}" dt="2022-10-31T20:12:06.910" v="618" actId="1076"/>
      <pc:docMkLst>
        <pc:docMk/>
      </pc:docMkLst>
      <pc:sldChg chg="modSp">
        <pc:chgData name="Ann Kisby" userId="07117e93-cbeb-41bd-a391-b55072591fe3" providerId="ADAL" clId="{D22B7A56-C87F-47FB-BB3B-7B40C1E262CF}" dt="2022-10-31T19:54:47.069" v="0" actId="20577"/>
        <pc:sldMkLst>
          <pc:docMk/>
          <pc:sldMk cId="2789142428" sldId="259"/>
        </pc:sldMkLst>
        <pc:graphicFrameChg chg="modGraphic">
          <ac:chgData name="Ann Kisby" userId="07117e93-cbeb-41bd-a391-b55072591fe3" providerId="ADAL" clId="{D22B7A56-C87F-47FB-BB3B-7B40C1E262CF}" dt="2022-10-31T19:54:47.069" v="0" actId="20577"/>
          <ac:graphicFrameMkLst>
            <pc:docMk/>
            <pc:sldMk cId="2789142428" sldId="259"/>
            <ac:graphicFrameMk id="2" creationId="{00000000-0000-0000-0000-000000000000}"/>
          </ac:graphicFrameMkLst>
        </pc:graphicFrameChg>
      </pc:sldChg>
      <pc:sldChg chg="modSp">
        <pc:chgData name="Ann Kisby" userId="07117e93-cbeb-41bd-a391-b55072591fe3" providerId="ADAL" clId="{D22B7A56-C87F-47FB-BB3B-7B40C1E262CF}" dt="2022-10-31T20:02:16.738" v="335" actId="20577"/>
        <pc:sldMkLst>
          <pc:docMk/>
          <pc:sldMk cId="845280586" sldId="261"/>
        </pc:sldMkLst>
        <pc:graphicFrameChg chg="modGraphic">
          <ac:chgData name="Ann Kisby" userId="07117e93-cbeb-41bd-a391-b55072591fe3" providerId="ADAL" clId="{D22B7A56-C87F-47FB-BB3B-7B40C1E262CF}" dt="2022-10-31T20:02:16.738" v="335" actId="20577"/>
          <ac:graphicFrameMkLst>
            <pc:docMk/>
            <pc:sldMk cId="845280586" sldId="261"/>
            <ac:graphicFrameMk id="2" creationId="{00000000-0000-0000-0000-000000000000}"/>
          </ac:graphicFrameMkLst>
        </pc:graphicFrameChg>
      </pc:sldChg>
      <pc:sldChg chg="modSp">
        <pc:chgData name="Ann Kisby" userId="07117e93-cbeb-41bd-a391-b55072591fe3" providerId="ADAL" clId="{D22B7A56-C87F-47FB-BB3B-7B40C1E262CF}" dt="2022-10-31T20:12:06.910" v="618" actId="1076"/>
        <pc:sldMkLst>
          <pc:docMk/>
          <pc:sldMk cId="3373783255" sldId="314"/>
        </pc:sldMkLst>
        <pc:graphicFrameChg chg="mod modGraphic">
          <ac:chgData name="Ann Kisby" userId="07117e93-cbeb-41bd-a391-b55072591fe3" providerId="ADAL" clId="{D22B7A56-C87F-47FB-BB3B-7B40C1E262CF}" dt="2022-10-31T20:12:06.910" v="618" actId="1076"/>
          <ac:graphicFrameMkLst>
            <pc:docMk/>
            <pc:sldMk cId="3373783255" sldId="314"/>
            <ac:graphicFrameMk id="2" creationId="{00000000-0000-0000-0000-000000000000}"/>
          </ac:graphicFrameMkLst>
        </pc:graphicFrameChg>
      </pc:sldChg>
      <pc:sldChg chg="modSp">
        <pc:chgData name="Ann Kisby" userId="07117e93-cbeb-41bd-a391-b55072591fe3" providerId="ADAL" clId="{D22B7A56-C87F-47FB-BB3B-7B40C1E262CF}" dt="2022-10-31T20:10:06.294" v="475" actId="20577"/>
        <pc:sldMkLst>
          <pc:docMk/>
          <pc:sldMk cId="944505470" sldId="327"/>
        </pc:sldMkLst>
        <pc:graphicFrameChg chg="modGraphic">
          <ac:chgData name="Ann Kisby" userId="07117e93-cbeb-41bd-a391-b55072591fe3" providerId="ADAL" clId="{D22B7A56-C87F-47FB-BB3B-7B40C1E262CF}" dt="2022-10-31T20:10:06.294" v="475" actId="20577"/>
          <ac:graphicFrameMkLst>
            <pc:docMk/>
            <pc:sldMk cId="944505470" sldId="327"/>
            <ac:graphicFrameMk id="2"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9E4105E-3365-485C-8348-EB69BFABEFEA}" type="datetimeFigureOut">
              <a:rPr lang="en-GB" smtClean="0"/>
              <a:t>08/11/2022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604BD3-1D03-46E7-9B0E-CABDF19DDC43}" type="slidenum">
              <a:rPr lang="en-GB" smtClean="0"/>
              <a:t>‹#›</a:t>
            </a:fld>
            <a:endParaRPr lang="en-GB"/>
          </a:p>
        </p:txBody>
      </p:sp>
    </p:spTree>
    <p:extLst>
      <p:ext uri="{BB962C8B-B14F-4D97-AF65-F5344CB8AC3E}">
        <p14:creationId xmlns:p14="http://schemas.microsoft.com/office/powerpoint/2010/main" val="3122681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9E4105E-3365-485C-8348-EB69BFABEFEA}" type="datetimeFigureOut">
              <a:rPr lang="en-GB" smtClean="0"/>
              <a:t>08/11/2022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604BD3-1D03-46E7-9B0E-CABDF19DDC43}" type="slidenum">
              <a:rPr lang="en-GB" smtClean="0"/>
              <a:t>‹#›</a:t>
            </a:fld>
            <a:endParaRPr lang="en-GB"/>
          </a:p>
        </p:txBody>
      </p:sp>
    </p:spTree>
    <p:extLst>
      <p:ext uri="{BB962C8B-B14F-4D97-AF65-F5344CB8AC3E}">
        <p14:creationId xmlns:p14="http://schemas.microsoft.com/office/powerpoint/2010/main" val="3221040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9E4105E-3365-485C-8348-EB69BFABEFEA}" type="datetimeFigureOut">
              <a:rPr lang="en-GB" smtClean="0"/>
              <a:t>08/11/2022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604BD3-1D03-46E7-9B0E-CABDF19DDC43}" type="slidenum">
              <a:rPr lang="en-GB" smtClean="0"/>
              <a:t>‹#›</a:t>
            </a:fld>
            <a:endParaRPr lang="en-GB"/>
          </a:p>
        </p:txBody>
      </p:sp>
    </p:spTree>
    <p:extLst>
      <p:ext uri="{BB962C8B-B14F-4D97-AF65-F5344CB8AC3E}">
        <p14:creationId xmlns:p14="http://schemas.microsoft.com/office/powerpoint/2010/main" val="1778193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9E4105E-3365-485C-8348-EB69BFABEFEA}" type="datetimeFigureOut">
              <a:rPr lang="en-GB" smtClean="0"/>
              <a:t>08/11/2022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604BD3-1D03-46E7-9B0E-CABDF19DDC43}" type="slidenum">
              <a:rPr lang="en-GB" smtClean="0"/>
              <a:t>‹#›</a:t>
            </a:fld>
            <a:endParaRPr lang="en-GB"/>
          </a:p>
        </p:txBody>
      </p:sp>
    </p:spTree>
    <p:extLst>
      <p:ext uri="{BB962C8B-B14F-4D97-AF65-F5344CB8AC3E}">
        <p14:creationId xmlns:p14="http://schemas.microsoft.com/office/powerpoint/2010/main" val="3482593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E4105E-3365-485C-8348-EB69BFABEFEA}" type="datetimeFigureOut">
              <a:rPr lang="en-GB" smtClean="0"/>
              <a:t>08/11/2022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604BD3-1D03-46E7-9B0E-CABDF19DDC43}" type="slidenum">
              <a:rPr lang="en-GB" smtClean="0"/>
              <a:t>‹#›</a:t>
            </a:fld>
            <a:endParaRPr lang="en-GB"/>
          </a:p>
        </p:txBody>
      </p:sp>
    </p:spTree>
    <p:extLst>
      <p:ext uri="{BB962C8B-B14F-4D97-AF65-F5344CB8AC3E}">
        <p14:creationId xmlns:p14="http://schemas.microsoft.com/office/powerpoint/2010/main" val="26872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9E4105E-3365-485C-8348-EB69BFABEFEA}" type="datetimeFigureOut">
              <a:rPr lang="en-GB" smtClean="0"/>
              <a:t>08/11/2022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604BD3-1D03-46E7-9B0E-CABDF19DDC43}" type="slidenum">
              <a:rPr lang="en-GB" smtClean="0"/>
              <a:t>‹#›</a:t>
            </a:fld>
            <a:endParaRPr lang="en-GB"/>
          </a:p>
        </p:txBody>
      </p:sp>
    </p:spTree>
    <p:extLst>
      <p:ext uri="{BB962C8B-B14F-4D97-AF65-F5344CB8AC3E}">
        <p14:creationId xmlns:p14="http://schemas.microsoft.com/office/powerpoint/2010/main" val="948552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9E4105E-3365-485C-8348-EB69BFABEFEA}" type="datetimeFigureOut">
              <a:rPr lang="en-GB" smtClean="0"/>
              <a:t>08/11/2022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B604BD3-1D03-46E7-9B0E-CABDF19DDC43}" type="slidenum">
              <a:rPr lang="en-GB" smtClean="0"/>
              <a:t>‹#›</a:t>
            </a:fld>
            <a:endParaRPr lang="en-GB"/>
          </a:p>
        </p:txBody>
      </p:sp>
    </p:spTree>
    <p:extLst>
      <p:ext uri="{BB962C8B-B14F-4D97-AF65-F5344CB8AC3E}">
        <p14:creationId xmlns:p14="http://schemas.microsoft.com/office/powerpoint/2010/main" val="1055157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9E4105E-3365-485C-8348-EB69BFABEFEA}" type="datetimeFigureOut">
              <a:rPr lang="en-GB" smtClean="0"/>
              <a:t>08/11/2022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B604BD3-1D03-46E7-9B0E-CABDF19DDC43}" type="slidenum">
              <a:rPr lang="en-GB" smtClean="0"/>
              <a:t>‹#›</a:t>
            </a:fld>
            <a:endParaRPr lang="en-GB"/>
          </a:p>
        </p:txBody>
      </p:sp>
    </p:spTree>
    <p:extLst>
      <p:ext uri="{BB962C8B-B14F-4D97-AF65-F5344CB8AC3E}">
        <p14:creationId xmlns:p14="http://schemas.microsoft.com/office/powerpoint/2010/main" val="1184737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E4105E-3365-485C-8348-EB69BFABEFEA}" type="datetimeFigureOut">
              <a:rPr lang="en-GB" smtClean="0"/>
              <a:t>08/11/2022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B604BD3-1D03-46E7-9B0E-CABDF19DDC43}" type="slidenum">
              <a:rPr lang="en-GB" smtClean="0"/>
              <a:t>‹#›</a:t>
            </a:fld>
            <a:endParaRPr lang="en-GB"/>
          </a:p>
        </p:txBody>
      </p:sp>
    </p:spTree>
    <p:extLst>
      <p:ext uri="{BB962C8B-B14F-4D97-AF65-F5344CB8AC3E}">
        <p14:creationId xmlns:p14="http://schemas.microsoft.com/office/powerpoint/2010/main" val="927682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E4105E-3365-485C-8348-EB69BFABEFEA}" type="datetimeFigureOut">
              <a:rPr lang="en-GB" smtClean="0"/>
              <a:t>08/11/2022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604BD3-1D03-46E7-9B0E-CABDF19DDC43}" type="slidenum">
              <a:rPr lang="en-GB" smtClean="0"/>
              <a:t>‹#›</a:t>
            </a:fld>
            <a:endParaRPr lang="en-GB"/>
          </a:p>
        </p:txBody>
      </p:sp>
    </p:spTree>
    <p:extLst>
      <p:ext uri="{BB962C8B-B14F-4D97-AF65-F5344CB8AC3E}">
        <p14:creationId xmlns:p14="http://schemas.microsoft.com/office/powerpoint/2010/main" val="3255482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E4105E-3365-485C-8348-EB69BFABEFEA}" type="datetimeFigureOut">
              <a:rPr lang="en-GB" smtClean="0"/>
              <a:t>08/11/2022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604BD3-1D03-46E7-9B0E-CABDF19DDC43}" type="slidenum">
              <a:rPr lang="en-GB" smtClean="0"/>
              <a:t>‹#›</a:t>
            </a:fld>
            <a:endParaRPr lang="en-GB"/>
          </a:p>
        </p:txBody>
      </p:sp>
    </p:spTree>
    <p:extLst>
      <p:ext uri="{BB962C8B-B14F-4D97-AF65-F5344CB8AC3E}">
        <p14:creationId xmlns:p14="http://schemas.microsoft.com/office/powerpoint/2010/main" val="1412639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E4105E-3365-485C-8348-EB69BFABEFEA}" type="datetimeFigureOut">
              <a:rPr lang="en-GB" smtClean="0"/>
              <a:t>08/11/2022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604BD3-1D03-46E7-9B0E-CABDF19DDC43}" type="slidenum">
              <a:rPr lang="en-GB" smtClean="0"/>
              <a:t>‹#›</a:t>
            </a:fld>
            <a:endParaRPr lang="en-GB"/>
          </a:p>
        </p:txBody>
      </p:sp>
    </p:spTree>
    <p:extLst>
      <p:ext uri="{BB962C8B-B14F-4D97-AF65-F5344CB8AC3E}">
        <p14:creationId xmlns:p14="http://schemas.microsoft.com/office/powerpoint/2010/main" val="22400447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slide" Target="slide4.xml"/><Relationship Id="rId13" Type="http://schemas.openxmlformats.org/officeDocument/2006/relationships/slide" Target="slide19.xml"/><Relationship Id="rId18" Type="http://schemas.openxmlformats.org/officeDocument/2006/relationships/slide" Target="slide17.xml"/><Relationship Id="rId3" Type="http://schemas.openxmlformats.org/officeDocument/2006/relationships/slide" Target="slide6.xml"/><Relationship Id="rId7" Type="http://schemas.openxmlformats.org/officeDocument/2006/relationships/slide" Target="slide18.xml"/><Relationship Id="rId12" Type="http://schemas.openxmlformats.org/officeDocument/2006/relationships/slide" Target="slide16.xml"/><Relationship Id="rId17" Type="http://schemas.openxmlformats.org/officeDocument/2006/relationships/slide" Target="slide14.xml"/><Relationship Id="rId2" Type="http://schemas.openxmlformats.org/officeDocument/2006/relationships/slide" Target="slide3.xml"/><Relationship Id="rId16" Type="http://schemas.openxmlformats.org/officeDocument/2006/relationships/slide" Target="slide11.xml"/><Relationship Id="rId1" Type="http://schemas.openxmlformats.org/officeDocument/2006/relationships/slideLayout" Target="../slideLayouts/slideLayout7.xml"/><Relationship Id="rId6" Type="http://schemas.openxmlformats.org/officeDocument/2006/relationships/slide" Target="slide15.xml"/><Relationship Id="rId11" Type="http://schemas.openxmlformats.org/officeDocument/2006/relationships/slide" Target="slide13.xml"/><Relationship Id="rId5" Type="http://schemas.openxmlformats.org/officeDocument/2006/relationships/slide" Target="slide12.xml"/><Relationship Id="rId15" Type="http://schemas.openxmlformats.org/officeDocument/2006/relationships/slide" Target="slide8.xml"/><Relationship Id="rId10" Type="http://schemas.openxmlformats.org/officeDocument/2006/relationships/slide" Target="slide10.xml"/><Relationship Id="rId19" Type="http://schemas.openxmlformats.org/officeDocument/2006/relationships/slide" Target="slide20.xml"/><Relationship Id="rId4" Type="http://schemas.openxmlformats.org/officeDocument/2006/relationships/slide" Target="slide9.xml"/><Relationship Id="rId9" Type="http://schemas.openxmlformats.org/officeDocument/2006/relationships/slide" Target="slide7.xml"/><Relationship Id="rId14" Type="http://schemas.openxmlformats.org/officeDocument/2006/relationships/slide" Target="slide5.xml"/></Relationships>
</file>

<file path=ppt/slides/_rels/slide2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teams.microsoft.com/l/file/6D1B1043-78DD-413A-8957-B6070EE4340D?tenantId=1f334bbb-db2d-4b50-a500-896d544585b5&amp;fileType=pdf&amp;objectUrl=https://branstonjunioracademy.sharepoint.com/sites/BJA-AllStaff/Shared%20Documents/General/English%20Progression%20Documents/guided%20reading%20questions%20from%20obj%20year%202.pdf&amp;baseUrl=https://branstonjunioracademy.sharepoint.com/sites/BJA-AllStaff&amp;serviceName=teams&amp;threadId=19:9c7b857c4dba43088a6e1cab2c1774df@thread.tacv2&amp;groupId=31dded70-1837-42a4-aa36-735a25233509" TargetMode="External"/><Relationship Id="rId2" Type="http://schemas.openxmlformats.org/officeDocument/2006/relationships/hyperlink" Target="https://teams.microsoft.com/l/file/587A9B93-F10D-4444-AAE3-7B86A00B5B62?tenantId=1f334bbb-db2d-4b50-a500-896d544585b5&amp;fileType=pdf&amp;objectUrl=https://branstonjunioracademy.sharepoint.com/sites/BJA-AllStaff/Shared%20Documents/General/English%20Progression%20Documents/guided%20reading%20questions%20from%20obj%20year%201.pdf&amp;baseUrl=https://branstonjunioracademy.sharepoint.com/sites/BJA-AllStaff&amp;serviceName=teams&amp;threadId=19:9c7b857c4dba43088a6e1cab2c1774df@thread.tacv2&amp;groupId=31dded70-1837-42a4-aa36-735a25233509" TargetMode="External"/><Relationship Id="rId1" Type="http://schemas.openxmlformats.org/officeDocument/2006/relationships/slideLayout" Target="../slideLayouts/slideLayout7.xml"/><Relationship Id="rId6" Type="http://schemas.openxmlformats.org/officeDocument/2006/relationships/slide" Target="slide2.xml"/><Relationship Id="rId5" Type="http://schemas.openxmlformats.org/officeDocument/2006/relationships/hyperlink" Target="https://teams.microsoft.com/l/file/EDBCC101-33CE-4FC7-A0B8-1759B84D507D?tenantId=1f334bbb-db2d-4b50-a500-896d544585b5&amp;fileType=pdf&amp;objectUrl=https://branstonjunioracademy.sharepoint.com/sites/BJA-AllStaff/Shared%20Documents/General/English%20Progression%20Documents/guided%20reading%20questions%20from%20obj%20year%205%206.pdf&amp;baseUrl=https://branstonjunioracademy.sharepoint.com/sites/BJA-AllStaff&amp;serviceName=teams&amp;threadId=19:9c7b857c4dba43088a6e1cab2c1774df@thread.tacv2&amp;groupId=31dded70-1837-42a4-aa36-735a25233509" TargetMode="External"/><Relationship Id="rId4" Type="http://schemas.openxmlformats.org/officeDocument/2006/relationships/hyperlink" Target="https://teams.microsoft.com/l/file/BC587B01-C62A-4210-B1F7-FD577A9DC5F8?tenantId=1f334bbb-db2d-4b50-a500-896d544585b5&amp;fileType=pdf&amp;objectUrl=https://branstonjunioracademy.sharepoint.com/sites/BJA-AllStaff/Shared%20Documents/General/English%20Progression%20Documents/guided%20reading%20questions%20from%20obj%20year%203%204.pdf&amp;baseUrl=https://branstonjunioracademy.sharepoint.com/sites/BJA-AllStaff&amp;serviceName=teams&amp;threadId=19:9c7b857c4dba43088a6e1cab2c1774df@thread.tacv2&amp;groupId=31dded70-1837-42a4-aa36-735a25233509" TargetMode="External"/></Relationships>
</file>

<file path=ppt/slides/_rels/slide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2060848"/>
          </a:xfrm>
          <a:prstGeom prst="rect">
            <a:avLst/>
          </a:prstGeom>
          <a:solidFill>
            <a:srgbClr val="11026A"/>
          </a:solidFill>
          <a:ln w="1174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2" name="Rectangle 1"/>
          <p:cNvSpPr/>
          <p:nvPr/>
        </p:nvSpPr>
        <p:spPr>
          <a:xfrm>
            <a:off x="2114393" y="337926"/>
            <a:ext cx="4870244" cy="1384995"/>
          </a:xfrm>
          <a:prstGeom prst="rect">
            <a:avLst/>
          </a:prstGeom>
          <a:noFill/>
        </p:spPr>
        <p:txBody>
          <a:bodyPr wrap="none" lIns="91440" tIns="45720" rIns="91440" bIns="45720">
            <a:spAutoFit/>
          </a:bodyPr>
          <a:lstStyle/>
          <a:p>
            <a:pPr algn="ctr"/>
            <a:r>
              <a:rPr lang="en-US" sz="2800" b="1"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Lucida Sans" panose="020B0602030504020204" pitchFamily="34" charset="0"/>
              </a:rPr>
              <a:t>Branston</a:t>
            </a:r>
            <a:r>
              <a:rPr lang="en-US" sz="28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Lucida Sans" panose="020B0602030504020204" pitchFamily="34" charset="0"/>
              </a:rPr>
              <a:t> Junior Academy</a:t>
            </a:r>
          </a:p>
          <a:p>
            <a:pPr algn="ctr"/>
            <a:r>
              <a:rPr lang="en-US" sz="28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Lucida Sans" panose="020B0602030504020204" pitchFamily="34" charset="0"/>
              </a:rPr>
              <a:t>Reading </a:t>
            </a:r>
          </a:p>
          <a:p>
            <a:pPr algn="ctr"/>
            <a:r>
              <a:rPr lang="en-US" sz="28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Lucida Sans" panose="020B0602030504020204" pitchFamily="34" charset="0"/>
              </a:rPr>
              <a:t>Progression Document</a:t>
            </a:r>
          </a:p>
        </p:txBody>
      </p:sp>
      <p:pic>
        <p:nvPicPr>
          <p:cNvPr id="1027" name="Picture 3" descr="Academy logo 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9235" y="2420887"/>
            <a:ext cx="5040560" cy="3981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929539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78755123"/>
              </p:ext>
            </p:extLst>
          </p:nvPr>
        </p:nvGraphicFramePr>
        <p:xfrm>
          <a:off x="107504" y="116632"/>
          <a:ext cx="8856984" cy="6289403"/>
        </p:xfrm>
        <a:graphic>
          <a:graphicData uri="http://schemas.openxmlformats.org/drawingml/2006/table">
            <a:tbl>
              <a:tblPr/>
              <a:tblGrid>
                <a:gridCol w="8856984">
                  <a:extLst>
                    <a:ext uri="{9D8B030D-6E8A-4147-A177-3AD203B41FA5}">
                      <a16:colId xmlns:a16="http://schemas.microsoft.com/office/drawing/2014/main" val="20000"/>
                    </a:ext>
                  </a:extLst>
                </a:gridCol>
              </a:tblGrid>
              <a:tr h="360040">
                <a:tc>
                  <a:txBody>
                    <a:bodyPr/>
                    <a:lstStyle/>
                    <a:p>
                      <a:pPr algn="ctr" eaLnBrk="0" hangingPunct="0">
                        <a:lnSpc>
                          <a:spcPct val="107000"/>
                        </a:lnSpc>
                        <a:spcBef>
                          <a:spcPts val="20"/>
                        </a:spcBef>
                        <a:spcAft>
                          <a:spcPts val="0"/>
                        </a:spcAft>
                      </a:pPr>
                      <a:r>
                        <a:rPr lang="en-GB" sz="1800" b="1" dirty="0">
                          <a:effectLst/>
                          <a:latin typeface="+mn-lt"/>
                          <a:ea typeface="Times New Roman"/>
                          <a:cs typeface="Roboto"/>
                        </a:rPr>
                        <a:t> </a:t>
                      </a:r>
                      <a:r>
                        <a:rPr lang="en-GB" sz="1800" b="1" dirty="0">
                          <a:solidFill>
                            <a:srgbClr val="292526"/>
                          </a:solidFill>
                          <a:effectLst/>
                          <a:latin typeface="+mn-lt"/>
                          <a:ea typeface="Times New Roman"/>
                          <a:cs typeface="Roboto"/>
                        </a:rPr>
                        <a:t>Year 3 Fluency, Understanding and Correcting Inaccuracies</a:t>
                      </a:r>
                      <a:endParaRPr lang="en-GB" sz="1800" dirty="0">
                        <a:effectLst/>
                        <a:latin typeface="+mn-lt"/>
                        <a:ea typeface="Times New Roman"/>
                        <a:cs typeface="Roboto"/>
                      </a:endParaRPr>
                    </a:p>
                  </a:txBody>
                  <a:tcPr marL="0" marR="0" marT="0" marB="0">
                    <a:lnL w="28575"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28575" cap="flat" cmpd="sng" algn="ctr">
                      <a:solidFill>
                        <a:srgbClr val="231F20"/>
                      </a:solidFill>
                      <a:prstDash val="solid"/>
                      <a:round/>
                      <a:headEnd type="none" w="med" len="med"/>
                      <a:tailEnd type="none" w="med" len="med"/>
                    </a:lnT>
                    <a:lnB w="38100" cap="flat" cmpd="sng" algn="ctr">
                      <a:solidFill>
                        <a:srgbClr val="231F20"/>
                      </a:solidFill>
                      <a:prstDash val="solid"/>
                      <a:round/>
                      <a:headEnd type="none" w="med" len="med"/>
                      <a:tailEnd type="none" w="med" len="med"/>
                    </a:lnB>
                  </a:tcPr>
                </a:tc>
                <a:extLst>
                  <a:ext uri="{0D108BD9-81ED-4DB2-BD59-A6C34878D82A}">
                    <a16:rowId xmlns:a16="http://schemas.microsoft.com/office/drawing/2014/main" val="10000"/>
                  </a:ext>
                </a:extLst>
              </a:tr>
              <a:tr h="5929363">
                <a:tc>
                  <a:txBody>
                    <a:bodyPr/>
                    <a:lstStyle/>
                    <a:p>
                      <a:pPr marL="133985" marR="111125" indent="-635" algn="ctr" eaLnBrk="0" hangingPunct="0">
                        <a:lnSpc>
                          <a:spcPct val="101000"/>
                        </a:lnSpc>
                        <a:spcBef>
                          <a:spcPts val="235"/>
                        </a:spcBef>
                        <a:spcAft>
                          <a:spcPts val="0"/>
                        </a:spcAft>
                      </a:pPr>
                      <a:r>
                        <a:rPr lang="en-GB" sz="1800" b="1" dirty="0">
                          <a:effectLst/>
                          <a:latin typeface="+mn-lt"/>
                          <a:ea typeface="Times New Roman"/>
                          <a:cs typeface="Roboto"/>
                        </a:rPr>
                        <a:t>Year 3 objectives:</a:t>
                      </a:r>
                    </a:p>
                    <a:p>
                      <a:pPr marL="133985" marR="111125" indent="-635" algn="ctr" eaLnBrk="0" hangingPunct="0">
                        <a:lnSpc>
                          <a:spcPct val="101000"/>
                        </a:lnSpc>
                        <a:spcBef>
                          <a:spcPts val="235"/>
                        </a:spcBef>
                        <a:spcAft>
                          <a:spcPts val="0"/>
                        </a:spcAft>
                      </a:pPr>
                      <a:endParaRPr lang="en-GB" sz="1800" b="1" i="0" dirty="0">
                        <a:effectLst/>
                        <a:latin typeface="+mn-lt"/>
                        <a:ea typeface="Times New Roman"/>
                        <a:cs typeface="Roboto"/>
                      </a:endParaRPr>
                    </a:p>
                    <a:p>
                      <a:pPr marL="133985" marR="111125" indent="-635" algn="ctr" eaLnBrk="0" hangingPunct="0">
                        <a:lnSpc>
                          <a:spcPct val="101000"/>
                        </a:lnSpc>
                        <a:spcBef>
                          <a:spcPts val="235"/>
                        </a:spcBef>
                        <a:spcAft>
                          <a:spcPts val="0"/>
                        </a:spcAft>
                      </a:pPr>
                      <a:endParaRPr lang="en-GB" sz="1500" b="0" i="0" dirty="0">
                        <a:effectLst/>
                        <a:latin typeface="+mn-lt"/>
                        <a:ea typeface="Times New Roman"/>
                        <a:cs typeface="Roboto"/>
                      </a:endParaRPr>
                    </a:p>
                    <a:p>
                      <a:pPr marL="133985" marR="111125" indent="-635" algn="ctr" eaLnBrk="0" hangingPunct="0">
                        <a:lnSpc>
                          <a:spcPct val="101000"/>
                        </a:lnSpc>
                        <a:spcBef>
                          <a:spcPts val="235"/>
                        </a:spcBef>
                        <a:spcAft>
                          <a:spcPts val="0"/>
                        </a:spcAft>
                      </a:pPr>
                      <a:r>
                        <a:rPr lang="en-GB" sz="1500" b="0" i="0" dirty="0">
                          <a:effectLst/>
                          <a:latin typeface="+mn-lt"/>
                          <a:ea typeface="Times New Roman"/>
                          <a:cs typeface="Roboto"/>
                        </a:rPr>
                        <a:t>Read aloud books, sounding out unfamiliar words accurately, automatically and without hesitation. </a:t>
                      </a:r>
                    </a:p>
                    <a:p>
                      <a:pPr marL="133985" marR="111125" indent="-635" algn="ctr" eaLnBrk="0" hangingPunct="0">
                        <a:lnSpc>
                          <a:spcPct val="101000"/>
                        </a:lnSpc>
                        <a:spcBef>
                          <a:spcPts val="235"/>
                        </a:spcBef>
                        <a:spcAft>
                          <a:spcPts val="0"/>
                        </a:spcAft>
                      </a:pPr>
                      <a:endParaRPr lang="en-GB" sz="1500" b="0" i="0" dirty="0">
                        <a:effectLst/>
                        <a:latin typeface="+mn-lt"/>
                        <a:ea typeface="Times New Roman"/>
                        <a:cs typeface="Roboto"/>
                      </a:endParaRPr>
                    </a:p>
                    <a:p>
                      <a:pPr marL="133985" marR="111125" indent="-635" algn="ctr" eaLnBrk="0" hangingPunct="0">
                        <a:lnSpc>
                          <a:spcPct val="101000"/>
                        </a:lnSpc>
                        <a:spcBef>
                          <a:spcPts val="235"/>
                        </a:spcBef>
                        <a:spcAft>
                          <a:spcPts val="0"/>
                        </a:spcAft>
                      </a:pPr>
                      <a:r>
                        <a:rPr lang="en-GB" sz="1500" b="0" i="0" dirty="0">
                          <a:effectLst/>
                          <a:latin typeface="+mn-lt"/>
                          <a:ea typeface="Times New Roman"/>
                          <a:cs typeface="Roboto"/>
                        </a:rPr>
                        <a:t>Recognise punctuation, pausing at key moments. </a:t>
                      </a:r>
                    </a:p>
                    <a:p>
                      <a:pPr marL="133985" marR="111125" indent="-635" algn="ctr" eaLnBrk="0" hangingPunct="0">
                        <a:lnSpc>
                          <a:spcPct val="101000"/>
                        </a:lnSpc>
                        <a:spcBef>
                          <a:spcPts val="235"/>
                        </a:spcBef>
                        <a:spcAft>
                          <a:spcPts val="0"/>
                        </a:spcAft>
                      </a:pPr>
                      <a:endParaRPr lang="en-GB" sz="1500" b="0" i="0" dirty="0">
                        <a:effectLst/>
                        <a:latin typeface="+mn-lt"/>
                        <a:ea typeface="Times New Roman"/>
                        <a:cs typeface="Roboto"/>
                      </a:endParaRPr>
                    </a:p>
                    <a:p>
                      <a:pPr marL="133985" marR="111125" indent="-635" algn="ctr" eaLnBrk="0" hangingPunct="0">
                        <a:lnSpc>
                          <a:spcPct val="101000"/>
                        </a:lnSpc>
                        <a:spcBef>
                          <a:spcPts val="235"/>
                        </a:spcBef>
                        <a:spcAft>
                          <a:spcPts val="0"/>
                        </a:spcAft>
                      </a:pPr>
                      <a:r>
                        <a:rPr lang="en-GB" sz="1500" b="0" i="0" dirty="0">
                          <a:effectLst/>
                          <a:latin typeface="+mn-lt"/>
                          <a:ea typeface="Times New Roman"/>
                          <a:cs typeface="Roboto"/>
                        </a:rPr>
                        <a:t>To check that the text makes sense to them as they read and to correct inaccurate reading. </a:t>
                      </a:r>
                    </a:p>
                    <a:p>
                      <a:pPr marL="133985" marR="111125" indent="-635" algn="ctr" eaLnBrk="0" hangingPunct="0">
                        <a:lnSpc>
                          <a:spcPct val="101000"/>
                        </a:lnSpc>
                        <a:spcBef>
                          <a:spcPts val="235"/>
                        </a:spcBef>
                        <a:spcAft>
                          <a:spcPts val="0"/>
                        </a:spcAft>
                      </a:pPr>
                      <a:endParaRPr lang="en-GB" sz="1500" b="0" i="0" dirty="0">
                        <a:effectLst/>
                        <a:latin typeface="+mn-lt"/>
                        <a:ea typeface="Times New Roman"/>
                        <a:cs typeface="Roboto"/>
                      </a:endParaRPr>
                    </a:p>
                    <a:p>
                      <a:pPr marL="133985" marR="111125" indent="-635" algn="ctr" eaLnBrk="0" hangingPunct="0">
                        <a:lnSpc>
                          <a:spcPct val="101000"/>
                        </a:lnSpc>
                        <a:spcBef>
                          <a:spcPts val="235"/>
                        </a:spcBef>
                        <a:spcAft>
                          <a:spcPts val="0"/>
                        </a:spcAft>
                      </a:pPr>
                      <a:r>
                        <a:rPr lang="en-GB" sz="1500" b="0" i="0" dirty="0">
                          <a:effectLst/>
                          <a:latin typeface="+mn-lt"/>
                          <a:ea typeface="Times New Roman"/>
                          <a:cs typeface="Roboto"/>
                        </a:rPr>
                        <a:t>To check books make sense to them and discuss and understand the meaning of words in context</a:t>
                      </a:r>
                    </a:p>
                    <a:p>
                      <a:pPr marL="133985" marR="111125" indent="-635" algn="ctr" eaLnBrk="0" hangingPunct="0">
                        <a:lnSpc>
                          <a:spcPct val="101000"/>
                        </a:lnSpc>
                        <a:spcBef>
                          <a:spcPts val="235"/>
                        </a:spcBef>
                        <a:spcAft>
                          <a:spcPts val="0"/>
                        </a:spcAft>
                      </a:pPr>
                      <a:endParaRPr lang="en-GB" sz="1800" dirty="0">
                        <a:effectLst/>
                        <a:latin typeface="+mn-lt"/>
                        <a:ea typeface="Times New Roman"/>
                        <a:cs typeface="Roboto"/>
                      </a:endParaRPr>
                    </a:p>
                    <a:p>
                      <a:pPr marL="133985" marR="111125" indent="-635" algn="ctr" eaLnBrk="0" hangingPunct="0">
                        <a:lnSpc>
                          <a:spcPct val="101000"/>
                        </a:lnSpc>
                        <a:spcBef>
                          <a:spcPts val="235"/>
                        </a:spcBef>
                        <a:spcAft>
                          <a:spcPts val="0"/>
                        </a:spcAft>
                      </a:pPr>
                      <a:endParaRPr lang="en-GB" sz="1800" dirty="0">
                        <a:effectLst/>
                        <a:latin typeface="+mn-lt"/>
                        <a:ea typeface="Times New Roman"/>
                        <a:cs typeface="Roboto"/>
                      </a:endParaRPr>
                    </a:p>
                  </a:txBody>
                  <a:tcPr marL="0" marR="0" marT="0" marB="0">
                    <a:lnL w="381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381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1"/>
                  </a:ext>
                </a:extLst>
              </a:tr>
            </a:tbl>
          </a:graphicData>
        </a:graphic>
      </p:graphicFrame>
      <p:sp>
        <p:nvSpPr>
          <p:cNvPr id="3" name="Arrow: Right 2">
            <a:hlinkClick r:id="rId2" action="ppaction://hlinksldjump"/>
            <a:extLst>
              <a:ext uri="{FF2B5EF4-FFF2-40B4-BE49-F238E27FC236}">
                <a16:creationId xmlns:a16="http://schemas.microsoft.com/office/drawing/2014/main" id="{25E597AD-4093-4AD6-881C-5AAA8F208B1C}"/>
              </a:ext>
            </a:extLst>
          </p:cNvPr>
          <p:cNvSpPr/>
          <p:nvPr/>
        </p:nvSpPr>
        <p:spPr>
          <a:xfrm>
            <a:off x="7380312" y="5949280"/>
            <a:ext cx="136815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BACK</a:t>
            </a:r>
          </a:p>
        </p:txBody>
      </p:sp>
    </p:spTree>
    <p:extLst>
      <p:ext uri="{BB962C8B-B14F-4D97-AF65-F5344CB8AC3E}">
        <p14:creationId xmlns:p14="http://schemas.microsoft.com/office/powerpoint/2010/main" val="2143144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24909543"/>
              </p:ext>
            </p:extLst>
          </p:nvPr>
        </p:nvGraphicFramePr>
        <p:xfrm>
          <a:off x="107504" y="116632"/>
          <a:ext cx="8856984" cy="6361411"/>
        </p:xfrm>
        <a:graphic>
          <a:graphicData uri="http://schemas.openxmlformats.org/drawingml/2006/table">
            <a:tbl>
              <a:tblPr/>
              <a:tblGrid>
                <a:gridCol w="8856984">
                  <a:extLst>
                    <a:ext uri="{9D8B030D-6E8A-4147-A177-3AD203B41FA5}">
                      <a16:colId xmlns:a16="http://schemas.microsoft.com/office/drawing/2014/main" val="20000"/>
                    </a:ext>
                  </a:extLst>
                </a:gridCol>
              </a:tblGrid>
              <a:tr h="432048">
                <a:tc>
                  <a:txBody>
                    <a:bodyPr/>
                    <a:lstStyle/>
                    <a:p>
                      <a:pPr algn="ctr" eaLnBrk="0" hangingPunct="0">
                        <a:lnSpc>
                          <a:spcPct val="107000"/>
                        </a:lnSpc>
                        <a:spcBef>
                          <a:spcPts val="20"/>
                        </a:spcBef>
                        <a:spcAft>
                          <a:spcPts val="0"/>
                        </a:spcAft>
                      </a:pPr>
                      <a:r>
                        <a:rPr lang="en-GB" sz="1800" b="1" dirty="0">
                          <a:effectLst/>
                          <a:latin typeface="+mn-lt"/>
                          <a:ea typeface="Times New Roman"/>
                          <a:cs typeface="Roboto"/>
                        </a:rPr>
                        <a:t> </a:t>
                      </a:r>
                      <a:r>
                        <a:rPr lang="en-GB" sz="1800" b="1" dirty="0">
                          <a:solidFill>
                            <a:srgbClr val="292526"/>
                          </a:solidFill>
                          <a:effectLst/>
                          <a:latin typeface="+mn-lt"/>
                          <a:ea typeface="Times New Roman"/>
                          <a:cs typeface="Roboto"/>
                        </a:rPr>
                        <a:t>Year 3 Comprehension</a:t>
                      </a:r>
                      <a:endParaRPr lang="en-GB" sz="1800" dirty="0">
                        <a:effectLst/>
                        <a:latin typeface="+mn-lt"/>
                        <a:ea typeface="Times New Roman"/>
                        <a:cs typeface="Roboto"/>
                      </a:endParaRPr>
                    </a:p>
                  </a:txBody>
                  <a:tcPr marL="0" marR="0" marT="0" marB="0">
                    <a:lnL w="28575"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28575" cap="flat" cmpd="sng" algn="ctr">
                      <a:solidFill>
                        <a:srgbClr val="231F20"/>
                      </a:solidFill>
                      <a:prstDash val="solid"/>
                      <a:round/>
                      <a:headEnd type="none" w="med" len="med"/>
                      <a:tailEnd type="none" w="med" len="med"/>
                    </a:lnT>
                    <a:lnB w="38100" cap="flat" cmpd="sng" algn="ctr">
                      <a:solidFill>
                        <a:srgbClr val="231F20"/>
                      </a:solidFill>
                      <a:prstDash val="solid"/>
                      <a:round/>
                      <a:headEnd type="none" w="med" len="med"/>
                      <a:tailEnd type="none" w="med" len="med"/>
                    </a:lnB>
                  </a:tcPr>
                </a:tc>
                <a:extLst>
                  <a:ext uri="{0D108BD9-81ED-4DB2-BD59-A6C34878D82A}">
                    <a16:rowId xmlns:a16="http://schemas.microsoft.com/office/drawing/2014/main" val="10000"/>
                  </a:ext>
                </a:extLst>
              </a:tr>
              <a:tr h="5929363">
                <a:tc>
                  <a:txBody>
                    <a:bodyPr/>
                    <a:lstStyle/>
                    <a:p>
                      <a:pPr marL="133985" marR="111125" indent="-635" algn="ctr" eaLnBrk="0" hangingPunct="0">
                        <a:lnSpc>
                          <a:spcPct val="101000"/>
                        </a:lnSpc>
                        <a:spcBef>
                          <a:spcPts val="235"/>
                        </a:spcBef>
                        <a:spcAft>
                          <a:spcPts val="0"/>
                        </a:spcAft>
                      </a:pPr>
                      <a:r>
                        <a:rPr lang="en-GB" sz="1800" b="1" dirty="0">
                          <a:effectLst/>
                          <a:latin typeface="+mn-lt"/>
                          <a:ea typeface="Times New Roman"/>
                          <a:cs typeface="Roboto"/>
                        </a:rPr>
                        <a:t>Year 3 objectives:</a:t>
                      </a:r>
                    </a:p>
                    <a:p>
                      <a:pPr marL="133985" marR="111125" indent="-635" algn="ctr" eaLnBrk="0" hangingPunct="0">
                        <a:lnSpc>
                          <a:spcPct val="101000"/>
                        </a:lnSpc>
                        <a:spcBef>
                          <a:spcPts val="235"/>
                        </a:spcBef>
                        <a:spcAft>
                          <a:spcPts val="0"/>
                        </a:spcAft>
                      </a:pPr>
                      <a:endParaRPr lang="en-GB" sz="1800" b="1" dirty="0">
                        <a:effectLst/>
                        <a:latin typeface="+mn-lt"/>
                        <a:ea typeface="Times New Roman"/>
                        <a:cs typeface="Roboto"/>
                      </a:endParaRPr>
                    </a:p>
                    <a:p>
                      <a:pPr marL="133985" marR="111125" indent="-635" algn="ctr" eaLnBrk="0" hangingPunct="0">
                        <a:lnSpc>
                          <a:spcPct val="101000"/>
                        </a:lnSpc>
                        <a:spcBef>
                          <a:spcPts val="235"/>
                        </a:spcBef>
                        <a:spcAft>
                          <a:spcPts val="0"/>
                        </a:spcAft>
                      </a:pPr>
                      <a:endParaRPr lang="en-GB" sz="1800" b="1" dirty="0">
                        <a:effectLst/>
                        <a:latin typeface="+mn-lt"/>
                        <a:ea typeface="Times New Roman"/>
                        <a:cs typeface="Roboto"/>
                      </a:endParaRPr>
                    </a:p>
                    <a:p>
                      <a:pPr marL="133985" marR="111125" indent="-635" algn="ctr" eaLnBrk="0" hangingPunct="0">
                        <a:lnSpc>
                          <a:spcPct val="101000"/>
                        </a:lnSpc>
                        <a:spcBef>
                          <a:spcPts val="235"/>
                        </a:spcBef>
                        <a:spcAft>
                          <a:spcPts val="0"/>
                        </a:spcAft>
                      </a:pPr>
                      <a:r>
                        <a:rPr lang="en-GB" sz="1500" b="0" dirty="0">
                          <a:effectLst/>
                          <a:latin typeface="+mn-lt"/>
                          <a:ea typeface="Times New Roman"/>
                          <a:cs typeface="Roboto"/>
                        </a:rPr>
                        <a:t>To understand how language, structure and presentation contribute to meaning.</a:t>
                      </a:r>
                    </a:p>
                    <a:p>
                      <a:pPr marL="133985" marR="111125" indent="-635" algn="ctr" eaLnBrk="0" hangingPunct="0">
                        <a:lnSpc>
                          <a:spcPct val="101000"/>
                        </a:lnSpc>
                        <a:spcBef>
                          <a:spcPts val="235"/>
                        </a:spcBef>
                        <a:spcAft>
                          <a:spcPts val="0"/>
                        </a:spcAft>
                      </a:pPr>
                      <a:r>
                        <a:rPr lang="en-GB" sz="1500" b="0" dirty="0">
                          <a:effectLst/>
                          <a:latin typeface="+mn-lt"/>
                          <a:ea typeface="Times New Roman"/>
                          <a:cs typeface="Roboto"/>
                        </a:rPr>
                        <a:t>To recognise, listen to and discuss a wide range of fiction, poetry, plays, non-fiction and reference books or textbooks. </a:t>
                      </a:r>
                    </a:p>
                    <a:p>
                      <a:pPr marL="133985" marR="111125" indent="-635" algn="ctr" eaLnBrk="0" hangingPunct="0">
                        <a:lnSpc>
                          <a:spcPct val="101000"/>
                        </a:lnSpc>
                        <a:spcBef>
                          <a:spcPts val="235"/>
                        </a:spcBef>
                        <a:spcAft>
                          <a:spcPts val="0"/>
                        </a:spcAft>
                      </a:pPr>
                      <a:r>
                        <a:rPr lang="en-GB" sz="1500" b="0" dirty="0">
                          <a:effectLst/>
                          <a:latin typeface="+mn-lt"/>
                          <a:ea typeface="Times New Roman"/>
                          <a:cs typeface="Roboto"/>
                        </a:rPr>
                        <a:t>To use appropriate terminology when discussing texts (plot, character, setting).</a:t>
                      </a:r>
                    </a:p>
                    <a:p>
                      <a:pPr marL="133985" marR="111125" indent="-635" algn="ctr" eaLnBrk="0" hangingPunct="0">
                        <a:lnSpc>
                          <a:spcPct val="101000"/>
                        </a:lnSpc>
                        <a:spcBef>
                          <a:spcPts val="235"/>
                        </a:spcBef>
                        <a:spcAft>
                          <a:spcPts val="0"/>
                        </a:spcAft>
                      </a:pPr>
                      <a:r>
                        <a:rPr lang="en-GB" sz="1500" b="0" dirty="0">
                          <a:effectLst/>
                          <a:latin typeface="+mn-lt"/>
                          <a:ea typeface="Times New Roman"/>
                          <a:cs typeface="Roboto"/>
                        </a:rPr>
                        <a:t>To check that the text makes sense to them, discussing their understanding and explaining the meaning of words in context. </a:t>
                      </a:r>
                    </a:p>
                    <a:p>
                      <a:pPr marL="133985" marR="111125" indent="-635" algn="ctr" eaLnBrk="0" hangingPunct="0">
                        <a:lnSpc>
                          <a:spcPct val="101000"/>
                        </a:lnSpc>
                        <a:spcBef>
                          <a:spcPts val="235"/>
                        </a:spcBef>
                        <a:spcAft>
                          <a:spcPts val="0"/>
                        </a:spcAft>
                      </a:pPr>
                      <a:r>
                        <a:rPr lang="en-GB" sz="1500" b="0" dirty="0">
                          <a:effectLst/>
                          <a:latin typeface="+mn-lt"/>
                          <a:ea typeface="Times New Roman"/>
                          <a:cs typeface="Roboto"/>
                        </a:rPr>
                        <a:t>To draw inferences from characters’ feelings, thoughts and motives that justifies their actions, supporting their views with evidence from the text. </a:t>
                      </a:r>
                    </a:p>
                    <a:p>
                      <a:pPr marL="133985" marR="111125" indent="-635" algn="ctr" eaLnBrk="0" hangingPunct="0">
                        <a:lnSpc>
                          <a:spcPct val="101000"/>
                        </a:lnSpc>
                        <a:spcBef>
                          <a:spcPts val="235"/>
                        </a:spcBef>
                        <a:spcAft>
                          <a:spcPts val="0"/>
                        </a:spcAft>
                      </a:pPr>
                      <a:r>
                        <a:rPr lang="en-GB" sz="1500" b="0" dirty="0">
                          <a:effectLst/>
                          <a:latin typeface="+mn-lt"/>
                          <a:ea typeface="Times New Roman"/>
                          <a:cs typeface="Roboto"/>
                        </a:rPr>
                        <a:t>To discuss authors’ choice of words and phrases for effect. </a:t>
                      </a:r>
                    </a:p>
                    <a:p>
                      <a:pPr marL="133985" marR="111125" indent="-635" algn="ctr" eaLnBrk="0" hangingPunct="0">
                        <a:lnSpc>
                          <a:spcPct val="101000"/>
                        </a:lnSpc>
                        <a:spcBef>
                          <a:spcPts val="235"/>
                        </a:spcBef>
                        <a:spcAft>
                          <a:spcPts val="0"/>
                        </a:spcAft>
                      </a:pPr>
                      <a:r>
                        <a:rPr lang="en-GB" sz="1500" b="0" dirty="0">
                          <a:effectLst/>
                          <a:latin typeface="+mn-lt"/>
                          <a:ea typeface="Times New Roman"/>
                          <a:cs typeface="Roboto"/>
                        </a:rPr>
                        <a:t>To ask and answer questions appropriately, including some simple inference questions based on characters’ feelings, thoughts and motives. </a:t>
                      </a:r>
                    </a:p>
                    <a:p>
                      <a:pPr marL="133985" marR="111125" indent="-635" algn="ctr" eaLnBrk="0" hangingPunct="0">
                        <a:lnSpc>
                          <a:spcPct val="101000"/>
                        </a:lnSpc>
                        <a:spcBef>
                          <a:spcPts val="235"/>
                        </a:spcBef>
                        <a:spcAft>
                          <a:spcPts val="0"/>
                        </a:spcAft>
                      </a:pPr>
                      <a:r>
                        <a:rPr lang="en-GB" sz="1500" b="0" dirty="0">
                          <a:effectLst/>
                          <a:latin typeface="+mn-lt"/>
                          <a:ea typeface="Times New Roman"/>
                          <a:cs typeface="Roboto"/>
                        </a:rPr>
                        <a:t>To predict what might happen from details stated and implied.</a:t>
                      </a:r>
                    </a:p>
                    <a:p>
                      <a:pPr marL="133985" marR="111125" indent="-635" algn="ctr" eaLnBrk="0" hangingPunct="0">
                        <a:lnSpc>
                          <a:spcPct val="101000"/>
                        </a:lnSpc>
                        <a:spcBef>
                          <a:spcPts val="235"/>
                        </a:spcBef>
                        <a:spcAft>
                          <a:spcPts val="0"/>
                        </a:spcAft>
                      </a:pPr>
                      <a:r>
                        <a:rPr lang="en-GB" sz="1500" b="0" dirty="0">
                          <a:effectLst/>
                          <a:latin typeface="+mn-lt"/>
                          <a:ea typeface="Times New Roman"/>
                          <a:cs typeface="Roboto"/>
                        </a:rPr>
                        <a:t>To justify predictions using evidence from the text.</a:t>
                      </a:r>
                    </a:p>
                    <a:p>
                      <a:pPr marL="133985" marR="111125" indent="-635" algn="ctr" eaLnBrk="0" hangingPunct="0">
                        <a:lnSpc>
                          <a:spcPct val="101000"/>
                        </a:lnSpc>
                        <a:spcBef>
                          <a:spcPts val="235"/>
                        </a:spcBef>
                        <a:spcAft>
                          <a:spcPts val="0"/>
                        </a:spcAft>
                      </a:pPr>
                      <a:r>
                        <a:rPr lang="en-GB" sz="1500" b="0" dirty="0">
                          <a:effectLst/>
                          <a:latin typeface="+mn-lt"/>
                          <a:ea typeface="Times New Roman"/>
                          <a:cs typeface="Roboto"/>
                        </a:rPr>
                        <a:t>To retrieve and record information from non- fiction texts. </a:t>
                      </a:r>
                    </a:p>
                    <a:p>
                      <a:pPr marL="133985" marR="111125" indent="-635" algn="ctr" eaLnBrk="0" hangingPunct="0">
                        <a:lnSpc>
                          <a:spcPct val="101000"/>
                        </a:lnSpc>
                        <a:spcBef>
                          <a:spcPts val="235"/>
                        </a:spcBef>
                        <a:spcAft>
                          <a:spcPts val="0"/>
                        </a:spcAft>
                      </a:pPr>
                      <a:endParaRPr lang="en-GB" sz="1400" b="0" dirty="0">
                        <a:effectLst/>
                        <a:latin typeface="+mn-lt"/>
                        <a:ea typeface="Times New Roman"/>
                        <a:cs typeface="Roboto"/>
                      </a:endParaRPr>
                    </a:p>
                    <a:p>
                      <a:pPr marL="133985" marR="111125" indent="-635" algn="ctr" eaLnBrk="0" hangingPunct="0">
                        <a:lnSpc>
                          <a:spcPct val="101000"/>
                        </a:lnSpc>
                        <a:spcBef>
                          <a:spcPts val="235"/>
                        </a:spcBef>
                        <a:spcAft>
                          <a:spcPts val="0"/>
                        </a:spcAft>
                      </a:pPr>
                      <a:endParaRPr lang="en-GB" sz="1400" b="0" dirty="0">
                        <a:effectLst/>
                        <a:latin typeface="+mn-lt"/>
                        <a:ea typeface="Times New Roman"/>
                        <a:cs typeface="Roboto"/>
                      </a:endParaRPr>
                    </a:p>
                    <a:p>
                      <a:pPr marL="133985" marR="111125" indent="-635" algn="ctr" eaLnBrk="0" hangingPunct="0">
                        <a:lnSpc>
                          <a:spcPct val="101000"/>
                        </a:lnSpc>
                        <a:spcBef>
                          <a:spcPts val="235"/>
                        </a:spcBef>
                        <a:spcAft>
                          <a:spcPts val="0"/>
                        </a:spcAft>
                      </a:pPr>
                      <a:endParaRPr lang="en-GB" sz="1800" dirty="0">
                        <a:effectLst/>
                        <a:latin typeface="+mn-lt"/>
                        <a:ea typeface="Times New Roman"/>
                        <a:cs typeface="Roboto"/>
                      </a:endParaRPr>
                    </a:p>
                  </a:txBody>
                  <a:tcPr marL="0" marR="0" marT="0" marB="0">
                    <a:lnL w="381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381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1"/>
                  </a:ext>
                </a:extLst>
              </a:tr>
            </a:tbl>
          </a:graphicData>
        </a:graphic>
      </p:graphicFrame>
      <p:sp>
        <p:nvSpPr>
          <p:cNvPr id="3" name="Arrow: Right 2">
            <a:hlinkClick r:id="rId2" action="ppaction://hlinksldjump"/>
            <a:extLst>
              <a:ext uri="{FF2B5EF4-FFF2-40B4-BE49-F238E27FC236}">
                <a16:creationId xmlns:a16="http://schemas.microsoft.com/office/drawing/2014/main" id="{5CD58A23-0B30-48EC-ABDC-3E0C87D7D5EE}"/>
              </a:ext>
            </a:extLst>
          </p:cNvPr>
          <p:cNvSpPr/>
          <p:nvPr/>
        </p:nvSpPr>
        <p:spPr>
          <a:xfrm>
            <a:off x="7380312" y="5949280"/>
            <a:ext cx="136815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BACK</a:t>
            </a:r>
          </a:p>
        </p:txBody>
      </p:sp>
    </p:spTree>
    <p:extLst>
      <p:ext uri="{BB962C8B-B14F-4D97-AF65-F5344CB8AC3E}">
        <p14:creationId xmlns:p14="http://schemas.microsoft.com/office/powerpoint/2010/main" val="31609387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56566349"/>
              </p:ext>
            </p:extLst>
          </p:nvPr>
        </p:nvGraphicFramePr>
        <p:xfrm>
          <a:off x="107504" y="188640"/>
          <a:ext cx="8928992" cy="6345144"/>
        </p:xfrm>
        <a:graphic>
          <a:graphicData uri="http://schemas.openxmlformats.org/drawingml/2006/table">
            <a:tbl>
              <a:tblPr/>
              <a:tblGrid>
                <a:gridCol w="8928992">
                  <a:extLst>
                    <a:ext uri="{9D8B030D-6E8A-4147-A177-3AD203B41FA5}">
                      <a16:colId xmlns:a16="http://schemas.microsoft.com/office/drawing/2014/main" val="20000"/>
                    </a:ext>
                  </a:extLst>
                </a:gridCol>
              </a:tblGrid>
              <a:tr h="432048">
                <a:tc>
                  <a:txBody>
                    <a:bodyPr/>
                    <a:lstStyle/>
                    <a:p>
                      <a:pPr algn="ctr" eaLnBrk="0" hangingPunct="0">
                        <a:lnSpc>
                          <a:spcPct val="107000"/>
                        </a:lnSpc>
                        <a:spcBef>
                          <a:spcPts val="20"/>
                        </a:spcBef>
                        <a:spcAft>
                          <a:spcPts val="0"/>
                        </a:spcAft>
                      </a:pPr>
                      <a:r>
                        <a:rPr lang="en-GB" sz="1400" b="1" dirty="0">
                          <a:effectLst/>
                          <a:latin typeface="+mn-lt"/>
                          <a:ea typeface="Times New Roman"/>
                          <a:cs typeface="Roboto"/>
                        </a:rPr>
                        <a:t> </a:t>
                      </a:r>
                      <a:r>
                        <a:rPr lang="en-GB" sz="1800" b="1" dirty="0">
                          <a:solidFill>
                            <a:srgbClr val="292526"/>
                          </a:solidFill>
                          <a:effectLst/>
                          <a:latin typeface="+mn-lt"/>
                          <a:ea typeface="Times New Roman"/>
                          <a:cs typeface="Roboto"/>
                        </a:rPr>
                        <a:t>Year 4 Phonics, Decoding and Spelling</a:t>
                      </a:r>
                      <a:endParaRPr lang="en-GB" sz="1800" b="1" dirty="0">
                        <a:effectLst/>
                        <a:latin typeface="+mn-lt"/>
                        <a:ea typeface="Times New Roman"/>
                        <a:cs typeface="Roboto"/>
                      </a:endParaRPr>
                    </a:p>
                  </a:txBody>
                  <a:tcPr marL="0" marR="0" marT="0" marB="0">
                    <a:lnL w="28575"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28575" cap="flat" cmpd="sng" algn="ctr">
                      <a:solidFill>
                        <a:srgbClr val="231F20"/>
                      </a:solidFill>
                      <a:prstDash val="solid"/>
                      <a:round/>
                      <a:headEnd type="none" w="med" len="med"/>
                      <a:tailEnd type="none" w="med" len="med"/>
                    </a:lnT>
                    <a:lnB w="38100" cap="flat" cmpd="sng" algn="ctr">
                      <a:solidFill>
                        <a:srgbClr val="231F20"/>
                      </a:solidFill>
                      <a:prstDash val="solid"/>
                      <a:round/>
                      <a:headEnd type="none" w="med" len="med"/>
                      <a:tailEnd type="none" w="med" len="med"/>
                    </a:lnB>
                  </a:tcPr>
                </a:tc>
                <a:extLst>
                  <a:ext uri="{0D108BD9-81ED-4DB2-BD59-A6C34878D82A}">
                    <a16:rowId xmlns:a16="http://schemas.microsoft.com/office/drawing/2014/main" val="10000"/>
                  </a:ext>
                </a:extLst>
              </a:tr>
              <a:tr h="5913096">
                <a:tc>
                  <a:txBody>
                    <a:bodyPr/>
                    <a:lstStyle/>
                    <a:p>
                      <a:pPr marL="71120" marR="46990" algn="ctr" eaLnBrk="0" hangingPunct="0">
                        <a:lnSpc>
                          <a:spcPct val="101000"/>
                        </a:lnSpc>
                        <a:spcBef>
                          <a:spcPts val="20"/>
                        </a:spcBef>
                        <a:spcAft>
                          <a:spcPts val="0"/>
                        </a:spcAft>
                      </a:pPr>
                      <a:r>
                        <a:rPr lang="en-GB" sz="1800" b="1" dirty="0">
                          <a:effectLst/>
                          <a:latin typeface="+mn-lt"/>
                          <a:ea typeface="Times New Roman"/>
                          <a:cs typeface="Roboto"/>
                        </a:rPr>
                        <a:t>Year 4 objectives:</a:t>
                      </a:r>
                    </a:p>
                    <a:p>
                      <a:pPr marL="71120" marR="46990" algn="ctr" eaLnBrk="0" hangingPunct="0">
                        <a:lnSpc>
                          <a:spcPct val="101000"/>
                        </a:lnSpc>
                        <a:spcBef>
                          <a:spcPts val="20"/>
                        </a:spcBef>
                        <a:spcAft>
                          <a:spcPts val="0"/>
                        </a:spcAft>
                      </a:pPr>
                      <a:endParaRPr lang="en-GB" sz="1800" b="1" dirty="0">
                        <a:effectLst/>
                        <a:latin typeface="+mn-lt"/>
                        <a:ea typeface="Times New Roman"/>
                        <a:cs typeface="Roboto"/>
                      </a:endParaRPr>
                    </a:p>
                    <a:p>
                      <a:pPr marL="71120" marR="46990" algn="ctr" eaLnBrk="0" hangingPunct="0">
                        <a:lnSpc>
                          <a:spcPct val="101000"/>
                        </a:lnSpc>
                        <a:spcBef>
                          <a:spcPts val="20"/>
                        </a:spcBef>
                        <a:spcAft>
                          <a:spcPts val="0"/>
                        </a:spcAft>
                      </a:pPr>
                      <a:endParaRPr lang="en-GB" sz="1800" dirty="0">
                        <a:effectLst/>
                        <a:latin typeface="+mn-lt"/>
                        <a:ea typeface="Times New Roman"/>
                        <a:cs typeface="Roboto"/>
                      </a:endParaRPr>
                    </a:p>
                    <a:p>
                      <a:pPr marL="167640" marR="132080" indent="-1905" algn="ctr" eaLnBrk="0" hangingPunct="0">
                        <a:lnSpc>
                          <a:spcPct val="110000"/>
                        </a:lnSpc>
                        <a:spcBef>
                          <a:spcPts val="235"/>
                        </a:spcBef>
                        <a:spcAft>
                          <a:spcPts val="0"/>
                        </a:spcAft>
                      </a:pPr>
                      <a:r>
                        <a:rPr lang="en-GB" sz="1500" b="0" dirty="0">
                          <a:effectLst/>
                          <a:latin typeface="+mn-lt"/>
                          <a:ea typeface="Times New Roman"/>
                          <a:cs typeface="Roboto"/>
                        </a:rPr>
                        <a:t>To read most words fluently and attempt to decode any unfamiliar words with increasing speed and skill. </a:t>
                      </a:r>
                    </a:p>
                    <a:p>
                      <a:pPr marL="167640" marR="132080" indent="-1905" algn="ctr" eaLnBrk="0" hangingPunct="0">
                        <a:lnSpc>
                          <a:spcPct val="110000"/>
                        </a:lnSpc>
                        <a:spcBef>
                          <a:spcPts val="235"/>
                        </a:spcBef>
                        <a:spcAft>
                          <a:spcPts val="0"/>
                        </a:spcAft>
                      </a:pPr>
                      <a:r>
                        <a:rPr lang="en-GB" sz="1500" b="0" dirty="0">
                          <a:effectLst/>
                          <a:latin typeface="+mn-lt"/>
                          <a:ea typeface="Times New Roman"/>
                          <a:cs typeface="Roboto"/>
                        </a:rPr>
                        <a:t>To apply their knowledge of root words, prefixes and suffixes/word endings to read aloud fluently.</a:t>
                      </a:r>
                    </a:p>
                    <a:p>
                      <a:pPr marL="167640" marR="132080" indent="-1905" algn="ctr" eaLnBrk="0" hangingPunct="0">
                        <a:lnSpc>
                          <a:spcPct val="110000"/>
                        </a:lnSpc>
                        <a:spcBef>
                          <a:spcPts val="235"/>
                        </a:spcBef>
                        <a:spcAft>
                          <a:spcPts val="0"/>
                        </a:spcAft>
                      </a:pPr>
                      <a:r>
                        <a:rPr lang="en-GB" sz="1500" b="0" dirty="0">
                          <a:effectLst/>
                          <a:latin typeface="+mn-lt"/>
                          <a:ea typeface="Times New Roman"/>
                          <a:cs typeface="Roboto"/>
                        </a:rPr>
                        <a:t>To read all Y3/Y4 exception words</a:t>
                      </a:r>
                    </a:p>
                    <a:p>
                      <a:pPr marL="167640" marR="132080" indent="-1905" algn="ctr" eaLnBrk="0" hangingPunct="0">
                        <a:lnSpc>
                          <a:spcPct val="110000"/>
                        </a:lnSpc>
                        <a:spcBef>
                          <a:spcPts val="235"/>
                        </a:spcBef>
                        <a:spcAft>
                          <a:spcPts val="0"/>
                        </a:spcAft>
                      </a:pPr>
                      <a:endParaRPr lang="en-GB" sz="1800" dirty="0">
                        <a:effectLst/>
                        <a:latin typeface="+mn-lt"/>
                        <a:ea typeface="Times New Roman"/>
                        <a:cs typeface="Roboto"/>
                      </a:endParaRPr>
                    </a:p>
                    <a:p>
                      <a:pPr marL="71120" marR="46990" algn="ctr" eaLnBrk="0" hangingPunct="0">
                        <a:lnSpc>
                          <a:spcPct val="101000"/>
                        </a:lnSpc>
                        <a:spcBef>
                          <a:spcPts val="20"/>
                        </a:spcBef>
                        <a:spcAft>
                          <a:spcPts val="0"/>
                        </a:spcAft>
                      </a:pPr>
                      <a:endParaRPr lang="en-GB" sz="1400" dirty="0">
                        <a:effectLst/>
                        <a:latin typeface="+mn-lt"/>
                        <a:ea typeface="Times New Roman"/>
                        <a:cs typeface="Roboto"/>
                      </a:endParaRPr>
                    </a:p>
                  </a:txBody>
                  <a:tcPr marL="0" marR="0" marT="0" marB="0">
                    <a:lnL w="381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381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1"/>
                  </a:ext>
                </a:extLst>
              </a:tr>
            </a:tbl>
          </a:graphicData>
        </a:graphic>
      </p:graphicFrame>
      <p:sp>
        <p:nvSpPr>
          <p:cNvPr id="3" name="Arrow: Right 2">
            <a:hlinkClick r:id="rId2" action="ppaction://hlinksldjump"/>
            <a:extLst>
              <a:ext uri="{FF2B5EF4-FFF2-40B4-BE49-F238E27FC236}">
                <a16:creationId xmlns:a16="http://schemas.microsoft.com/office/drawing/2014/main" id="{7166101F-6D69-4FBB-A4D5-93167D56DAD0}"/>
              </a:ext>
            </a:extLst>
          </p:cNvPr>
          <p:cNvSpPr/>
          <p:nvPr/>
        </p:nvSpPr>
        <p:spPr>
          <a:xfrm>
            <a:off x="7380312" y="5949280"/>
            <a:ext cx="136815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BACK</a:t>
            </a:r>
          </a:p>
        </p:txBody>
      </p:sp>
    </p:spTree>
    <p:extLst>
      <p:ext uri="{BB962C8B-B14F-4D97-AF65-F5344CB8AC3E}">
        <p14:creationId xmlns:p14="http://schemas.microsoft.com/office/powerpoint/2010/main" val="2718737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265953825"/>
              </p:ext>
            </p:extLst>
          </p:nvPr>
        </p:nvGraphicFramePr>
        <p:xfrm>
          <a:off x="107504" y="116632"/>
          <a:ext cx="8856984" cy="6480720"/>
        </p:xfrm>
        <a:graphic>
          <a:graphicData uri="http://schemas.openxmlformats.org/drawingml/2006/table">
            <a:tbl>
              <a:tblPr/>
              <a:tblGrid>
                <a:gridCol w="8856984">
                  <a:extLst>
                    <a:ext uri="{9D8B030D-6E8A-4147-A177-3AD203B41FA5}">
                      <a16:colId xmlns:a16="http://schemas.microsoft.com/office/drawing/2014/main" val="20000"/>
                    </a:ext>
                  </a:extLst>
                </a:gridCol>
              </a:tblGrid>
              <a:tr h="388309">
                <a:tc>
                  <a:txBody>
                    <a:bodyPr/>
                    <a:lstStyle/>
                    <a:p>
                      <a:pPr algn="ctr" eaLnBrk="0" hangingPunct="0">
                        <a:lnSpc>
                          <a:spcPct val="107000"/>
                        </a:lnSpc>
                        <a:spcBef>
                          <a:spcPts val="20"/>
                        </a:spcBef>
                        <a:spcAft>
                          <a:spcPts val="0"/>
                        </a:spcAft>
                      </a:pPr>
                      <a:r>
                        <a:rPr lang="en-GB" sz="1800" b="1" dirty="0">
                          <a:effectLst/>
                          <a:latin typeface="+mn-lt"/>
                          <a:ea typeface="Times New Roman"/>
                          <a:cs typeface="Roboto"/>
                        </a:rPr>
                        <a:t> </a:t>
                      </a:r>
                      <a:r>
                        <a:rPr lang="en-GB" sz="1800" b="1" dirty="0">
                          <a:solidFill>
                            <a:srgbClr val="292526"/>
                          </a:solidFill>
                          <a:effectLst/>
                          <a:latin typeface="+mn-lt"/>
                          <a:ea typeface="Times New Roman"/>
                          <a:cs typeface="Roboto"/>
                        </a:rPr>
                        <a:t>Year 4 Fluency, Understanding and Correcting Inaccuracies</a:t>
                      </a:r>
                      <a:endParaRPr lang="en-GB" sz="1800" dirty="0">
                        <a:effectLst/>
                        <a:latin typeface="+mn-lt"/>
                        <a:ea typeface="Times New Roman"/>
                        <a:cs typeface="Roboto"/>
                      </a:endParaRPr>
                    </a:p>
                  </a:txBody>
                  <a:tcPr marL="0" marR="0" marT="0" marB="0">
                    <a:lnL w="28575"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28575" cap="flat" cmpd="sng" algn="ctr">
                      <a:solidFill>
                        <a:srgbClr val="231F20"/>
                      </a:solidFill>
                      <a:prstDash val="solid"/>
                      <a:round/>
                      <a:headEnd type="none" w="med" len="med"/>
                      <a:tailEnd type="none" w="med" len="med"/>
                    </a:lnT>
                    <a:lnB w="38100" cap="flat" cmpd="sng" algn="ctr">
                      <a:solidFill>
                        <a:srgbClr val="231F20"/>
                      </a:solidFill>
                      <a:prstDash val="solid"/>
                      <a:round/>
                      <a:headEnd type="none" w="med" len="med"/>
                      <a:tailEnd type="none" w="med" len="med"/>
                    </a:lnB>
                  </a:tcPr>
                </a:tc>
                <a:extLst>
                  <a:ext uri="{0D108BD9-81ED-4DB2-BD59-A6C34878D82A}">
                    <a16:rowId xmlns:a16="http://schemas.microsoft.com/office/drawing/2014/main" val="10000"/>
                  </a:ext>
                </a:extLst>
              </a:tr>
              <a:tr h="6092411">
                <a:tc>
                  <a:txBody>
                    <a:bodyPr/>
                    <a:lstStyle/>
                    <a:p>
                      <a:pPr marL="133985" marR="111125" indent="-635" algn="ctr" eaLnBrk="0" hangingPunct="0">
                        <a:lnSpc>
                          <a:spcPct val="101000"/>
                        </a:lnSpc>
                        <a:spcBef>
                          <a:spcPts val="235"/>
                        </a:spcBef>
                        <a:spcAft>
                          <a:spcPts val="0"/>
                        </a:spcAft>
                      </a:pPr>
                      <a:r>
                        <a:rPr lang="en-GB" sz="1800" b="1" dirty="0">
                          <a:effectLst/>
                          <a:latin typeface="+mn-lt"/>
                          <a:ea typeface="Times New Roman"/>
                          <a:cs typeface="Roboto"/>
                        </a:rPr>
                        <a:t>Year 4 objectives:</a:t>
                      </a:r>
                    </a:p>
                    <a:p>
                      <a:pPr marL="133985" marR="111125" indent="-635" algn="ctr" eaLnBrk="0" hangingPunct="0">
                        <a:lnSpc>
                          <a:spcPct val="101000"/>
                        </a:lnSpc>
                        <a:spcBef>
                          <a:spcPts val="235"/>
                        </a:spcBef>
                        <a:spcAft>
                          <a:spcPts val="0"/>
                        </a:spcAft>
                      </a:pPr>
                      <a:endParaRPr lang="en-GB" sz="1800" b="1" dirty="0">
                        <a:effectLst/>
                        <a:latin typeface="+mn-lt"/>
                        <a:ea typeface="Times New Roman"/>
                        <a:cs typeface="Roboto"/>
                      </a:endParaRPr>
                    </a:p>
                    <a:p>
                      <a:pPr marL="133985" marR="111125" indent="-635" algn="ctr" eaLnBrk="0" hangingPunct="0">
                        <a:lnSpc>
                          <a:spcPct val="101000"/>
                        </a:lnSpc>
                        <a:spcBef>
                          <a:spcPts val="235"/>
                        </a:spcBef>
                        <a:spcAft>
                          <a:spcPts val="0"/>
                        </a:spcAft>
                      </a:pPr>
                      <a:r>
                        <a:rPr lang="en-GB" sz="1500" b="0" dirty="0">
                          <a:effectLst/>
                          <a:latin typeface="+mn-lt"/>
                          <a:ea typeface="Times New Roman"/>
                          <a:cs typeface="Roboto"/>
                        </a:rPr>
                        <a:t>Read clearly and apply punctuation accurately. </a:t>
                      </a:r>
                    </a:p>
                    <a:p>
                      <a:pPr marL="133985" marR="111125" indent="-635" algn="ctr" eaLnBrk="0" hangingPunct="0">
                        <a:lnSpc>
                          <a:spcPct val="101000"/>
                        </a:lnSpc>
                        <a:spcBef>
                          <a:spcPts val="235"/>
                        </a:spcBef>
                        <a:spcAft>
                          <a:spcPts val="0"/>
                        </a:spcAft>
                      </a:pPr>
                      <a:r>
                        <a:rPr lang="en-GB" sz="1500" b="0" dirty="0">
                          <a:effectLst/>
                          <a:latin typeface="+mn-lt"/>
                          <a:ea typeface="Times New Roman"/>
                          <a:cs typeface="Roboto"/>
                        </a:rPr>
                        <a:t>Use expression and intonation with a growing awareness of the audience and purpose. </a:t>
                      </a:r>
                    </a:p>
                    <a:p>
                      <a:pPr marL="133985" marR="111125" indent="-635" algn="ctr" eaLnBrk="0" hangingPunct="0">
                        <a:lnSpc>
                          <a:spcPct val="101000"/>
                        </a:lnSpc>
                        <a:spcBef>
                          <a:spcPts val="235"/>
                        </a:spcBef>
                        <a:spcAft>
                          <a:spcPts val="0"/>
                        </a:spcAft>
                      </a:pPr>
                      <a:r>
                        <a:rPr lang="en-GB" sz="1500" b="0" dirty="0">
                          <a:effectLst/>
                          <a:latin typeface="+mn-lt"/>
                          <a:ea typeface="Times New Roman"/>
                          <a:cs typeface="Roboto"/>
                        </a:rPr>
                        <a:t>Word reading should  support the development of vocabulary. </a:t>
                      </a:r>
                    </a:p>
                    <a:p>
                      <a:pPr marL="133985" marR="111125" indent="-635" algn="ctr" eaLnBrk="0" hangingPunct="0">
                        <a:lnSpc>
                          <a:spcPct val="101000"/>
                        </a:lnSpc>
                        <a:spcBef>
                          <a:spcPts val="235"/>
                        </a:spcBef>
                        <a:spcAft>
                          <a:spcPts val="0"/>
                        </a:spcAft>
                      </a:pPr>
                      <a:r>
                        <a:rPr lang="en-GB" sz="1500" b="0" dirty="0">
                          <a:effectLst/>
                          <a:latin typeface="+mn-lt"/>
                          <a:ea typeface="Times New Roman"/>
                          <a:cs typeface="Roboto"/>
                        </a:rPr>
                        <a:t>To read most words fluently and decode unfamiliar words with increasing speed and skill.</a:t>
                      </a:r>
                    </a:p>
                    <a:p>
                      <a:pPr marL="133985" marR="111125" indent="-635" algn="ctr" eaLnBrk="0" hangingPunct="0">
                        <a:lnSpc>
                          <a:spcPct val="101000"/>
                        </a:lnSpc>
                        <a:spcBef>
                          <a:spcPts val="235"/>
                        </a:spcBef>
                        <a:spcAft>
                          <a:spcPts val="0"/>
                        </a:spcAft>
                      </a:pPr>
                      <a:r>
                        <a:rPr lang="en-GB" sz="1500" b="0" dirty="0">
                          <a:effectLst/>
                          <a:latin typeface="+mn-lt"/>
                          <a:ea typeface="Times New Roman"/>
                          <a:cs typeface="Roboto"/>
                        </a:rPr>
                        <a:t>To check that the text makes sense to them as they read and to correct inaccurate reading. </a:t>
                      </a:r>
                    </a:p>
                    <a:p>
                      <a:pPr marL="133985" marR="111125" indent="-635" algn="ctr" eaLnBrk="0" hangingPunct="0">
                        <a:lnSpc>
                          <a:spcPct val="101000"/>
                        </a:lnSpc>
                        <a:spcBef>
                          <a:spcPts val="235"/>
                        </a:spcBef>
                        <a:spcAft>
                          <a:spcPts val="0"/>
                        </a:spcAft>
                      </a:pPr>
                      <a:endParaRPr lang="en-GB" sz="1800" dirty="0">
                        <a:effectLst/>
                        <a:latin typeface="+mn-lt"/>
                        <a:ea typeface="Times New Roman"/>
                        <a:cs typeface="Roboto"/>
                      </a:endParaRPr>
                    </a:p>
                  </a:txBody>
                  <a:tcPr marL="0" marR="0" marT="0" marB="0">
                    <a:lnL w="381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381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1"/>
                  </a:ext>
                </a:extLst>
              </a:tr>
            </a:tbl>
          </a:graphicData>
        </a:graphic>
      </p:graphicFrame>
      <p:sp>
        <p:nvSpPr>
          <p:cNvPr id="3" name="Arrow: Right 2">
            <a:hlinkClick r:id="rId2" action="ppaction://hlinksldjump"/>
            <a:extLst>
              <a:ext uri="{FF2B5EF4-FFF2-40B4-BE49-F238E27FC236}">
                <a16:creationId xmlns:a16="http://schemas.microsoft.com/office/drawing/2014/main" id="{C6CC294B-49C0-4292-A363-831F9DC2B1D5}"/>
              </a:ext>
            </a:extLst>
          </p:cNvPr>
          <p:cNvSpPr/>
          <p:nvPr/>
        </p:nvSpPr>
        <p:spPr>
          <a:xfrm>
            <a:off x="7380312" y="5949280"/>
            <a:ext cx="136815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BACK</a:t>
            </a:r>
          </a:p>
        </p:txBody>
      </p:sp>
    </p:spTree>
    <p:extLst>
      <p:ext uri="{BB962C8B-B14F-4D97-AF65-F5344CB8AC3E}">
        <p14:creationId xmlns:p14="http://schemas.microsoft.com/office/powerpoint/2010/main" val="3641316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58292808"/>
              </p:ext>
            </p:extLst>
          </p:nvPr>
        </p:nvGraphicFramePr>
        <p:xfrm>
          <a:off x="107504" y="188640"/>
          <a:ext cx="8856984" cy="6408712"/>
        </p:xfrm>
        <a:graphic>
          <a:graphicData uri="http://schemas.openxmlformats.org/drawingml/2006/table">
            <a:tbl>
              <a:tblPr/>
              <a:tblGrid>
                <a:gridCol w="8856984">
                  <a:extLst>
                    <a:ext uri="{9D8B030D-6E8A-4147-A177-3AD203B41FA5}">
                      <a16:colId xmlns:a16="http://schemas.microsoft.com/office/drawing/2014/main" val="20000"/>
                    </a:ext>
                  </a:extLst>
                </a:gridCol>
              </a:tblGrid>
              <a:tr h="383994">
                <a:tc>
                  <a:txBody>
                    <a:bodyPr/>
                    <a:lstStyle/>
                    <a:p>
                      <a:pPr algn="ctr" eaLnBrk="0" hangingPunct="0">
                        <a:lnSpc>
                          <a:spcPct val="107000"/>
                        </a:lnSpc>
                        <a:spcBef>
                          <a:spcPts val="20"/>
                        </a:spcBef>
                        <a:spcAft>
                          <a:spcPts val="0"/>
                        </a:spcAft>
                      </a:pPr>
                      <a:r>
                        <a:rPr lang="en-GB" sz="1800" b="1" dirty="0">
                          <a:effectLst/>
                          <a:latin typeface="+mn-lt"/>
                          <a:ea typeface="Times New Roman"/>
                          <a:cs typeface="Roboto"/>
                        </a:rPr>
                        <a:t> </a:t>
                      </a:r>
                      <a:r>
                        <a:rPr lang="en-GB" sz="1800" b="1" dirty="0">
                          <a:solidFill>
                            <a:srgbClr val="292526"/>
                          </a:solidFill>
                          <a:effectLst/>
                          <a:latin typeface="+mn-lt"/>
                          <a:ea typeface="Times New Roman"/>
                          <a:cs typeface="Roboto"/>
                        </a:rPr>
                        <a:t>Year 4 Comprehension</a:t>
                      </a:r>
                      <a:endParaRPr lang="en-GB" sz="1800" dirty="0">
                        <a:effectLst/>
                        <a:latin typeface="+mn-lt"/>
                        <a:ea typeface="Times New Roman"/>
                        <a:cs typeface="Roboto"/>
                      </a:endParaRPr>
                    </a:p>
                  </a:txBody>
                  <a:tcPr marL="0" marR="0" marT="0" marB="0">
                    <a:lnL w="28575"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28575" cap="flat" cmpd="sng" algn="ctr">
                      <a:solidFill>
                        <a:srgbClr val="231F20"/>
                      </a:solidFill>
                      <a:prstDash val="solid"/>
                      <a:round/>
                      <a:headEnd type="none" w="med" len="med"/>
                      <a:tailEnd type="none" w="med" len="med"/>
                    </a:lnT>
                    <a:lnB w="38100" cap="flat" cmpd="sng" algn="ctr">
                      <a:solidFill>
                        <a:srgbClr val="231F20"/>
                      </a:solidFill>
                      <a:prstDash val="solid"/>
                      <a:round/>
                      <a:headEnd type="none" w="med" len="med"/>
                      <a:tailEnd type="none" w="med" len="med"/>
                    </a:lnB>
                  </a:tcPr>
                </a:tc>
                <a:extLst>
                  <a:ext uri="{0D108BD9-81ED-4DB2-BD59-A6C34878D82A}">
                    <a16:rowId xmlns:a16="http://schemas.microsoft.com/office/drawing/2014/main" val="10000"/>
                  </a:ext>
                </a:extLst>
              </a:tr>
              <a:tr h="6024718">
                <a:tc>
                  <a:txBody>
                    <a:bodyPr/>
                    <a:lstStyle/>
                    <a:p>
                      <a:pPr marL="133985" marR="111125" indent="-635" algn="ctr" eaLnBrk="0" hangingPunct="0">
                        <a:lnSpc>
                          <a:spcPct val="101000"/>
                        </a:lnSpc>
                        <a:spcBef>
                          <a:spcPts val="235"/>
                        </a:spcBef>
                        <a:spcAft>
                          <a:spcPts val="0"/>
                        </a:spcAft>
                      </a:pPr>
                      <a:r>
                        <a:rPr lang="en-GB" sz="1800" b="1" dirty="0">
                          <a:effectLst/>
                          <a:latin typeface="+mn-lt"/>
                          <a:ea typeface="Times New Roman"/>
                          <a:cs typeface="Roboto"/>
                        </a:rPr>
                        <a:t>Year 4 objectives:</a:t>
                      </a:r>
                    </a:p>
                    <a:p>
                      <a:pPr marL="133985" marR="111125" indent="-635" algn="ctr" eaLnBrk="0" hangingPunct="0">
                        <a:lnSpc>
                          <a:spcPct val="101000"/>
                        </a:lnSpc>
                        <a:spcBef>
                          <a:spcPts val="235"/>
                        </a:spcBef>
                        <a:spcAft>
                          <a:spcPts val="0"/>
                        </a:spcAft>
                      </a:pPr>
                      <a:endParaRPr lang="en-GB" sz="1800" b="1" dirty="0">
                        <a:effectLst/>
                        <a:latin typeface="+mn-lt"/>
                        <a:ea typeface="Times New Roman"/>
                        <a:cs typeface="Roboto"/>
                      </a:endParaRPr>
                    </a:p>
                    <a:p>
                      <a:pPr marL="133985" marR="111125" indent="-635" algn="ctr" eaLnBrk="0" hangingPunct="0">
                        <a:lnSpc>
                          <a:spcPct val="101000"/>
                        </a:lnSpc>
                        <a:spcBef>
                          <a:spcPts val="235"/>
                        </a:spcBef>
                        <a:spcAft>
                          <a:spcPts val="0"/>
                        </a:spcAft>
                      </a:pPr>
                      <a:endParaRPr lang="en-GB" sz="1800" dirty="0">
                        <a:effectLst/>
                        <a:latin typeface="+mn-lt"/>
                        <a:ea typeface="Times New Roman"/>
                        <a:cs typeface="Roboto"/>
                      </a:endParaRPr>
                    </a:p>
                    <a:p>
                      <a:pPr marL="133985" marR="111125" indent="-635" algn="ctr" eaLnBrk="0" hangingPunct="0">
                        <a:lnSpc>
                          <a:spcPct val="101000"/>
                        </a:lnSpc>
                        <a:spcBef>
                          <a:spcPts val="235"/>
                        </a:spcBef>
                        <a:spcAft>
                          <a:spcPts val="0"/>
                        </a:spcAft>
                      </a:pPr>
                      <a:r>
                        <a:rPr lang="en-GB" sz="1500" b="0" dirty="0">
                          <a:effectLst/>
                          <a:latin typeface="+mn-lt"/>
                          <a:ea typeface="Times New Roman"/>
                          <a:cs typeface="Roboto"/>
                        </a:rPr>
                        <a:t>To discuss and compare texts from a wide variety of genres and writers. </a:t>
                      </a:r>
                    </a:p>
                    <a:p>
                      <a:pPr marL="133985" marR="111125" indent="-635" algn="ctr" eaLnBrk="0" hangingPunct="0">
                        <a:lnSpc>
                          <a:spcPct val="101000"/>
                        </a:lnSpc>
                        <a:spcBef>
                          <a:spcPts val="235"/>
                        </a:spcBef>
                        <a:spcAft>
                          <a:spcPts val="0"/>
                        </a:spcAft>
                      </a:pPr>
                      <a:r>
                        <a:rPr lang="en-GB" sz="1500" b="0" dirty="0">
                          <a:effectLst/>
                          <a:latin typeface="+mn-lt"/>
                          <a:ea typeface="Times New Roman"/>
                          <a:cs typeface="Roboto"/>
                        </a:rPr>
                        <a:t>To read for a range of purposes. </a:t>
                      </a:r>
                    </a:p>
                    <a:p>
                      <a:pPr marL="133985" marR="111125" indent="-635" algn="ctr" eaLnBrk="0" hangingPunct="0">
                        <a:lnSpc>
                          <a:spcPct val="101000"/>
                        </a:lnSpc>
                        <a:spcBef>
                          <a:spcPts val="235"/>
                        </a:spcBef>
                        <a:spcAft>
                          <a:spcPts val="0"/>
                        </a:spcAft>
                      </a:pPr>
                      <a:r>
                        <a:rPr lang="en-GB" sz="1500" b="0" dirty="0">
                          <a:effectLst/>
                          <a:latin typeface="+mn-lt"/>
                          <a:ea typeface="Times New Roman"/>
                          <a:cs typeface="Roboto"/>
                        </a:rPr>
                        <a:t>To identify themes and conventions in a wide range of books. </a:t>
                      </a:r>
                    </a:p>
                    <a:p>
                      <a:pPr marL="133985" marR="111125" indent="-635" algn="ctr" eaLnBrk="0" hangingPunct="0">
                        <a:lnSpc>
                          <a:spcPct val="101000"/>
                        </a:lnSpc>
                        <a:spcBef>
                          <a:spcPts val="235"/>
                        </a:spcBef>
                        <a:spcAft>
                          <a:spcPts val="0"/>
                        </a:spcAft>
                      </a:pPr>
                      <a:r>
                        <a:rPr lang="en-GB" sz="1500" b="0" dirty="0">
                          <a:effectLst/>
                          <a:latin typeface="+mn-lt"/>
                          <a:ea typeface="Times New Roman"/>
                          <a:cs typeface="Roboto"/>
                        </a:rPr>
                        <a:t>To refer to authorial style, overall themes (e.g. triumph of good over evil) and features (e.g. greeting in letters, a diary written in the first person or the use of presentational devices such as numbering and headings). </a:t>
                      </a:r>
                    </a:p>
                    <a:p>
                      <a:pPr marL="133985" marR="111125" indent="-635" algn="ctr" eaLnBrk="0" hangingPunct="0">
                        <a:lnSpc>
                          <a:spcPct val="101000"/>
                        </a:lnSpc>
                        <a:spcBef>
                          <a:spcPts val="235"/>
                        </a:spcBef>
                        <a:spcAft>
                          <a:spcPts val="0"/>
                        </a:spcAft>
                      </a:pPr>
                      <a:r>
                        <a:rPr lang="en-GB" sz="1500" b="0" dirty="0">
                          <a:effectLst/>
                          <a:latin typeface="+mn-lt"/>
                          <a:ea typeface="Times New Roman"/>
                          <a:cs typeface="Roboto"/>
                        </a:rPr>
                        <a:t>To identify how language, structure and presentation contribute to meaning. </a:t>
                      </a:r>
                    </a:p>
                    <a:p>
                      <a:pPr marL="133985" marR="111125" indent="-635" algn="ctr" eaLnBrk="0" hangingPunct="0">
                        <a:lnSpc>
                          <a:spcPct val="101000"/>
                        </a:lnSpc>
                        <a:spcBef>
                          <a:spcPts val="235"/>
                        </a:spcBef>
                        <a:spcAft>
                          <a:spcPts val="0"/>
                        </a:spcAft>
                      </a:pPr>
                      <a:r>
                        <a:rPr lang="en-GB" sz="1500" b="0" dirty="0">
                          <a:effectLst/>
                          <a:latin typeface="+mn-lt"/>
                          <a:ea typeface="Times New Roman"/>
                          <a:cs typeface="Roboto"/>
                        </a:rPr>
                        <a:t>To identify main ideas drawn from more than one paragraph and summarise these. </a:t>
                      </a:r>
                    </a:p>
                    <a:p>
                      <a:pPr marL="133985" marR="111125" indent="-635" algn="ctr" eaLnBrk="0" hangingPunct="0">
                        <a:lnSpc>
                          <a:spcPct val="101000"/>
                        </a:lnSpc>
                        <a:spcBef>
                          <a:spcPts val="235"/>
                        </a:spcBef>
                        <a:spcAft>
                          <a:spcPts val="0"/>
                        </a:spcAft>
                      </a:pPr>
                      <a:r>
                        <a:rPr lang="en-GB" sz="1500" b="0" dirty="0">
                          <a:effectLst/>
                          <a:latin typeface="+mn-lt"/>
                          <a:ea typeface="Times New Roman"/>
                          <a:cs typeface="Roboto"/>
                        </a:rPr>
                        <a:t>Discuss vocabulary used to capture readers’ interest and imagination. </a:t>
                      </a:r>
                    </a:p>
                    <a:p>
                      <a:pPr marL="133985" marR="111125" indent="-635" algn="ctr" eaLnBrk="0" hangingPunct="0">
                        <a:lnSpc>
                          <a:spcPct val="101000"/>
                        </a:lnSpc>
                        <a:spcBef>
                          <a:spcPts val="235"/>
                        </a:spcBef>
                        <a:spcAft>
                          <a:spcPts val="0"/>
                        </a:spcAft>
                      </a:pPr>
                      <a:r>
                        <a:rPr lang="en-GB" sz="1500" b="0" dirty="0">
                          <a:effectLst/>
                          <a:latin typeface="+mn-lt"/>
                          <a:ea typeface="Times New Roman"/>
                          <a:cs typeface="Roboto"/>
                        </a:rPr>
                        <a:t>To draw inferences from characters’ feelings, thoughts and motives that justifies their actions, supporting their views with evidence from the text. </a:t>
                      </a:r>
                    </a:p>
                    <a:p>
                      <a:pPr marL="133985" marR="111125" indent="-635" algn="ctr" eaLnBrk="0" hangingPunct="0">
                        <a:lnSpc>
                          <a:spcPct val="101000"/>
                        </a:lnSpc>
                        <a:spcBef>
                          <a:spcPts val="235"/>
                        </a:spcBef>
                        <a:spcAft>
                          <a:spcPts val="0"/>
                        </a:spcAft>
                      </a:pPr>
                      <a:r>
                        <a:rPr lang="en-GB" sz="1500" b="0" dirty="0">
                          <a:effectLst/>
                          <a:latin typeface="+mn-lt"/>
                          <a:ea typeface="Times New Roman"/>
                          <a:cs typeface="Roboto"/>
                        </a:rPr>
                        <a:t>To justify predictions from details stated and implied. </a:t>
                      </a:r>
                    </a:p>
                    <a:p>
                      <a:pPr marL="133985" marR="111125" indent="-635" algn="ctr" eaLnBrk="0" hangingPunct="0">
                        <a:lnSpc>
                          <a:spcPct val="101000"/>
                        </a:lnSpc>
                        <a:spcBef>
                          <a:spcPts val="235"/>
                        </a:spcBef>
                        <a:spcAft>
                          <a:spcPts val="0"/>
                        </a:spcAft>
                      </a:pPr>
                      <a:r>
                        <a:rPr lang="en-GB" sz="1500" b="0" dirty="0">
                          <a:effectLst/>
                          <a:latin typeface="+mn-lt"/>
                          <a:ea typeface="Times New Roman"/>
                          <a:cs typeface="Roboto"/>
                        </a:rPr>
                        <a:t>To use all of the organisational devices available within a non-fiction text to retrieve, record and discuss information. </a:t>
                      </a:r>
                    </a:p>
                    <a:p>
                      <a:pPr marL="133985" marR="111125" indent="-635" algn="ctr" eaLnBrk="0" hangingPunct="0">
                        <a:lnSpc>
                          <a:spcPct val="101000"/>
                        </a:lnSpc>
                        <a:spcBef>
                          <a:spcPts val="235"/>
                        </a:spcBef>
                        <a:spcAft>
                          <a:spcPts val="0"/>
                        </a:spcAft>
                      </a:pPr>
                      <a:r>
                        <a:rPr lang="en-GB" sz="1500" b="0" dirty="0">
                          <a:effectLst/>
                          <a:latin typeface="+mn-lt"/>
                          <a:ea typeface="Times New Roman"/>
                          <a:cs typeface="Roboto"/>
                        </a:rPr>
                        <a:t>To use dictionaries to check the meaning of words that they have read. </a:t>
                      </a:r>
                    </a:p>
                    <a:p>
                      <a:pPr marL="133985" marR="111125" indent="-635" algn="ctr" eaLnBrk="0" hangingPunct="0">
                        <a:lnSpc>
                          <a:spcPct val="101000"/>
                        </a:lnSpc>
                        <a:spcBef>
                          <a:spcPts val="235"/>
                        </a:spcBef>
                        <a:spcAft>
                          <a:spcPts val="0"/>
                        </a:spcAft>
                      </a:pPr>
                      <a:r>
                        <a:rPr lang="en-GB" sz="1500" b="0" dirty="0">
                          <a:effectLst/>
                          <a:latin typeface="+mn-lt"/>
                          <a:ea typeface="Times New Roman"/>
                          <a:cs typeface="Roboto"/>
                        </a:rPr>
                        <a:t>To prepare poems and playscripts to perform and read aloud using the appropriate intonation, tone, volume and action to aid clarity.</a:t>
                      </a:r>
                    </a:p>
                    <a:p>
                      <a:pPr marL="133985" marR="111125" indent="-635" algn="ctr" eaLnBrk="0" hangingPunct="0">
                        <a:lnSpc>
                          <a:spcPct val="101000"/>
                        </a:lnSpc>
                        <a:spcBef>
                          <a:spcPts val="235"/>
                        </a:spcBef>
                        <a:spcAft>
                          <a:spcPts val="0"/>
                        </a:spcAft>
                      </a:pPr>
                      <a:endParaRPr lang="en-GB" sz="1400" b="0" dirty="0">
                        <a:effectLst/>
                        <a:latin typeface="+mn-lt"/>
                        <a:ea typeface="Times New Roman"/>
                        <a:cs typeface="Roboto"/>
                      </a:endParaRPr>
                    </a:p>
                    <a:p>
                      <a:pPr marL="133985" marR="111125" indent="-635" algn="ctr" eaLnBrk="0" hangingPunct="0">
                        <a:lnSpc>
                          <a:spcPct val="101000"/>
                        </a:lnSpc>
                        <a:spcBef>
                          <a:spcPts val="235"/>
                        </a:spcBef>
                        <a:spcAft>
                          <a:spcPts val="0"/>
                        </a:spcAft>
                      </a:pPr>
                      <a:endParaRPr lang="en-GB" sz="1800" dirty="0">
                        <a:effectLst/>
                        <a:latin typeface="+mn-lt"/>
                        <a:ea typeface="Times New Roman"/>
                        <a:cs typeface="Roboto"/>
                      </a:endParaRPr>
                    </a:p>
                  </a:txBody>
                  <a:tcPr marL="0" marR="0" marT="0" marB="0">
                    <a:lnL w="381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381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1"/>
                  </a:ext>
                </a:extLst>
              </a:tr>
            </a:tbl>
          </a:graphicData>
        </a:graphic>
      </p:graphicFrame>
      <p:sp>
        <p:nvSpPr>
          <p:cNvPr id="3" name="Arrow: Right 2">
            <a:extLst>
              <a:ext uri="{FF2B5EF4-FFF2-40B4-BE49-F238E27FC236}">
                <a16:creationId xmlns:a16="http://schemas.microsoft.com/office/drawing/2014/main" id="{DB90E875-98E5-4B4C-B6D1-656C1D7F477F}"/>
              </a:ext>
            </a:extLst>
          </p:cNvPr>
          <p:cNvSpPr/>
          <p:nvPr/>
        </p:nvSpPr>
        <p:spPr>
          <a:xfrm>
            <a:off x="7380312" y="5949280"/>
            <a:ext cx="136815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hlinkClick r:id="rId2" action="ppaction://hlinksldjump"/>
              </a:rPr>
              <a:t>BACK</a:t>
            </a:r>
            <a:endParaRPr lang="en-GB" dirty="0"/>
          </a:p>
        </p:txBody>
      </p:sp>
    </p:spTree>
    <p:extLst>
      <p:ext uri="{BB962C8B-B14F-4D97-AF65-F5344CB8AC3E}">
        <p14:creationId xmlns:p14="http://schemas.microsoft.com/office/powerpoint/2010/main" val="3656261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87040427"/>
              </p:ext>
            </p:extLst>
          </p:nvPr>
        </p:nvGraphicFramePr>
        <p:xfrm>
          <a:off x="107504" y="116632"/>
          <a:ext cx="8856984" cy="6008929"/>
        </p:xfrm>
        <a:graphic>
          <a:graphicData uri="http://schemas.openxmlformats.org/drawingml/2006/table">
            <a:tbl>
              <a:tblPr/>
              <a:tblGrid>
                <a:gridCol w="8856984">
                  <a:extLst>
                    <a:ext uri="{9D8B030D-6E8A-4147-A177-3AD203B41FA5}">
                      <a16:colId xmlns:a16="http://schemas.microsoft.com/office/drawing/2014/main" val="20000"/>
                    </a:ext>
                  </a:extLst>
                </a:gridCol>
              </a:tblGrid>
              <a:tr h="360040">
                <a:tc>
                  <a:txBody>
                    <a:bodyPr/>
                    <a:lstStyle/>
                    <a:p>
                      <a:pPr algn="ctr" eaLnBrk="0" hangingPunct="0">
                        <a:lnSpc>
                          <a:spcPct val="107000"/>
                        </a:lnSpc>
                        <a:spcBef>
                          <a:spcPts val="20"/>
                        </a:spcBef>
                        <a:spcAft>
                          <a:spcPts val="0"/>
                        </a:spcAft>
                      </a:pPr>
                      <a:r>
                        <a:rPr lang="en-GB" sz="1800" b="1" dirty="0">
                          <a:effectLst/>
                          <a:latin typeface="+mn-lt"/>
                          <a:ea typeface="Times New Roman"/>
                          <a:cs typeface="Roboto"/>
                        </a:rPr>
                        <a:t>Year 5  Phonics, Decoding and Spelling</a:t>
                      </a:r>
                      <a:endParaRPr lang="en-GB" sz="1800" dirty="0">
                        <a:effectLst/>
                        <a:latin typeface="+mn-lt"/>
                        <a:ea typeface="Times New Roman"/>
                        <a:cs typeface="Roboto"/>
                      </a:endParaRPr>
                    </a:p>
                  </a:txBody>
                  <a:tcPr marL="0" marR="0" marT="0" marB="0">
                    <a:lnL w="28575"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28575" cap="flat" cmpd="sng" algn="ctr">
                      <a:solidFill>
                        <a:srgbClr val="231F20"/>
                      </a:solidFill>
                      <a:prstDash val="solid"/>
                      <a:round/>
                      <a:headEnd type="none" w="med" len="med"/>
                      <a:tailEnd type="none" w="med" len="med"/>
                    </a:lnT>
                    <a:lnB w="38100" cap="flat" cmpd="sng" algn="ctr">
                      <a:solidFill>
                        <a:srgbClr val="231F20"/>
                      </a:solidFill>
                      <a:prstDash val="solid"/>
                      <a:round/>
                      <a:headEnd type="none" w="med" len="med"/>
                      <a:tailEnd type="none" w="med" len="med"/>
                    </a:lnB>
                  </a:tcPr>
                </a:tc>
                <a:extLst>
                  <a:ext uri="{0D108BD9-81ED-4DB2-BD59-A6C34878D82A}">
                    <a16:rowId xmlns:a16="http://schemas.microsoft.com/office/drawing/2014/main" val="10000"/>
                  </a:ext>
                </a:extLst>
              </a:tr>
              <a:tr h="5648889">
                <a:tc>
                  <a:txBody>
                    <a:bodyPr/>
                    <a:lstStyle/>
                    <a:p>
                      <a:pPr marL="133985" marR="111125" indent="-635" algn="ctr" eaLnBrk="0" hangingPunct="0">
                        <a:lnSpc>
                          <a:spcPct val="101000"/>
                        </a:lnSpc>
                        <a:spcBef>
                          <a:spcPts val="235"/>
                        </a:spcBef>
                        <a:spcAft>
                          <a:spcPts val="0"/>
                        </a:spcAft>
                      </a:pPr>
                      <a:r>
                        <a:rPr lang="en-GB" sz="1800" b="1" dirty="0">
                          <a:effectLst/>
                          <a:latin typeface="+mn-lt"/>
                          <a:ea typeface="Times New Roman"/>
                          <a:cs typeface="Roboto"/>
                        </a:rPr>
                        <a:t>Year 5 objectives:</a:t>
                      </a:r>
                    </a:p>
                    <a:p>
                      <a:pPr marL="133985" marR="111125" indent="-635" algn="ctr" eaLnBrk="0" hangingPunct="0">
                        <a:lnSpc>
                          <a:spcPct val="101000"/>
                        </a:lnSpc>
                        <a:spcBef>
                          <a:spcPts val="235"/>
                        </a:spcBef>
                        <a:spcAft>
                          <a:spcPts val="0"/>
                        </a:spcAft>
                      </a:pPr>
                      <a:endParaRPr lang="en-GB" sz="1800" b="1" dirty="0">
                        <a:effectLst/>
                        <a:latin typeface="+mn-lt"/>
                        <a:ea typeface="Times New Roman"/>
                        <a:cs typeface="Roboto"/>
                      </a:endParaRPr>
                    </a:p>
                    <a:p>
                      <a:pPr marL="133985" marR="111125" indent="-635" algn="ctr" eaLnBrk="0" hangingPunct="0">
                        <a:lnSpc>
                          <a:spcPct val="101000"/>
                        </a:lnSpc>
                        <a:spcBef>
                          <a:spcPts val="235"/>
                        </a:spcBef>
                        <a:spcAft>
                          <a:spcPts val="0"/>
                        </a:spcAft>
                      </a:pPr>
                      <a:endParaRPr lang="en-GB" sz="1800" b="1" dirty="0">
                        <a:effectLst/>
                        <a:latin typeface="+mn-lt"/>
                        <a:ea typeface="Times New Roman"/>
                        <a:cs typeface="Roboto"/>
                      </a:endParaRP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read most words fluently and attempt to decode any unfamiliar words with increasing speed and skill, recognising their meaning through contextual cues. </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apply their growing knowledge of root words, prefixes and suffixes/ word endings, including -</a:t>
                      </a:r>
                      <a:r>
                        <a:rPr lang="en-GB" sz="1500" b="0" dirty="0" err="1">
                          <a:effectLst/>
                          <a:latin typeface="+mn-lt"/>
                          <a:ea typeface="Times New Roman"/>
                          <a:cs typeface="Roboto"/>
                        </a:rPr>
                        <a:t>sion</a:t>
                      </a:r>
                      <a:r>
                        <a:rPr lang="en-GB" sz="1500" b="0" dirty="0">
                          <a:effectLst/>
                          <a:latin typeface="+mn-lt"/>
                          <a:ea typeface="Times New Roman"/>
                          <a:cs typeface="Roboto"/>
                        </a:rPr>
                        <a:t>, -</a:t>
                      </a:r>
                      <a:r>
                        <a:rPr lang="en-GB" sz="1500" b="0" dirty="0" err="1">
                          <a:effectLst/>
                          <a:latin typeface="+mn-lt"/>
                          <a:ea typeface="Times New Roman"/>
                          <a:cs typeface="Roboto"/>
                        </a:rPr>
                        <a:t>tion</a:t>
                      </a:r>
                      <a:r>
                        <a:rPr lang="en-GB" sz="1500" b="0" dirty="0">
                          <a:effectLst/>
                          <a:latin typeface="+mn-lt"/>
                          <a:ea typeface="Times New Roman"/>
                          <a:cs typeface="Roboto"/>
                        </a:rPr>
                        <a:t>, -</a:t>
                      </a:r>
                      <a:r>
                        <a:rPr lang="en-GB" sz="1500" b="0" dirty="0" err="1">
                          <a:effectLst/>
                          <a:latin typeface="+mn-lt"/>
                          <a:ea typeface="Times New Roman"/>
                          <a:cs typeface="Roboto"/>
                        </a:rPr>
                        <a:t>cial</a:t>
                      </a:r>
                      <a:r>
                        <a:rPr lang="en-GB" sz="1500" b="0" dirty="0">
                          <a:effectLst/>
                          <a:latin typeface="+mn-lt"/>
                          <a:ea typeface="Times New Roman"/>
                          <a:cs typeface="Roboto"/>
                        </a:rPr>
                        <a:t>, -</a:t>
                      </a:r>
                      <a:r>
                        <a:rPr lang="en-GB" sz="1500" b="0" dirty="0" err="1">
                          <a:effectLst/>
                          <a:latin typeface="+mn-lt"/>
                          <a:ea typeface="Times New Roman"/>
                          <a:cs typeface="Roboto"/>
                        </a:rPr>
                        <a:t>tial</a:t>
                      </a:r>
                      <a:r>
                        <a:rPr lang="en-GB" sz="1500" b="0" dirty="0">
                          <a:effectLst/>
                          <a:latin typeface="+mn-lt"/>
                          <a:ea typeface="Times New Roman"/>
                          <a:cs typeface="Roboto"/>
                        </a:rPr>
                        <a:t>, -ant/-</a:t>
                      </a:r>
                      <a:r>
                        <a:rPr lang="en-GB" sz="1500" b="0" dirty="0" err="1">
                          <a:effectLst/>
                          <a:latin typeface="+mn-lt"/>
                          <a:ea typeface="Times New Roman"/>
                          <a:cs typeface="Roboto"/>
                        </a:rPr>
                        <a:t>ance</a:t>
                      </a:r>
                      <a:r>
                        <a:rPr lang="en-GB" sz="1500" b="0" dirty="0">
                          <a:effectLst/>
                          <a:latin typeface="+mn-lt"/>
                          <a:ea typeface="Times New Roman"/>
                          <a:cs typeface="Roboto"/>
                        </a:rPr>
                        <a:t>/-</a:t>
                      </a:r>
                      <a:r>
                        <a:rPr lang="en-GB" sz="1500" b="0" dirty="0" err="1">
                          <a:effectLst/>
                          <a:latin typeface="+mn-lt"/>
                          <a:ea typeface="Times New Roman"/>
                          <a:cs typeface="Roboto"/>
                        </a:rPr>
                        <a:t>ancy</a:t>
                      </a:r>
                      <a:r>
                        <a:rPr lang="en-GB" sz="1500" b="0" dirty="0">
                          <a:effectLst/>
                          <a:latin typeface="+mn-lt"/>
                          <a:ea typeface="Times New Roman"/>
                          <a:cs typeface="Roboto"/>
                        </a:rPr>
                        <a:t>, -</a:t>
                      </a:r>
                      <a:r>
                        <a:rPr lang="en-GB" sz="1500" b="0" dirty="0" err="1">
                          <a:effectLst/>
                          <a:latin typeface="+mn-lt"/>
                          <a:ea typeface="Times New Roman"/>
                          <a:cs typeface="Roboto"/>
                        </a:rPr>
                        <a:t>ent</a:t>
                      </a:r>
                      <a:r>
                        <a:rPr lang="en-GB" sz="1500" b="0" dirty="0">
                          <a:effectLst/>
                          <a:latin typeface="+mn-lt"/>
                          <a:ea typeface="Times New Roman"/>
                          <a:cs typeface="Roboto"/>
                        </a:rPr>
                        <a:t>/- </a:t>
                      </a:r>
                      <a:r>
                        <a:rPr lang="en-GB" sz="1500" b="0" dirty="0" err="1">
                          <a:effectLst/>
                          <a:latin typeface="+mn-lt"/>
                          <a:ea typeface="Times New Roman"/>
                          <a:cs typeface="Roboto"/>
                        </a:rPr>
                        <a:t>ence</a:t>
                      </a:r>
                      <a:r>
                        <a:rPr lang="en-GB" sz="1500" b="0" dirty="0">
                          <a:effectLst/>
                          <a:latin typeface="+mn-lt"/>
                          <a:ea typeface="Times New Roman"/>
                          <a:cs typeface="Roboto"/>
                        </a:rPr>
                        <a:t>/-</a:t>
                      </a:r>
                      <a:r>
                        <a:rPr lang="en-GB" sz="1500" b="0" dirty="0" err="1">
                          <a:effectLst/>
                          <a:latin typeface="+mn-lt"/>
                          <a:ea typeface="Times New Roman"/>
                          <a:cs typeface="Roboto"/>
                        </a:rPr>
                        <a:t>ency</a:t>
                      </a:r>
                      <a:r>
                        <a:rPr lang="en-GB" sz="1500" b="0" dirty="0">
                          <a:effectLst/>
                          <a:latin typeface="+mn-lt"/>
                          <a:ea typeface="Times New Roman"/>
                          <a:cs typeface="Roboto"/>
                        </a:rPr>
                        <a:t>, -able/-ably and -</a:t>
                      </a:r>
                      <a:r>
                        <a:rPr lang="en-GB" sz="1500" b="0" dirty="0" err="1">
                          <a:effectLst/>
                          <a:latin typeface="+mn-lt"/>
                          <a:ea typeface="Times New Roman"/>
                          <a:cs typeface="Roboto"/>
                        </a:rPr>
                        <a:t>ible</a:t>
                      </a:r>
                      <a:r>
                        <a:rPr lang="en-GB" sz="1500" b="0" dirty="0">
                          <a:effectLst/>
                          <a:latin typeface="+mn-lt"/>
                          <a:ea typeface="Times New Roman"/>
                          <a:cs typeface="Roboto"/>
                        </a:rPr>
                        <a:t>/</a:t>
                      </a:r>
                      <a:r>
                        <a:rPr lang="en-GB" sz="1500" b="0" dirty="0" err="1">
                          <a:effectLst/>
                          <a:latin typeface="+mn-lt"/>
                          <a:ea typeface="Times New Roman"/>
                          <a:cs typeface="Roboto"/>
                        </a:rPr>
                        <a:t>ibly</a:t>
                      </a:r>
                      <a:r>
                        <a:rPr lang="en-GB" sz="1500" b="0" dirty="0">
                          <a:effectLst/>
                          <a:latin typeface="+mn-lt"/>
                          <a:ea typeface="Times New Roman"/>
                          <a:cs typeface="Roboto"/>
                        </a:rPr>
                        <a:t>, </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read aloud fluently. To read most Y5/ Y6 exception words.</a:t>
                      </a:r>
                    </a:p>
                    <a:p>
                      <a:pPr marL="133985" marR="111125" indent="-635" algn="ctr" eaLnBrk="0" hangingPunct="0">
                        <a:lnSpc>
                          <a:spcPct val="101000"/>
                        </a:lnSpc>
                        <a:spcBef>
                          <a:spcPts val="235"/>
                        </a:spcBef>
                        <a:spcAft>
                          <a:spcPts val="0"/>
                        </a:spcAft>
                      </a:pPr>
                      <a:endParaRPr lang="en-GB" sz="2400" dirty="0">
                        <a:effectLst/>
                        <a:latin typeface="+mn-lt"/>
                        <a:ea typeface="Times New Roman"/>
                        <a:cs typeface="Roboto"/>
                      </a:endParaRPr>
                    </a:p>
                    <a:p>
                      <a:pPr marL="133985" marR="111125" indent="-635" algn="ctr" eaLnBrk="0" hangingPunct="0">
                        <a:lnSpc>
                          <a:spcPct val="101000"/>
                        </a:lnSpc>
                        <a:spcBef>
                          <a:spcPts val="235"/>
                        </a:spcBef>
                        <a:spcAft>
                          <a:spcPts val="0"/>
                        </a:spcAft>
                      </a:pPr>
                      <a:endParaRPr lang="en-GB" sz="1800" dirty="0">
                        <a:effectLst/>
                        <a:latin typeface="+mn-lt"/>
                        <a:ea typeface="Times New Roman"/>
                        <a:cs typeface="Roboto"/>
                      </a:endParaRPr>
                    </a:p>
                  </a:txBody>
                  <a:tcPr marL="0" marR="0" marT="0" marB="0">
                    <a:lnL w="381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381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1"/>
                  </a:ext>
                </a:extLst>
              </a:tr>
            </a:tbl>
          </a:graphicData>
        </a:graphic>
      </p:graphicFrame>
      <p:sp>
        <p:nvSpPr>
          <p:cNvPr id="3" name="Arrow: Right 2">
            <a:hlinkClick r:id="rId2" action="ppaction://hlinksldjump"/>
            <a:extLst>
              <a:ext uri="{FF2B5EF4-FFF2-40B4-BE49-F238E27FC236}">
                <a16:creationId xmlns:a16="http://schemas.microsoft.com/office/drawing/2014/main" id="{9083E4B7-9E97-4F48-96DD-7AED72302A4B}"/>
              </a:ext>
            </a:extLst>
          </p:cNvPr>
          <p:cNvSpPr/>
          <p:nvPr/>
        </p:nvSpPr>
        <p:spPr>
          <a:xfrm>
            <a:off x="7380312" y="5949280"/>
            <a:ext cx="136815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BACK</a:t>
            </a:r>
          </a:p>
        </p:txBody>
      </p:sp>
    </p:spTree>
    <p:extLst>
      <p:ext uri="{BB962C8B-B14F-4D97-AF65-F5344CB8AC3E}">
        <p14:creationId xmlns:p14="http://schemas.microsoft.com/office/powerpoint/2010/main" val="3567162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382895"/>
              </p:ext>
            </p:extLst>
          </p:nvPr>
        </p:nvGraphicFramePr>
        <p:xfrm>
          <a:off x="107504" y="116632"/>
          <a:ext cx="8856984" cy="6552728"/>
        </p:xfrm>
        <a:graphic>
          <a:graphicData uri="http://schemas.openxmlformats.org/drawingml/2006/table">
            <a:tbl>
              <a:tblPr/>
              <a:tblGrid>
                <a:gridCol w="8856984">
                  <a:extLst>
                    <a:ext uri="{9D8B030D-6E8A-4147-A177-3AD203B41FA5}">
                      <a16:colId xmlns:a16="http://schemas.microsoft.com/office/drawing/2014/main" val="20000"/>
                    </a:ext>
                  </a:extLst>
                </a:gridCol>
              </a:tblGrid>
              <a:tr h="465569">
                <a:tc>
                  <a:txBody>
                    <a:bodyPr/>
                    <a:lstStyle/>
                    <a:p>
                      <a:pPr algn="ctr" eaLnBrk="0" hangingPunct="0">
                        <a:lnSpc>
                          <a:spcPct val="107000"/>
                        </a:lnSpc>
                        <a:spcBef>
                          <a:spcPts val="20"/>
                        </a:spcBef>
                        <a:spcAft>
                          <a:spcPts val="0"/>
                        </a:spcAft>
                      </a:pPr>
                      <a:r>
                        <a:rPr lang="en-GB" sz="1800" b="1" dirty="0">
                          <a:effectLst/>
                          <a:latin typeface="+mn-lt"/>
                          <a:ea typeface="Times New Roman"/>
                          <a:cs typeface="Roboto"/>
                        </a:rPr>
                        <a:t>Year 5  Fluency, Understanding and Correcting Inaccuracies</a:t>
                      </a:r>
                      <a:endParaRPr lang="en-GB" sz="1800" dirty="0">
                        <a:effectLst/>
                        <a:latin typeface="+mn-lt"/>
                        <a:ea typeface="Times New Roman"/>
                        <a:cs typeface="Roboto"/>
                      </a:endParaRPr>
                    </a:p>
                  </a:txBody>
                  <a:tcPr marL="0" marR="0" marT="0" marB="0">
                    <a:lnL w="28575"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28575" cap="flat" cmpd="sng" algn="ctr">
                      <a:solidFill>
                        <a:srgbClr val="231F20"/>
                      </a:solidFill>
                      <a:prstDash val="solid"/>
                      <a:round/>
                      <a:headEnd type="none" w="med" len="med"/>
                      <a:tailEnd type="none" w="med" len="med"/>
                    </a:lnT>
                    <a:lnB w="38100" cap="flat" cmpd="sng" algn="ctr">
                      <a:solidFill>
                        <a:srgbClr val="231F20"/>
                      </a:solidFill>
                      <a:prstDash val="solid"/>
                      <a:round/>
                      <a:headEnd type="none" w="med" len="med"/>
                      <a:tailEnd type="none" w="med" len="med"/>
                    </a:lnB>
                  </a:tcPr>
                </a:tc>
                <a:extLst>
                  <a:ext uri="{0D108BD9-81ED-4DB2-BD59-A6C34878D82A}">
                    <a16:rowId xmlns:a16="http://schemas.microsoft.com/office/drawing/2014/main" val="10000"/>
                  </a:ext>
                </a:extLst>
              </a:tr>
              <a:tr h="6087159">
                <a:tc>
                  <a:txBody>
                    <a:bodyPr/>
                    <a:lstStyle/>
                    <a:p>
                      <a:pPr marL="133985" marR="111125" indent="-635" algn="ctr" eaLnBrk="0" hangingPunct="0">
                        <a:lnSpc>
                          <a:spcPct val="101000"/>
                        </a:lnSpc>
                        <a:spcBef>
                          <a:spcPts val="235"/>
                        </a:spcBef>
                        <a:spcAft>
                          <a:spcPts val="0"/>
                        </a:spcAft>
                      </a:pPr>
                      <a:r>
                        <a:rPr lang="en-GB" sz="1800" b="1" dirty="0">
                          <a:effectLst/>
                          <a:latin typeface="+mn-lt"/>
                          <a:ea typeface="Times New Roman"/>
                          <a:cs typeface="Roboto"/>
                        </a:rPr>
                        <a:t>Year 5 objectives:</a:t>
                      </a:r>
                    </a:p>
                    <a:p>
                      <a:pPr marL="133985" marR="111125" indent="-635" algn="ctr" eaLnBrk="0" hangingPunct="0">
                        <a:lnSpc>
                          <a:spcPct val="101000"/>
                        </a:lnSpc>
                        <a:spcBef>
                          <a:spcPts val="235"/>
                        </a:spcBef>
                        <a:spcAft>
                          <a:spcPts val="0"/>
                        </a:spcAft>
                      </a:pPr>
                      <a:endParaRPr lang="en-GB" sz="1500" b="1" dirty="0">
                        <a:effectLst/>
                        <a:latin typeface="+mn-lt"/>
                        <a:ea typeface="Times New Roman"/>
                        <a:cs typeface="Roboto"/>
                      </a:endParaRPr>
                    </a:p>
                    <a:p>
                      <a:pPr marL="133985" marR="111125" indent="-635" algn="ctr" eaLnBrk="0" hangingPunct="0">
                        <a:lnSpc>
                          <a:spcPct val="101000"/>
                        </a:lnSpc>
                        <a:spcBef>
                          <a:spcPts val="235"/>
                        </a:spcBef>
                        <a:spcAft>
                          <a:spcPts val="0"/>
                        </a:spcAft>
                      </a:pPr>
                      <a:endParaRPr lang="en-GB" sz="1500" dirty="0">
                        <a:ea typeface="Times New Roman"/>
                        <a:cs typeface="Roboto"/>
                      </a:endParaRP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Read fluently, using punctuation, expression and intonation of a growing vocabulary, showing an awareness of the intended audience and purpose. </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check that the text makes sense to them as they read and to correct inaccurate reading.</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check the book makes sense to them and discuss the meaning of words in context.</a:t>
                      </a:r>
                    </a:p>
                  </a:txBody>
                  <a:tcPr marL="0" marR="0" marT="0" marB="0">
                    <a:lnL w="381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381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1"/>
                  </a:ext>
                </a:extLst>
              </a:tr>
            </a:tbl>
          </a:graphicData>
        </a:graphic>
      </p:graphicFrame>
      <p:sp>
        <p:nvSpPr>
          <p:cNvPr id="3" name="Arrow: Right 2">
            <a:hlinkClick r:id="rId2" action="ppaction://hlinksldjump"/>
            <a:extLst>
              <a:ext uri="{FF2B5EF4-FFF2-40B4-BE49-F238E27FC236}">
                <a16:creationId xmlns:a16="http://schemas.microsoft.com/office/drawing/2014/main" id="{01C9AB5D-FBAD-4AE8-8FEE-8EB25DE52D14}"/>
              </a:ext>
            </a:extLst>
          </p:cNvPr>
          <p:cNvSpPr/>
          <p:nvPr/>
        </p:nvSpPr>
        <p:spPr>
          <a:xfrm>
            <a:off x="7380312" y="5949280"/>
            <a:ext cx="136815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BACK</a:t>
            </a:r>
          </a:p>
        </p:txBody>
      </p:sp>
    </p:spTree>
    <p:extLst>
      <p:ext uri="{BB962C8B-B14F-4D97-AF65-F5344CB8AC3E}">
        <p14:creationId xmlns:p14="http://schemas.microsoft.com/office/powerpoint/2010/main" val="18688803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522195297"/>
              </p:ext>
            </p:extLst>
          </p:nvPr>
        </p:nvGraphicFramePr>
        <p:xfrm>
          <a:off x="143508" y="15174"/>
          <a:ext cx="8856984" cy="6462708"/>
        </p:xfrm>
        <a:graphic>
          <a:graphicData uri="http://schemas.openxmlformats.org/drawingml/2006/table">
            <a:tbl>
              <a:tblPr/>
              <a:tblGrid>
                <a:gridCol w="8856984">
                  <a:extLst>
                    <a:ext uri="{9D8B030D-6E8A-4147-A177-3AD203B41FA5}">
                      <a16:colId xmlns:a16="http://schemas.microsoft.com/office/drawing/2014/main" val="20000"/>
                    </a:ext>
                  </a:extLst>
                </a:gridCol>
              </a:tblGrid>
              <a:tr h="360040">
                <a:tc>
                  <a:txBody>
                    <a:bodyPr/>
                    <a:lstStyle/>
                    <a:p>
                      <a:pPr algn="ctr" eaLnBrk="0" hangingPunct="0">
                        <a:lnSpc>
                          <a:spcPct val="107000"/>
                        </a:lnSpc>
                        <a:spcBef>
                          <a:spcPts val="20"/>
                        </a:spcBef>
                        <a:spcAft>
                          <a:spcPts val="0"/>
                        </a:spcAft>
                      </a:pPr>
                      <a:r>
                        <a:rPr lang="en-GB" sz="1800" b="1" dirty="0">
                          <a:effectLst/>
                          <a:latin typeface="+mn-lt"/>
                          <a:ea typeface="Times New Roman"/>
                          <a:cs typeface="Roboto"/>
                        </a:rPr>
                        <a:t>Year 5  Comprehension</a:t>
                      </a:r>
                      <a:endParaRPr lang="en-GB" sz="1800" dirty="0">
                        <a:effectLst/>
                        <a:latin typeface="+mn-lt"/>
                        <a:ea typeface="Times New Roman"/>
                        <a:cs typeface="Roboto"/>
                      </a:endParaRPr>
                    </a:p>
                  </a:txBody>
                  <a:tcPr marL="0" marR="0" marT="0" marB="0">
                    <a:lnL w="28575"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28575" cap="flat" cmpd="sng" algn="ctr">
                      <a:solidFill>
                        <a:srgbClr val="231F20"/>
                      </a:solidFill>
                      <a:prstDash val="solid"/>
                      <a:round/>
                      <a:headEnd type="none" w="med" len="med"/>
                      <a:tailEnd type="none" w="med" len="med"/>
                    </a:lnT>
                    <a:lnB w="38100" cap="flat" cmpd="sng" algn="ctr">
                      <a:solidFill>
                        <a:srgbClr val="231F20"/>
                      </a:solidFill>
                      <a:prstDash val="solid"/>
                      <a:round/>
                      <a:headEnd type="none" w="med" len="med"/>
                      <a:tailEnd type="none" w="med" len="med"/>
                    </a:lnB>
                  </a:tcPr>
                </a:tc>
                <a:extLst>
                  <a:ext uri="{0D108BD9-81ED-4DB2-BD59-A6C34878D82A}">
                    <a16:rowId xmlns:a16="http://schemas.microsoft.com/office/drawing/2014/main" val="10000"/>
                  </a:ext>
                </a:extLst>
              </a:tr>
              <a:tr h="5648889">
                <a:tc>
                  <a:txBody>
                    <a:bodyPr/>
                    <a:lstStyle/>
                    <a:p>
                      <a:pPr marL="133985" marR="111125" indent="-635" algn="ctr" eaLnBrk="0" hangingPunct="0">
                        <a:lnSpc>
                          <a:spcPct val="101000"/>
                        </a:lnSpc>
                        <a:spcBef>
                          <a:spcPts val="235"/>
                        </a:spcBef>
                        <a:spcAft>
                          <a:spcPts val="0"/>
                        </a:spcAft>
                      </a:pPr>
                      <a:r>
                        <a:rPr lang="en-GB" sz="1800" b="1" dirty="0">
                          <a:effectLst/>
                          <a:latin typeface="+mn-lt"/>
                          <a:ea typeface="Times New Roman"/>
                          <a:cs typeface="Roboto"/>
                        </a:rPr>
                        <a:t>Year 5 objectives:</a:t>
                      </a:r>
                    </a:p>
                    <a:p>
                      <a:pPr marL="133985" marR="111125" indent="-635" algn="ctr" eaLnBrk="0" hangingPunct="0">
                        <a:lnSpc>
                          <a:spcPct val="101000"/>
                        </a:lnSpc>
                        <a:spcBef>
                          <a:spcPts val="235"/>
                        </a:spcBef>
                        <a:spcAft>
                          <a:spcPts val="0"/>
                        </a:spcAft>
                      </a:pPr>
                      <a:endParaRPr lang="en-GB" sz="1800" b="1" dirty="0">
                        <a:effectLst/>
                        <a:latin typeface="+mn-lt"/>
                        <a:ea typeface="Times New Roman"/>
                        <a:cs typeface="Roboto"/>
                      </a:endParaRP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read a wide range of genres, identifying the characteristics of text types (such as the use of the first person in writing diaries and autobiographies) and differences between text types. </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identify and discuss themes and conventions in and across a wide range of writing.</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explain and discuss their understanding of what they have read, including through formal presentations and debates, maintaining a focus on the topic and using notes where necessary. </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participate in discussions about books that are read to them and those they can read for themselves, building on their own and others’ ideas and challenging views courteously. </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identify main ideas drawn from more than one paragraph and to summarise these. </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recommend texts to peers based on personal choice. </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discuss vocabulary used by the author to create effect including figurative language. </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evaluate the use of authors’ language and explain how it has created an impact on the reader. </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draw inferences from characters’ feelings, thoughts and motives. </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make predictions based on details stated and implied, justifying them in detail with evidence from the text. </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use knowledge of texts and organisation devices to retrieve, record and discuss information from fiction and non-fiction texts. </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Distinguish between statements of fact and opinion.</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Read for a range of purposes.</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continually show awareness when preparing poems and playscripts to read and perform using intonation, tone and volume to make the meaning clear.</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Learn a range of poems by heart.</a:t>
                      </a:r>
                      <a:endParaRPr lang="en-GB" sz="1800" dirty="0">
                        <a:effectLst/>
                        <a:latin typeface="+mn-lt"/>
                        <a:ea typeface="Times New Roman"/>
                        <a:cs typeface="Roboto"/>
                      </a:endParaRPr>
                    </a:p>
                    <a:p>
                      <a:pPr marL="133985" marR="111125" indent="-635" algn="ctr" eaLnBrk="0" hangingPunct="0">
                        <a:lnSpc>
                          <a:spcPct val="101000"/>
                        </a:lnSpc>
                        <a:spcBef>
                          <a:spcPts val="235"/>
                        </a:spcBef>
                        <a:spcAft>
                          <a:spcPts val="0"/>
                        </a:spcAft>
                      </a:pPr>
                      <a:endParaRPr lang="en-GB" sz="1800" dirty="0">
                        <a:effectLst/>
                        <a:latin typeface="+mn-lt"/>
                        <a:ea typeface="Times New Roman"/>
                        <a:cs typeface="Roboto"/>
                      </a:endParaRPr>
                    </a:p>
                  </a:txBody>
                  <a:tcPr marL="0" marR="0" marT="0" marB="0">
                    <a:lnL w="381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381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1"/>
                  </a:ext>
                </a:extLst>
              </a:tr>
            </a:tbl>
          </a:graphicData>
        </a:graphic>
      </p:graphicFrame>
      <p:sp>
        <p:nvSpPr>
          <p:cNvPr id="3" name="Arrow: Right 2">
            <a:hlinkClick r:id="rId2" action="ppaction://hlinksldjump"/>
            <a:extLst>
              <a:ext uri="{FF2B5EF4-FFF2-40B4-BE49-F238E27FC236}">
                <a16:creationId xmlns:a16="http://schemas.microsoft.com/office/drawing/2014/main" id="{FDF671CA-0901-4206-9B32-2A5F3F917087}"/>
              </a:ext>
            </a:extLst>
          </p:cNvPr>
          <p:cNvSpPr/>
          <p:nvPr/>
        </p:nvSpPr>
        <p:spPr>
          <a:xfrm>
            <a:off x="7380312" y="5949280"/>
            <a:ext cx="136815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BACK</a:t>
            </a:r>
          </a:p>
        </p:txBody>
      </p:sp>
    </p:spTree>
    <p:extLst>
      <p:ext uri="{BB962C8B-B14F-4D97-AF65-F5344CB8AC3E}">
        <p14:creationId xmlns:p14="http://schemas.microsoft.com/office/powerpoint/2010/main" val="33737832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45481104"/>
              </p:ext>
            </p:extLst>
          </p:nvPr>
        </p:nvGraphicFramePr>
        <p:xfrm>
          <a:off x="107504" y="116632"/>
          <a:ext cx="8856984" cy="6008929"/>
        </p:xfrm>
        <a:graphic>
          <a:graphicData uri="http://schemas.openxmlformats.org/drawingml/2006/table">
            <a:tbl>
              <a:tblPr/>
              <a:tblGrid>
                <a:gridCol w="8856984">
                  <a:extLst>
                    <a:ext uri="{9D8B030D-6E8A-4147-A177-3AD203B41FA5}">
                      <a16:colId xmlns:a16="http://schemas.microsoft.com/office/drawing/2014/main" val="20000"/>
                    </a:ext>
                  </a:extLst>
                </a:gridCol>
              </a:tblGrid>
              <a:tr h="360040">
                <a:tc>
                  <a:txBody>
                    <a:bodyPr/>
                    <a:lstStyle/>
                    <a:p>
                      <a:pPr algn="ctr"/>
                      <a:r>
                        <a:rPr lang="en-GB" b="1" dirty="0"/>
                        <a:t>Year 6  Phonics, Decoding and Spelling</a:t>
                      </a:r>
                    </a:p>
                  </a:txBody>
                  <a:tcPr marL="0" marR="0" marT="0" marB="0">
                    <a:lnL w="28575"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28575" cap="flat" cmpd="sng" algn="ctr">
                      <a:solidFill>
                        <a:srgbClr val="231F20"/>
                      </a:solidFill>
                      <a:prstDash val="solid"/>
                      <a:round/>
                      <a:headEnd type="none" w="med" len="med"/>
                      <a:tailEnd type="none" w="med" len="med"/>
                    </a:lnT>
                    <a:lnB w="38100" cap="flat" cmpd="sng" algn="ctr">
                      <a:solidFill>
                        <a:srgbClr val="231F20"/>
                      </a:solidFill>
                      <a:prstDash val="solid"/>
                      <a:round/>
                      <a:headEnd type="none" w="med" len="med"/>
                      <a:tailEnd type="none" w="med" len="med"/>
                    </a:lnB>
                  </a:tcPr>
                </a:tc>
                <a:extLst>
                  <a:ext uri="{0D108BD9-81ED-4DB2-BD59-A6C34878D82A}">
                    <a16:rowId xmlns:a16="http://schemas.microsoft.com/office/drawing/2014/main" val="10000"/>
                  </a:ext>
                </a:extLst>
              </a:tr>
              <a:tr h="5648889">
                <a:tc>
                  <a:txBody>
                    <a:bodyPr/>
                    <a:lstStyle/>
                    <a:p>
                      <a:pPr marL="191770" marR="19050" indent="-85725" algn="ctr" eaLnBrk="0" hangingPunct="0">
                        <a:lnSpc>
                          <a:spcPct val="101000"/>
                        </a:lnSpc>
                        <a:spcBef>
                          <a:spcPts val="235"/>
                        </a:spcBef>
                        <a:spcAft>
                          <a:spcPts val="0"/>
                        </a:spcAft>
                      </a:pPr>
                      <a:r>
                        <a:rPr lang="en-GB" sz="1800" b="1" dirty="0">
                          <a:effectLst/>
                          <a:latin typeface="+mn-lt"/>
                          <a:ea typeface="Times New Roman"/>
                          <a:cs typeface="Roboto"/>
                        </a:rPr>
                        <a:t>Year 6 objectives:</a:t>
                      </a:r>
                    </a:p>
                    <a:p>
                      <a:pPr marL="191770" marR="19050" indent="-85725" algn="ctr" eaLnBrk="0" hangingPunct="0">
                        <a:lnSpc>
                          <a:spcPct val="101000"/>
                        </a:lnSpc>
                        <a:spcBef>
                          <a:spcPts val="235"/>
                        </a:spcBef>
                        <a:spcAft>
                          <a:spcPts val="0"/>
                        </a:spcAft>
                      </a:pPr>
                      <a:endParaRPr lang="en-GB" sz="1800" b="1" dirty="0">
                        <a:solidFill>
                          <a:srgbClr val="292526"/>
                        </a:solidFill>
                        <a:effectLst/>
                        <a:latin typeface="+mn-lt"/>
                        <a:ea typeface="Times New Roman"/>
                        <a:cs typeface="Roboto"/>
                      </a:endParaRPr>
                    </a:p>
                    <a:p>
                      <a:pPr marL="191770" marR="19050" indent="-85725" algn="ctr" eaLnBrk="0" hangingPunct="0">
                        <a:lnSpc>
                          <a:spcPct val="101000"/>
                        </a:lnSpc>
                        <a:spcBef>
                          <a:spcPts val="235"/>
                        </a:spcBef>
                        <a:spcAft>
                          <a:spcPts val="0"/>
                        </a:spcAft>
                      </a:pPr>
                      <a:endParaRPr lang="en-GB" sz="1500" dirty="0">
                        <a:solidFill>
                          <a:srgbClr val="292526"/>
                        </a:solidFill>
                        <a:effectLst/>
                        <a:latin typeface="+mn-lt"/>
                        <a:ea typeface="Times New Roman"/>
                        <a:cs typeface="Roboto"/>
                      </a:endParaRPr>
                    </a:p>
                    <a:p>
                      <a:pPr marL="380365" marR="47625" indent="-285750" algn="l" eaLnBrk="0" hangingPunct="0">
                        <a:lnSpc>
                          <a:spcPct val="101000"/>
                        </a:lnSpc>
                        <a:spcAft>
                          <a:spcPts val="0"/>
                        </a:spcAft>
                        <a:buFont typeface="Arial" panose="020B0604020202020204" pitchFamily="34" charset="0"/>
                        <a:buChar char="•"/>
                      </a:pPr>
                      <a:r>
                        <a:rPr lang="en-GB" sz="1500" b="0" dirty="0">
                          <a:effectLst/>
                          <a:latin typeface="+mn-lt"/>
                          <a:ea typeface="Times New Roman"/>
                          <a:cs typeface="Roboto"/>
                        </a:rPr>
                        <a:t>To read fluently with full knowledge of all Y5/ Y6 exception words, root words, prefixes, suffixes/word endings</a:t>
                      </a:r>
                    </a:p>
                    <a:p>
                      <a:pPr marL="380365" marR="47625" indent="-285750" algn="l" eaLnBrk="0" hangingPunct="0">
                        <a:lnSpc>
                          <a:spcPct val="101000"/>
                        </a:lnSpc>
                        <a:spcAft>
                          <a:spcPts val="0"/>
                        </a:spcAft>
                        <a:buFont typeface="Arial" panose="020B0604020202020204" pitchFamily="34" charset="0"/>
                        <a:buChar char="•"/>
                      </a:pPr>
                      <a:r>
                        <a:rPr lang="en-GB" sz="1500" b="0" dirty="0">
                          <a:effectLst/>
                          <a:latin typeface="+mn-lt"/>
                          <a:ea typeface="Times New Roman"/>
                          <a:cs typeface="Roboto"/>
                        </a:rPr>
                        <a:t>To decode any unfamiliar words with increasing speed and skill, recognising their meaning through contextual cues.</a:t>
                      </a:r>
                    </a:p>
                    <a:p>
                      <a:pPr marL="94615" marR="47625" algn="ctr" eaLnBrk="0" hangingPunct="0">
                        <a:lnSpc>
                          <a:spcPct val="101000"/>
                        </a:lnSpc>
                        <a:spcAft>
                          <a:spcPts val="0"/>
                        </a:spcAft>
                      </a:pPr>
                      <a:endParaRPr lang="en-GB" sz="2400" dirty="0">
                        <a:effectLst/>
                        <a:latin typeface="+mn-lt"/>
                        <a:ea typeface="Times New Roman"/>
                        <a:cs typeface="Roboto"/>
                      </a:endParaRPr>
                    </a:p>
                    <a:p>
                      <a:pPr marL="133985" marR="111125" indent="-635" algn="ctr" eaLnBrk="0" hangingPunct="0">
                        <a:lnSpc>
                          <a:spcPct val="101000"/>
                        </a:lnSpc>
                        <a:spcBef>
                          <a:spcPts val="235"/>
                        </a:spcBef>
                        <a:spcAft>
                          <a:spcPts val="0"/>
                        </a:spcAft>
                      </a:pPr>
                      <a:endParaRPr lang="en-GB" sz="1800" dirty="0">
                        <a:effectLst/>
                        <a:latin typeface="+mn-lt"/>
                        <a:ea typeface="Times New Roman"/>
                        <a:cs typeface="Roboto"/>
                      </a:endParaRPr>
                    </a:p>
                  </a:txBody>
                  <a:tcPr marL="0" marR="0" marT="0" marB="0">
                    <a:lnL w="381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381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1"/>
                  </a:ext>
                </a:extLst>
              </a:tr>
            </a:tbl>
          </a:graphicData>
        </a:graphic>
      </p:graphicFrame>
      <p:sp>
        <p:nvSpPr>
          <p:cNvPr id="3" name="Arrow: Right 2">
            <a:hlinkClick r:id="rId2" action="ppaction://hlinksldjump"/>
            <a:extLst>
              <a:ext uri="{FF2B5EF4-FFF2-40B4-BE49-F238E27FC236}">
                <a16:creationId xmlns:a16="http://schemas.microsoft.com/office/drawing/2014/main" id="{03370311-8CED-478C-8717-E01B1CD8BA70}"/>
              </a:ext>
            </a:extLst>
          </p:cNvPr>
          <p:cNvSpPr/>
          <p:nvPr/>
        </p:nvSpPr>
        <p:spPr>
          <a:xfrm>
            <a:off x="7452320" y="5445224"/>
            <a:ext cx="136815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BACK</a:t>
            </a:r>
          </a:p>
        </p:txBody>
      </p:sp>
    </p:spTree>
    <p:extLst>
      <p:ext uri="{BB962C8B-B14F-4D97-AF65-F5344CB8AC3E}">
        <p14:creationId xmlns:p14="http://schemas.microsoft.com/office/powerpoint/2010/main" val="34572374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790748891"/>
              </p:ext>
            </p:extLst>
          </p:nvPr>
        </p:nvGraphicFramePr>
        <p:xfrm>
          <a:off x="107504" y="116632"/>
          <a:ext cx="8856984" cy="6624736"/>
        </p:xfrm>
        <a:graphic>
          <a:graphicData uri="http://schemas.openxmlformats.org/drawingml/2006/table">
            <a:tbl>
              <a:tblPr/>
              <a:tblGrid>
                <a:gridCol w="8856984">
                  <a:extLst>
                    <a:ext uri="{9D8B030D-6E8A-4147-A177-3AD203B41FA5}">
                      <a16:colId xmlns:a16="http://schemas.microsoft.com/office/drawing/2014/main" val="20000"/>
                    </a:ext>
                  </a:extLst>
                </a:gridCol>
              </a:tblGrid>
              <a:tr h="396938">
                <a:tc>
                  <a:txBody>
                    <a:bodyPr/>
                    <a:lstStyle/>
                    <a:p>
                      <a:pPr algn="ctr"/>
                      <a:r>
                        <a:rPr lang="en-GB" b="1" dirty="0"/>
                        <a:t>Year 6  Fluency, Understanding and Correcting Inaccuracies</a:t>
                      </a:r>
                    </a:p>
                  </a:txBody>
                  <a:tcPr marL="0" marR="0" marT="0" marB="0">
                    <a:lnL w="28575"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28575" cap="flat" cmpd="sng" algn="ctr">
                      <a:solidFill>
                        <a:srgbClr val="231F20"/>
                      </a:solidFill>
                      <a:prstDash val="solid"/>
                      <a:round/>
                      <a:headEnd type="none" w="med" len="med"/>
                      <a:tailEnd type="none" w="med" len="med"/>
                    </a:lnT>
                    <a:lnB w="38100" cap="flat" cmpd="sng" algn="ctr">
                      <a:solidFill>
                        <a:srgbClr val="231F20"/>
                      </a:solidFill>
                      <a:prstDash val="solid"/>
                      <a:round/>
                      <a:headEnd type="none" w="med" len="med"/>
                      <a:tailEnd type="none" w="med" len="med"/>
                    </a:lnB>
                  </a:tcPr>
                </a:tc>
                <a:extLst>
                  <a:ext uri="{0D108BD9-81ED-4DB2-BD59-A6C34878D82A}">
                    <a16:rowId xmlns:a16="http://schemas.microsoft.com/office/drawing/2014/main" val="10000"/>
                  </a:ext>
                </a:extLst>
              </a:tr>
              <a:tr h="6227798">
                <a:tc>
                  <a:txBody>
                    <a:bodyPr/>
                    <a:lstStyle/>
                    <a:p>
                      <a:pPr marL="133985" marR="111125" indent="-635" algn="ctr" eaLnBrk="0" hangingPunct="0">
                        <a:lnSpc>
                          <a:spcPct val="101000"/>
                        </a:lnSpc>
                        <a:spcBef>
                          <a:spcPts val="235"/>
                        </a:spcBef>
                        <a:spcAft>
                          <a:spcPts val="0"/>
                        </a:spcAft>
                      </a:pPr>
                      <a:r>
                        <a:rPr lang="en-GB" sz="1800" b="1" dirty="0">
                          <a:effectLst/>
                          <a:latin typeface="+mn-lt"/>
                          <a:ea typeface="Times New Roman"/>
                          <a:cs typeface="Roboto"/>
                        </a:rPr>
                        <a:t>Year 6 objectives:</a:t>
                      </a:r>
                    </a:p>
                    <a:p>
                      <a:pPr marL="133985" marR="111125" indent="-635" algn="ctr" eaLnBrk="0" hangingPunct="0">
                        <a:lnSpc>
                          <a:spcPct val="101000"/>
                        </a:lnSpc>
                        <a:spcBef>
                          <a:spcPts val="235"/>
                        </a:spcBef>
                        <a:spcAft>
                          <a:spcPts val="0"/>
                        </a:spcAft>
                      </a:pPr>
                      <a:endParaRPr lang="en-GB" sz="1800" baseline="0" dirty="0">
                        <a:effectLst/>
                        <a:latin typeface="+mn-lt"/>
                        <a:ea typeface="Times New Roman"/>
                        <a:cs typeface="Roboto"/>
                      </a:endParaRPr>
                    </a:p>
                    <a:p>
                      <a:pPr marL="133350" marR="111125" indent="0" algn="ctr" eaLnBrk="0" hangingPunct="0">
                        <a:lnSpc>
                          <a:spcPct val="101000"/>
                        </a:lnSpc>
                        <a:spcBef>
                          <a:spcPts val="235"/>
                        </a:spcBef>
                        <a:spcAft>
                          <a:spcPts val="0"/>
                        </a:spcAft>
                        <a:buFont typeface="Arial" pitchFamily="34" charset="0"/>
                        <a:buNone/>
                      </a:pPr>
                      <a:endParaRPr lang="en-GB" sz="1800" dirty="0">
                        <a:effectLst/>
                        <a:latin typeface="+mn-lt"/>
                        <a:ea typeface="Times New Roman"/>
                        <a:cs typeface="Roboto"/>
                      </a:endParaRP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Use punctuation, expression and intonation of a wider vocabulary to create moods, showing an appreciation of the audience and purpose. </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check that the text makes sense to them as they read and to correct inaccurate reading. </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check that a book makes sense and the discuss and understand the meaning of words in context.</a:t>
                      </a:r>
                    </a:p>
                    <a:p>
                      <a:pPr marL="133985" marR="111125" indent="-635" algn="ctr" eaLnBrk="0" hangingPunct="0">
                        <a:lnSpc>
                          <a:spcPct val="101000"/>
                        </a:lnSpc>
                        <a:spcBef>
                          <a:spcPts val="235"/>
                        </a:spcBef>
                        <a:spcAft>
                          <a:spcPts val="0"/>
                        </a:spcAft>
                      </a:pPr>
                      <a:endParaRPr lang="en-GB" sz="1800" dirty="0">
                        <a:effectLst/>
                        <a:latin typeface="+mn-lt"/>
                        <a:ea typeface="Times New Roman"/>
                        <a:cs typeface="Roboto"/>
                      </a:endParaRPr>
                    </a:p>
                  </a:txBody>
                  <a:tcPr marL="0" marR="0" marT="0" marB="0">
                    <a:lnL w="381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381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1"/>
                  </a:ext>
                </a:extLst>
              </a:tr>
            </a:tbl>
          </a:graphicData>
        </a:graphic>
      </p:graphicFrame>
      <p:sp>
        <p:nvSpPr>
          <p:cNvPr id="3" name="Arrow: Right 2">
            <a:hlinkClick r:id="rId2" action="ppaction://hlinksldjump"/>
            <a:extLst>
              <a:ext uri="{FF2B5EF4-FFF2-40B4-BE49-F238E27FC236}">
                <a16:creationId xmlns:a16="http://schemas.microsoft.com/office/drawing/2014/main" id="{76A76F0B-E5CB-4432-B896-BA29F525AEFB}"/>
              </a:ext>
            </a:extLst>
          </p:cNvPr>
          <p:cNvSpPr/>
          <p:nvPr/>
        </p:nvSpPr>
        <p:spPr>
          <a:xfrm>
            <a:off x="7380312" y="5949280"/>
            <a:ext cx="136815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BACK</a:t>
            </a:r>
          </a:p>
        </p:txBody>
      </p:sp>
    </p:spTree>
    <p:extLst>
      <p:ext uri="{BB962C8B-B14F-4D97-AF65-F5344CB8AC3E}">
        <p14:creationId xmlns:p14="http://schemas.microsoft.com/office/powerpoint/2010/main" val="2821902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A27CB9C6-AFD2-4EC3-A662-CECC9DEE6427}"/>
              </a:ext>
            </a:extLst>
          </p:cNvPr>
          <p:cNvGraphicFramePr>
            <a:graphicFrameLocks noGrp="1"/>
          </p:cNvGraphicFramePr>
          <p:nvPr>
            <p:extLst>
              <p:ext uri="{D42A27DB-BD31-4B8C-83A1-F6EECF244321}">
                <p14:modId xmlns:p14="http://schemas.microsoft.com/office/powerpoint/2010/main" val="497943024"/>
              </p:ext>
            </p:extLst>
          </p:nvPr>
        </p:nvGraphicFramePr>
        <p:xfrm>
          <a:off x="35498" y="-19291"/>
          <a:ext cx="9108502" cy="3306950"/>
        </p:xfrm>
        <a:graphic>
          <a:graphicData uri="http://schemas.openxmlformats.org/drawingml/2006/table">
            <a:tbl>
              <a:tblPr firstRow="1" bandRow="1">
                <a:tableStyleId>{5940675A-B579-460E-94D1-54222C63F5DA}</a:tableStyleId>
              </a:tblPr>
              <a:tblGrid>
                <a:gridCol w="1512337">
                  <a:extLst>
                    <a:ext uri="{9D8B030D-6E8A-4147-A177-3AD203B41FA5}">
                      <a16:colId xmlns:a16="http://schemas.microsoft.com/office/drawing/2014/main" val="1018255829"/>
                    </a:ext>
                  </a:extLst>
                </a:gridCol>
                <a:gridCol w="1519233">
                  <a:extLst>
                    <a:ext uri="{9D8B030D-6E8A-4147-A177-3AD203B41FA5}">
                      <a16:colId xmlns:a16="http://schemas.microsoft.com/office/drawing/2014/main" val="2496850354"/>
                    </a:ext>
                  </a:extLst>
                </a:gridCol>
                <a:gridCol w="1519233">
                  <a:extLst>
                    <a:ext uri="{9D8B030D-6E8A-4147-A177-3AD203B41FA5}">
                      <a16:colId xmlns:a16="http://schemas.microsoft.com/office/drawing/2014/main" val="3691302247"/>
                    </a:ext>
                  </a:extLst>
                </a:gridCol>
                <a:gridCol w="1509899">
                  <a:extLst>
                    <a:ext uri="{9D8B030D-6E8A-4147-A177-3AD203B41FA5}">
                      <a16:colId xmlns:a16="http://schemas.microsoft.com/office/drawing/2014/main" val="2055697020"/>
                    </a:ext>
                  </a:extLst>
                </a:gridCol>
                <a:gridCol w="1528567">
                  <a:extLst>
                    <a:ext uri="{9D8B030D-6E8A-4147-A177-3AD203B41FA5}">
                      <a16:colId xmlns:a16="http://schemas.microsoft.com/office/drawing/2014/main" val="391400919"/>
                    </a:ext>
                  </a:extLst>
                </a:gridCol>
                <a:gridCol w="1519233">
                  <a:extLst>
                    <a:ext uri="{9D8B030D-6E8A-4147-A177-3AD203B41FA5}">
                      <a16:colId xmlns:a16="http://schemas.microsoft.com/office/drawing/2014/main" val="475164563"/>
                    </a:ext>
                  </a:extLst>
                </a:gridCol>
              </a:tblGrid>
              <a:tr h="350390">
                <a:tc>
                  <a:txBody>
                    <a:bodyPr/>
                    <a:lstStyle/>
                    <a:p>
                      <a:pPr algn="ctr"/>
                      <a:r>
                        <a:rPr lang="en-GB" sz="1600" dirty="0"/>
                        <a:t>Year 1</a:t>
                      </a:r>
                    </a:p>
                  </a:txBody>
                  <a:tcPr>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t>Year 2</a:t>
                      </a:r>
                    </a:p>
                  </a:txBody>
                  <a:tcP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t>Year 3</a:t>
                      </a:r>
                    </a:p>
                  </a:txBody>
                  <a:tcPr>
                    <a:solidFill>
                      <a:schemeClr val="accent3">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t>Year 4</a:t>
                      </a:r>
                    </a:p>
                  </a:txBody>
                  <a:tcPr>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t>Year 5</a:t>
                      </a:r>
                    </a:p>
                  </a:txBody>
                  <a:tcP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t>Year 6</a:t>
                      </a:r>
                    </a:p>
                  </a:txBody>
                  <a:tcPr>
                    <a:solidFill>
                      <a:schemeClr val="accent6">
                        <a:lumMod val="40000"/>
                        <a:lumOff val="60000"/>
                      </a:schemeClr>
                    </a:solidFill>
                  </a:tcPr>
                </a:tc>
                <a:extLst>
                  <a:ext uri="{0D108BD9-81ED-4DB2-BD59-A6C34878D82A}">
                    <a16:rowId xmlns:a16="http://schemas.microsoft.com/office/drawing/2014/main" val="1830867916"/>
                  </a:ext>
                </a:extLst>
              </a:tr>
              <a:tr h="361597">
                <a:tc>
                  <a:txBody>
                    <a:bodyPr/>
                    <a:lstStyle/>
                    <a:p>
                      <a:pPr algn="ctr"/>
                      <a:r>
                        <a:rPr lang="en-GB" sz="1600" dirty="0">
                          <a:hlinkClick r:id="rId2" action="ppaction://hlinksldjump"/>
                        </a:rPr>
                        <a:t>Phonics, Decoding and Spelling</a:t>
                      </a:r>
                      <a:endParaRPr lang="en-GB" sz="1600" dirty="0"/>
                    </a:p>
                  </a:txBody>
                  <a:tcPr>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hlinkClick r:id="rId3" action="ppaction://hlinksldjump"/>
                        </a:rPr>
                        <a:t>Phonics, Decoding and Spelling</a:t>
                      </a:r>
                      <a:endParaRPr lang="en-GB" sz="16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dirty="0"/>
                    </a:p>
                  </a:txBody>
                  <a:tcP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hlinkClick r:id="rId4" action="ppaction://hlinksldjump"/>
                        </a:rPr>
                        <a:t>Phonics, Decoding and Spelling</a:t>
                      </a:r>
                      <a:endParaRPr lang="en-GB" sz="16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dirty="0"/>
                    </a:p>
                  </a:txBody>
                  <a:tcPr>
                    <a:solidFill>
                      <a:schemeClr val="accent3">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hlinkClick r:id="rId5" action="ppaction://hlinksldjump"/>
                        </a:rPr>
                        <a:t>Phonics, Decoding and Spelling</a:t>
                      </a:r>
                      <a:endParaRPr lang="en-GB" sz="16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dirty="0"/>
                    </a:p>
                  </a:txBody>
                  <a:tcPr>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hlinkClick r:id="rId6" action="ppaction://hlinksldjump"/>
                        </a:rPr>
                        <a:t>Phonics, Decoding and Spelling</a:t>
                      </a:r>
                      <a:endParaRPr lang="en-GB" sz="16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dirty="0"/>
                    </a:p>
                  </a:txBody>
                  <a:tcP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hlinkClick r:id="rId7" action="ppaction://hlinksldjump"/>
                        </a:rPr>
                        <a:t>Phonics, Decoding and Spelling</a:t>
                      </a:r>
                      <a:endParaRPr lang="en-GB" sz="16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dirty="0"/>
                    </a:p>
                  </a:txBody>
                  <a:tcPr>
                    <a:solidFill>
                      <a:schemeClr val="accent6">
                        <a:lumMod val="40000"/>
                        <a:lumOff val="60000"/>
                      </a:schemeClr>
                    </a:solidFill>
                  </a:tcPr>
                </a:tc>
                <a:extLst>
                  <a:ext uri="{0D108BD9-81ED-4DB2-BD59-A6C34878D82A}">
                    <a16:rowId xmlns:a16="http://schemas.microsoft.com/office/drawing/2014/main" val="2038266723"/>
                  </a:ext>
                </a:extLst>
              </a:tr>
              <a:tr h="308466">
                <a:tc>
                  <a:txBody>
                    <a:bodyPr/>
                    <a:lstStyle/>
                    <a:p>
                      <a:pPr algn="ctr"/>
                      <a:r>
                        <a:rPr lang="en-GB" sz="1600" dirty="0">
                          <a:hlinkClick r:id="rId8" action="ppaction://hlinksldjump"/>
                        </a:rPr>
                        <a:t>Fluency, Understanding and correcting inaccuracies</a:t>
                      </a:r>
                      <a:endParaRPr lang="en-GB" sz="1600" dirty="0"/>
                    </a:p>
                  </a:txBody>
                  <a:tcPr>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hlinkClick r:id="rId9" action="ppaction://hlinksldjump"/>
                        </a:rPr>
                        <a:t>Fluency, Understanding and correcting inaccuracies</a:t>
                      </a:r>
                      <a:endParaRPr lang="en-GB" sz="16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dirty="0"/>
                    </a:p>
                  </a:txBody>
                  <a:tcP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hlinkClick r:id="rId10" action="ppaction://hlinksldjump"/>
                        </a:rPr>
                        <a:t>Fluency, Understanding and correcting inaccuracies</a:t>
                      </a:r>
                      <a:endParaRPr lang="en-GB" sz="16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dirty="0"/>
                    </a:p>
                  </a:txBody>
                  <a:tcPr>
                    <a:solidFill>
                      <a:schemeClr val="accent3">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hlinkClick r:id="rId11" action="ppaction://hlinksldjump"/>
                        </a:rPr>
                        <a:t>Fluency, Understanding and correcting inaccuracies</a:t>
                      </a:r>
                      <a:endParaRPr lang="en-GB" sz="16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dirty="0"/>
                    </a:p>
                  </a:txBody>
                  <a:tcPr>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hlinkClick r:id="rId12" action="ppaction://hlinksldjump"/>
                        </a:rPr>
                        <a:t>Fluency, Understanding and correcting inaccuracies</a:t>
                      </a:r>
                      <a:endParaRPr lang="en-GB" sz="16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dirty="0"/>
                    </a:p>
                  </a:txBody>
                  <a:tcP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hlinkClick r:id="rId13" action="ppaction://hlinksldjump"/>
                        </a:rPr>
                        <a:t>Fluency, Understanding and correcting inaccuracies</a:t>
                      </a:r>
                      <a:endParaRPr lang="en-GB" sz="16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dirty="0"/>
                    </a:p>
                  </a:txBody>
                  <a:tcPr>
                    <a:solidFill>
                      <a:schemeClr val="accent6">
                        <a:lumMod val="40000"/>
                        <a:lumOff val="60000"/>
                      </a:schemeClr>
                    </a:solidFill>
                  </a:tcPr>
                </a:tc>
                <a:extLst>
                  <a:ext uri="{0D108BD9-81ED-4DB2-BD59-A6C34878D82A}">
                    <a16:rowId xmlns:a16="http://schemas.microsoft.com/office/drawing/2014/main" val="758729378"/>
                  </a:ext>
                </a:extLst>
              </a:tr>
              <a:tr h="377160">
                <a:tc>
                  <a:txBody>
                    <a:bodyPr/>
                    <a:lstStyle/>
                    <a:p>
                      <a:pPr algn="ctr"/>
                      <a:r>
                        <a:rPr lang="en-GB" sz="1600" dirty="0">
                          <a:hlinkClick r:id="rId14" action="ppaction://hlinksldjump"/>
                        </a:rPr>
                        <a:t>Comprehension</a:t>
                      </a:r>
                      <a:endParaRPr lang="en-GB" sz="1600" dirty="0"/>
                    </a:p>
                  </a:txBody>
                  <a:tcPr>
                    <a:solidFill>
                      <a:srgbClr val="92D050"/>
                    </a:solidFill>
                  </a:tcPr>
                </a:tc>
                <a:tc>
                  <a:txBody>
                    <a:bodyPr/>
                    <a:lstStyle/>
                    <a:p>
                      <a:pPr algn="ctr"/>
                      <a:r>
                        <a:rPr lang="en-GB" sz="1600" dirty="0">
                          <a:hlinkClick r:id="rId15" action="ppaction://hlinksldjump"/>
                        </a:rPr>
                        <a:t>Comprehension </a:t>
                      </a:r>
                      <a:endParaRPr lang="en-GB" sz="1600" dirty="0"/>
                    </a:p>
                  </a:txBody>
                  <a:tcP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hlinkClick r:id="rId16" action="ppaction://hlinksldjump"/>
                        </a:rPr>
                        <a:t>Comprehension </a:t>
                      </a:r>
                      <a:endParaRPr lang="en-GB" sz="1600" dirty="0"/>
                    </a:p>
                    <a:p>
                      <a:pPr algn="ctr"/>
                      <a:endParaRPr lang="en-GB" sz="1600" dirty="0"/>
                    </a:p>
                  </a:txBody>
                  <a:tcPr>
                    <a:solidFill>
                      <a:schemeClr val="accent3">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hlinkClick r:id="rId17" action="ppaction://hlinksldjump"/>
                        </a:rPr>
                        <a:t>Comprehension</a:t>
                      </a:r>
                      <a:r>
                        <a:rPr lang="en-GB" sz="1600" dirty="0"/>
                        <a:t> </a:t>
                      </a:r>
                    </a:p>
                    <a:p>
                      <a:pPr algn="ctr"/>
                      <a:endParaRPr lang="en-GB" sz="1600" dirty="0"/>
                    </a:p>
                  </a:txBody>
                  <a:tcPr>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hlinkClick r:id="rId18" action="ppaction://hlinksldjump"/>
                        </a:rPr>
                        <a:t>Comprehension</a:t>
                      </a:r>
                      <a:r>
                        <a:rPr lang="en-GB" sz="1600" dirty="0"/>
                        <a:t> </a:t>
                      </a:r>
                    </a:p>
                    <a:p>
                      <a:pPr algn="ctr"/>
                      <a:endParaRPr lang="en-GB" sz="1600" dirty="0"/>
                    </a:p>
                  </a:txBody>
                  <a:tcP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dirty="0">
                          <a:hlinkClick r:id="rId19" action="ppaction://hlinksldjump"/>
                        </a:rPr>
                        <a:t>Comprehension </a:t>
                      </a:r>
                      <a:endParaRPr lang="en-GB" sz="1600" dirty="0"/>
                    </a:p>
                    <a:p>
                      <a:pPr algn="ctr"/>
                      <a:endParaRPr lang="en-GB" sz="1600" dirty="0"/>
                    </a:p>
                  </a:txBody>
                  <a:tcPr>
                    <a:solidFill>
                      <a:schemeClr val="accent6">
                        <a:lumMod val="40000"/>
                        <a:lumOff val="60000"/>
                      </a:schemeClr>
                    </a:solidFill>
                  </a:tcPr>
                </a:tc>
                <a:extLst>
                  <a:ext uri="{0D108BD9-81ED-4DB2-BD59-A6C34878D82A}">
                    <a16:rowId xmlns:a16="http://schemas.microsoft.com/office/drawing/2014/main" val="652939222"/>
                  </a:ext>
                </a:extLst>
              </a:tr>
            </a:tbl>
          </a:graphicData>
        </a:graphic>
      </p:graphicFrame>
    </p:spTree>
    <p:extLst>
      <p:ext uri="{BB962C8B-B14F-4D97-AF65-F5344CB8AC3E}">
        <p14:creationId xmlns:p14="http://schemas.microsoft.com/office/powerpoint/2010/main" val="32269020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317886887"/>
              </p:ext>
            </p:extLst>
          </p:nvPr>
        </p:nvGraphicFramePr>
        <p:xfrm>
          <a:off x="143508" y="-1173"/>
          <a:ext cx="8856984" cy="7182241"/>
        </p:xfrm>
        <a:graphic>
          <a:graphicData uri="http://schemas.openxmlformats.org/drawingml/2006/table">
            <a:tbl>
              <a:tblPr/>
              <a:tblGrid>
                <a:gridCol w="8856984">
                  <a:extLst>
                    <a:ext uri="{9D8B030D-6E8A-4147-A177-3AD203B41FA5}">
                      <a16:colId xmlns:a16="http://schemas.microsoft.com/office/drawing/2014/main" val="20000"/>
                    </a:ext>
                  </a:extLst>
                </a:gridCol>
              </a:tblGrid>
              <a:tr h="333829">
                <a:tc>
                  <a:txBody>
                    <a:bodyPr/>
                    <a:lstStyle/>
                    <a:p>
                      <a:pPr algn="ctr"/>
                      <a:r>
                        <a:rPr lang="en-GB" sz="1400" b="1" dirty="0"/>
                        <a:t>Year 6  Comprehension</a:t>
                      </a:r>
                    </a:p>
                  </a:txBody>
                  <a:tcPr marL="0" marR="0" marT="0" marB="0">
                    <a:lnL w="28575"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28575" cap="flat" cmpd="sng" algn="ctr">
                      <a:solidFill>
                        <a:srgbClr val="231F20"/>
                      </a:solidFill>
                      <a:prstDash val="solid"/>
                      <a:round/>
                      <a:headEnd type="none" w="med" len="med"/>
                      <a:tailEnd type="none" w="med" len="med"/>
                    </a:lnT>
                    <a:lnB w="38100" cap="flat" cmpd="sng" algn="ctr">
                      <a:solidFill>
                        <a:srgbClr val="231F20"/>
                      </a:solidFill>
                      <a:prstDash val="solid"/>
                      <a:round/>
                      <a:headEnd type="none" w="med" len="med"/>
                      <a:tailEnd type="none" w="med" len="med"/>
                    </a:lnB>
                  </a:tcPr>
                </a:tc>
                <a:extLst>
                  <a:ext uri="{0D108BD9-81ED-4DB2-BD59-A6C34878D82A}">
                    <a16:rowId xmlns:a16="http://schemas.microsoft.com/office/drawing/2014/main" val="10000"/>
                  </a:ext>
                </a:extLst>
              </a:tr>
              <a:tr h="5648889">
                <a:tc>
                  <a:txBody>
                    <a:bodyPr/>
                    <a:lstStyle/>
                    <a:p>
                      <a:pPr marL="133985" marR="111125" indent="-635" algn="ctr" eaLnBrk="0" hangingPunct="0">
                        <a:lnSpc>
                          <a:spcPct val="101000"/>
                        </a:lnSpc>
                        <a:spcBef>
                          <a:spcPts val="235"/>
                        </a:spcBef>
                        <a:spcAft>
                          <a:spcPts val="0"/>
                        </a:spcAft>
                      </a:pPr>
                      <a:r>
                        <a:rPr lang="en-GB" sz="1400" b="1" dirty="0">
                          <a:effectLst/>
                          <a:latin typeface="+mn-lt"/>
                          <a:ea typeface="Times New Roman"/>
                          <a:cs typeface="Roboto"/>
                        </a:rPr>
                        <a:t>Year 6 objectives:</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read for pleasure, discussing, comparing and evaluating in depth across a wide range of genres, including myths, legends, traditional stories, modern fiction, fiction from our literary heritage and books from other cultures and traditions. </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recognise more complex themes in what they read (such as loss or heroism). </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explain and discuss their understanding of what they have read, including through formal presentations and debates, maintaining a focus on the topic and using notes where necessary. </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listen to guidance and feedback on the quality of their explanations and contributions to discussions and to make improvements when participating in discussions. </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draw out key information and to summarise the main ideas in a text. </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make predictions based on details stated and implied, justifying them in detail with evidence from the text. </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ask questions to improve understanding.</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check the book makes sense discussing the meaning of words in context.</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distinguish independently between statements of fact and opinion, providing reasoned justifications for their views. </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compare characters, settings and themes within a text and across more than one text</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analyse and evaluate the use of language, including figurative language and how it is used for effect, using technical terminology such as metaphor, simile, analogy, imagery, style and effect.</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consider different accounts of the same event and to discuss viewpoints (both of authors and of fictional characters). </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discuss how characters change and develop through texts by drawing inferences based on indirect clues. </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retrieve, record and present information from non-fiction texts. </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confidently perform texts(including poems learnt by heart) using a wide range of devices to engage the audience and for effect</a:t>
                      </a:r>
                    </a:p>
                    <a:p>
                      <a:pPr marL="419100" marR="111125" indent="-285750" algn="l" eaLnBrk="0" hangingPunct="0">
                        <a:lnSpc>
                          <a:spcPct val="101000"/>
                        </a:lnSpc>
                        <a:spcBef>
                          <a:spcPts val="235"/>
                        </a:spcBef>
                        <a:spcAft>
                          <a:spcPts val="0"/>
                        </a:spcAft>
                        <a:buFont typeface="Arial" panose="020B0604020202020204" pitchFamily="34" charset="0"/>
                        <a:buChar char="•"/>
                      </a:pPr>
                      <a:r>
                        <a:rPr lang="en-GB" sz="1500" b="0" dirty="0">
                          <a:effectLst/>
                          <a:latin typeface="+mn-lt"/>
                          <a:ea typeface="Times New Roman"/>
                          <a:cs typeface="Roboto"/>
                        </a:rPr>
                        <a:t>To use non-fiction materials for purposeful information retrieval (e.g. in reading history, geography and science textbooks) and in contexts where pupils are genuinely motivated to find out information (e.g. reading information leaflets before a gallery or museum visit or reading a theatre programme or review).</a:t>
                      </a:r>
                    </a:p>
                  </a:txBody>
                  <a:tcPr marL="0" marR="0" marT="0" marB="0">
                    <a:lnL w="381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381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1"/>
                  </a:ext>
                </a:extLst>
              </a:tr>
            </a:tbl>
          </a:graphicData>
        </a:graphic>
      </p:graphicFrame>
      <p:sp>
        <p:nvSpPr>
          <p:cNvPr id="3" name="Arrow: Right 2">
            <a:hlinkClick r:id="rId2" action="ppaction://hlinksldjump"/>
            <a:extLst>
              <a:ext uri="{FF2B5EF4-FFF2-40B4-BE49-F238E27FC236}">
                <a16:creationId xmlns:a16="http://schemas.microsoft.com/office/drawing/2014/main" id="{A99EEFE5-1873-4392-82CB-7C57175BD813}"/>
              </a:ext>
            </a:extLst>
          </p:cNvPr>
          <p:cNvSpPr/>
          <p:nvPr/>
        </p:nvSpPr>
        <p:spPr>
          <a:xfrm>
            <a:off x="7600788" y="26729"/>
            <a:ext cx="136815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BACK</a:t>
            </a:r>
          </a:p>
        </p:txBody>
      </p:sp>
    </p:spTree>
    <p:extLst>
      <p:ext uri="{BB962C8B-B14F-4D97-AF65-F5344CB8AC3E}">
        <p14:creationId xmlns:p14="http://schemas.microsoft.com/office/powerpoint/2010/main" val="9445054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DA4773B-5ACA-46C5-8746-7A0EB149F631}"/>
              </a:ext>
            </a:extLst>
          </p:cNvPr>
          <p:cNvSpPr txBox="1"/>
          <p:nvPr/>
        </p:nvSpPr>
        <p:spPr>
          <a:xfrm>
            <a:off x="395536" y="476672"/>
            <a:ext cx="7848872" cy="369332"/>
          </a:xfrm>
          <a:prstGeom prst="rect">
            <a:avLst/>
          </a:prstGeom>
          <a:noFill/>
        </p:spPr>
        <p:txBody>
          <a:bodyPr wrap="square" rtlCol="0">
            <a:spAutoFit/>
          </a:bodyPr>
          <a:lstStyle/>
          <a:p>
            <a:r>
              <a:rPr lang="en-GB" dirty="0">
                <a:hlinkClick r:id="rId2"/>
              </a:rPr>
              <a:t>Guided reading questions based on objectives year 1</a:t>
            </a:r>
            <a:endParaRPr lang="en-GB" dirty="0"/>
          </a:p>
        </p:txBody>
      </p:sp>
      <p:sp>
        <p:nvSpPr>
          <p:cNvPr id="3" name="TextBox 2">
            <a:extLst>
              <a:ext uri="{FF2B5EF4-FFF2-40B4-BE49-F238E27FC236}">
                <a16:creationId xmlns:a16="http://schemas.microsoft.com/office/drawing/2014/main" id="{15120CD3-CAE0-45D0-A54F-1E30C59661C9}"/>
              </a:ext>
            </a:extLst>
          </p:cNvPr>
          <p:cNvSpPr txBox="1"/>
          <p:nvPr/>
        </p:nvSpPr>
        <p:spPr>
          <a:xfrm>
            <a:off x="410315" y="1772816"/>
            <a:ext cx="7848872" cy="369332"/>
          </a:xfrm>
          <a:prstGeom prst="rect">
            <a:avLst/>
          </a:prstGeom>
          <a:noFill/>
        </p:spPr>
        <p:txBody>
          <a:bodyPr wrap="square" rtlCol="0">
            <a:spAutoFit/>
          </a:bodyPr>
          <a:lstStyle/>
          <a:p>
            <a:r>
              <a:rPr lang="en-GB" dirty="0">
                <a:hlinkClick r:id="rId3"/>
              </a:rPr>
              <a:t>Guided reading questions based on objectives year 2</a:t>
            </a:r>
            <a:endParaRPr lang="en-GB" dirty="0"/>
          </a:p>
        </p:txBody>
      </p:sp>
      <p:sp>
        <p:nvSpPr>
          <p:cNvPr id="4" name="TextBox 3">
            <a:extLst>
              <a:ext uri="{FF2B5EF4-FFF2-40B4-BE49-F238E27FC236}">
                <a16:creationId xmlns:a16="http://schemas.microsoft.com/office/drawing/2014/main" id="{281769FF-2890-44B2-A9A3-F1CFD93A3F7A}"/>
              </a:ext>
            </a:extLst>
          </p:cNvPr>
          <p:cNvSpPr txBox="1"/>
          <p:nvPr/>
        </p:nvSpPr>
        <p:spPr>
          <a:xfrm>
            <a:off x="410315" y="3244334"/>
            <a:ext cx="7848872" cy="369332"/>
          </a:xfrm>
          <a:prstGeom prst="rect">
            <a:avLst/>
          </a:prstGeom>
          <a:noFill/>
        </p:spPr>
        <p:txBody>
          <a:bodyPr wrap="square" rtlCol="0">
            <a:spAutoFit/>
          </a:bodyPr>
          <a:lstStyle/>
          <a:p>
            <a:r>
              <a:rPr lang="en-GB" dirty="0">
                <a:hlinkClick r:id="rId4"/>
              </a:rPr>
              <a:t>Guided reading questions based on objectives year 3/4</a:t>
            </a:r>
            <a:endParaRPr lang="en-GB" dirty="0"/>
          </a:p>
        </p:txBody>
      </p:sp>
      <p:sp>
        <p:nvSpPr>
          <p:cNvPr id="5" name="TextBox 4">
            <a:extLst>
              <a:ext uri="{FF2B5EF4-FFF2-40B4-BE49-F238E27FC236}">
                <a16:creationId xmlns:a16="http://schemas.microsoft.com/office/drawing/2014/main" id="{05D37B50-0544-4597-919A-E83926CE3BD1}"/>
              </a:ext>
            </a:extLst>
          </p:cNvPr>
          <p:cNvSpPr txBox="1"/>
          <p:nvPr/>
        </p:nvSpPr>
        <p:spPr>
          <a:xfrm>
            <a:off x="410315" y="4869160"/>
            <a:ext cx="7848872" cy="369332"/>
          </a:xfrm>
          <a:prstGeom prst="rect">
            <a:avLst/>
          </a:prstGeom>
          <a:noFill/>
        </p:spPr>
        <p:txBody>
          <a:bodyPr wrap="square" rtlCol="0">
            <a:spAutoFit/>
          </a:bodyPr>
          <a:lstStyle/>
          <a:p>
            <a:r>
              <a:rPr lang="en-GB" dirty="0">
                <a:hlinkClick r:id="rId5"/>
              </a:rPr>
              <a:t>Guided reading questions based on objectives year 5/6</a:t>
            </a:r>
            <a:endParaRPr lang="en-GB" dirty="0"/>
          </a:p>
        </p:txBody>
      </p:sp>
      <p:sp>
        <p:nvSpPr>
          <p:cNvPr id="6" name="Arrow: Right 5">
            <a:hlinkClick r:id="rId6" action="ppaction://hlinksldjump"/>
            <a:extLst>
              <a:ext uri="{FF2B5EF4-FFF2-40B4-BE49-F238E27FC236}">
                <a16:creationId xmlns:a16="http://schemas.microsoft.com/office/drawing/2014/main" id="{3295F72E-7862-4A7B-A83C-1260E58B2BB6}"/>
              </a:ext>
            </a:extLst>
          </p:cNvPr>
          <p:cNvSpPr/>
          <p:nvPr/>
        </p:nvSpPr>
        <p:spPr>
          <a:xfrm>
            <a:off x="7380312" y="5949280"/>
            <a:ext cx="136815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BACK</a:t>
            </a:r>
          </a:p>
        </p:txBody>
      </p:sp>
    </p:spTree>
    <p:extLst>
      <p:ext uri="{BB962C8B-B14F-4D97-AF65-F5344CB8AC3E}">
        <p14:creationId xmlns:p14="http://schemas.microsoft.com/office/powerpoint/2010/main" val="1682708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990457619"/>
              </p:ext>
            </p:extLst>
          </p:nvPr>
        </p:nvGraphicFramePr>
        <p:xfrm>
          <a:off x="179512" y="188640"/>
          <a:ext cx="8784976" cy="6031604"/>
        </p:xfrm>
        <a:graphic>
          <a:graphicData uri="http://schemas.openxmlformats.org/drawingml/2006/table">
            <a:tbl>
              <a:tblPr/>
              <a:tblGrid>
                <a:gridCol w="8784976">
                  <a:extLst>
                    <a:ext uri="{9D8B030D-6E8A-4147-A177-3AD203B41FA5}">
                      <a16:colId xmlns:a16="http://schemas.microsoft.com/office/drawing/2014/main" val="20000"/>
                    </a:ext>
                  </a:extLst>
                </a:gridCol>
              </a:tblGrid>
              <a:tr h="360040">
                <a:tc>
                  <a:txBody>
                    <a:bodyPr/>
                    <a:lstStyle/>
                    <a:p>
                      <a:pPr algn="ctr" eaLnBrk="0" hangingPunct="0">
                        <a:lnSpc>
                          <a:spcPct val="107000"/>
                        </a:lnSpc>
                        <a:spcBef>
                          <a:spcPts val="20"/>
                        </a:spcBef>
                        <a:spcAft>
                          <a:spcPts val="0"/>
                        </a:spcAft>
                      </a:pPr>
                      <a:r>
                        <a:rPr lang="en-GB" sz="1800" b="1" dirty="0">
                          <a:effectLst/>
                          <a:latin typeface="+mn-lt"/>
                          <a:ea typeface="Times New Roman"/>
                          <a:cs typeface="Roboto"/>
                        </a:rPr>
                        <a:t> </a:t>
                      </a:r>
                      <a:r>
                        <a:rPr lang="en-GB" sz="1800" b="1" dirty="0">
                          <a:solidFill>
                            <a:srgbClr val="292526"/>
                          </a:solidFill>
                          <a:effectLst/>
                          <a:latin typeface="+mn-lt"/>
                          <a:ea typeface="Times New Roman"/>
                          <a:cs typeface="Roboto"/>
                        </a:rPr>
                        <a:t>Year 1 Phonics, Decoding and Spelling</a:t>
                      </a:r>
                      <a:endParaRPr lang="en-GB" sz="1800" dirty="0">
                        <a:effectLst/>
                        <a:latin typeface="+mn-lt"/>
                        <a:ea typeface="Times New Roman"/>
                        <a:cs typeface="Roboto"/>
                      </a:endParaRPr>
                    </a:p>
                  </a:txBody>
                  <a:tcPr marL="0" marR="0" marT="0" marB="0">
                    <a:lnL w="381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28575" cap="flat" cmpd="sng" algn="ctr">
                      <a:solidFill>
                        <a:srgbClr val="231F20"/>
                      </a:solidFill>
                      <a:prstDash val="solid"/>
                      <a:round/>
                      <a:headEnd type="none" w="med" len="med"/>
                      <a:tailEnd type="none" w="med" len="med"/>
                    </a:lnT>
                    <a:lnB w="38100" cap="flat" cmpd="sng" algn="ctr">
                      <a:solidFill>
                        <a:srgbClr val="231F20"/>
                      </a:solidFill>
                      <a:prstDash val="solid"/>
                      <a:round/>
                      <a:headEnd type="none" w="med" len="med"/>
                      <a:tailEnd type="none" w="med" len="med"/>
                    </a:lnB>
                  </a:tcPr>
                </a:tc>
                <a:extLst>
                  <a:ext uri="{0D108BD9-81ED-4DB2-BD59-A6C34878D82A}">
                    <a16:rowId xmlns:a16="http://schemas.microsoft.com/office/drawing/2014/main" val="10000"/>
                  </a:ext>
                </a:extLst>
              </a:tr>
              <a:tr h="5671564">
                <a:tc>
                  <a:txBody>
                    <a:bodyPr/>
                    <a:lstStyle/>
                    <a:p>
                      <a:pPr marL="97155" marR="73660" indent="-635" algn="ctr" eaLnBrk="0" hangingPunct="0">
                        <a:lnSpc>
                          <a:spcPct val="101000"/>
                        </a:lnSpc>
                        <a:spcBef>
                          <a:spcPts val="870"/>
                        </a:spcBef>
                        <a:spcAft>
                          <a:spcPts val="0"/>
                        </a:spcAft>
                      </a:pPr>
                      <a:r>
                        <a:rPr lang="en-GB" sz="1800" b="1" spc="-15" dirty="0">
                          <a:solidFill>
                            <a:srgbClr val="292526"/>
                          </a:solidFill>
                          <a:effectLst/>
                          <a:latin typeface="+mn-lt"/>
                          <a:ea typeface="Times New Roman"/>
                          <a:cs typeface="Roboto"/>
                        </a:rPr>
                        <a:t>Year 1 objectives:</a:t>
                      </a:r>
                    </a:p>
                    <a:p>
                      <a:pPr marL="97155" marR="73660" indent="-635" algn="ctr" eaLnBrk="0" hangingPunct="0">
                        <a:lnSpc>
                          <a:spcPct val="101000"/>
                        </a:lnSpc>
                        <a:spcBef>
                          <a:spcPts val="870"/>
                        </a:spcBef>
                        <a:spcAft>
                          <a:spcPts val="0"/>
                        </a:spcAft>
                      </a:pPr>
                      <a:r>
                        <a:rPr lang="en-GB" sz="1500" b="0" spc="-15" dirty="0">
                          <a:solidFill>
                            <a:srgbClr val="292526"/>
                          </a:solidFill>
                          <a:effectLst/>
                          <a:latin typeface="+mn-lt"/>
                          <a:ea typeface="Times New Roman"/>
                          <a:cs typeface="Roboto"/>
                        </a:rPr>
                        <a:t>To apply phonic knowledge and skills as the route to decode words. </a:t>
                      </a:r>
                    </a:p>
                    <a:p>
                      <a:pPr marL="97155" marR="73660" indent="-635" algn="ctr" eaLnBrk="0" hangingPunct="0">
                        <a:lnSpc>
                          <a:spcPct val="101000"/>
                        </a:lnSpc>
                        <a:spcBef>
                          <a:spcPts val="870"/>
                        </a:spcBef>
                        <a:spcAft>
                          <a:spcPts val="0"/>
                        </a:spcAft>
                      </a:pPr>
                      <a:r>
                        <a:rPr lang="en-GB" sz="1500" b="0" spc="-15" dirty="0">
                          <a:solidFill>
                            <a:srgbClr val="292526"/>
                          </a:solidFill>
                          <a:effectLst/>
                          <a:latin typeface="+mn-lt"/>
                          <a:ea typeface="Times New Roman"/>
                          <a:cs typeface="Roboto"/>
                        </a:rPr>
                        <a:t>To blend sounds in unfamiliar words using the GPCs that they have been taught. </a:t>
                      </a:r>
                    </a:p>
                    <a:p>
                      <a:pPr marL="97155" marR="73660" indent="-635" algn="ctr" eaLnBrk="0" hangingPunct="0">
                        <a:lnSpc>
                          <a:spcPct val="101000"/>
                        </a:lnSpc>
                        <a:spcBef>
                          <a:spcPts val="870"/>
                        </a:spcBef>
                        <a:spcAft>
                          <a:spcPts val="0"/>
                        </a:spcAft>
                      </a:pPr>
                      <a:r>
                        <a:rPr lang="en-GB" sz="1500" b="0" spc="-15" dirty="0">
                          <a:solidFill>
                            <a:srgbClr val="292526"/>
                          </a:solidFill>
                          <a:effectLst/>
                          <a:latin typeface="+mn-lt"/>
                          <a:ea typeface="Times New Roman"/>
                          <a:cs typeface="Roboto"/>
                        </a:rPr>
                        <a:t>To respond speedily, giving the correct sound to graphemes for all of the 40+ phonemes. </a:t>
                      </a:r>
                    </a:p>
                    <a:p>
                      <a:pPr marL="97155" marR="73660" indent="-635" algn="ctr" eaLnBrk="0" hangingPunct="0">
                        <a:lnSpc>
                          <a:spcPct val="101000"/>
                        </a:lnSpc>
                        <a:spcBef>
                          <a:spcPts val="870"/>
                        </a:spcBef>
                        <a:spcAft>
                          <a:spcPts val="0"/>
                        </a:spcAft>
                      </a:pPr>
                      <a:r>
                        <a:rPr lang="en-GB" sz="1500" b="0" spc="-15" dirty="0">
                          <a:solidFill>
                            <a:srgbClr val="292526"/>
                          </a:solidFill>
                          <a:effectLst/>
                          <a:latin typeface="+mn-lt"/>
                          <a:ea typeface="Times New Roman"/>
                          <a:cs typeface="Roboto"/>
                        </a:rPr>
                        <a:t>To read words containing taught GPCs. </a:t>
                      </a:r>
                    </a:p>
                    <a:p>
                      <a:pPr marL="97155" marR="73660" indent="-635" algn="ctr" eaLnBrk="0" hangingPunct="0">
                        <a:lnSpc>
                          <a:spcPct val="101000"/>
                        </a:lnSpc>
                        <a:spcBef>
                          <a:spcPts val="870"/>
                        </a:spcBef>
                        <a:spcAft>
                          <a:spcPts val="0"/>
                        </a:spcAft>
                      </a:pPr>
                      <a:r>
                        <a:rPr lang="en-GB" sz="1500" b="0" spc="-15" dirty="0">
                          <a:solidFill>
                            <a:srgbClr val="292526"/>
                          </a:solidFill>
                          <a:effectLst/>
                          <a:latin typeface="+mn-lt"/>
                          <a:ea typeface="Times New Roman"/>
                          <a:cs typeface="Roboto"/>
                        </a:rPr>
                        <a:t>To read words containing -s, -es, -</a:t>
                      </a:r>
                      <a:r>
                        <a:rPr lang="en-GB" sz="1500" b="0" spc="-15" dirty="0" err="1">
                          <a:solidFill>
                            <a:srgbClr val="292526"/>
                          </a:solidFill>
                          <a:effectLst/>
                          <a:latin typeface="+mn-lt"/>
                          <a:ea typeface="Times New Roman"/>
                          <a:cs typeface="Roboto"/>
                        </a:rPr>
                        <a:t>ing</a:t>
                      </a:r>
                      <a:r>
                        <a:rPr lang="en-GB" sz="1500" b="0" spc="-15" dirty="0">
                          <a:solidFill>
                            <a:srgbClr val="292526"/>
                          </a:solidFill>
                          <a:effectLst/>
                          <a:latin typeface="+mn-lt"/>
                          <a:ea typeface="Times New Roman"/>
                          <a:cs typeface="Roboto"/>
                        </a:rPr>
                        <a:t>, -ed and -</a:t>
                      </a:r>
                      <a:r>
                        <a:rPr lang="en-GB" sz="1500" b="0" spc="-15" dirty="0" err="1">
                          <a:solidFill>
                            <a:srgbClr val="292526"/>
                          </a:solidFill>
                          <a:effectLst/>
                          <a:latin typeface="+mn-lt"/>
                          <a:ea typeface="Times New Roman"/>
                          <a:cs typeface="Roboto"/>
                        </a:rPr>
                        <a:t>est</a:t>
                      </a:r>
                      <a:r>
                        <a:rPr lang="en-GB" sz="1500" b="0" spc="-15" dirty="0">
                          <a:solidFill>
                            <a:srgbClr val="292526"/>
                          </a:solidFill>
                          <a:effectLst/>
                          <a:latin typeface="+mn-lt"/>
                          <a:ea typeface="Times New Roman"/>
                          <a:cs typeface="Roboto"/>
                        </a:rPr>
                        <a:t> endings. </a:t>
                      </a:r>
                    </a:p>
                    <a:p>
                      <a:pPr marL="97155" marR="73660" indent="-635" algn="ctr" eaLnBrk="0" hangingPunct="0">
                        <a:lnSpc>
                          <a:spcPct val="101000"/>
                        </a:lnSpc>
                        <a:spcBef>
                          <a:spcPts val="870"/>
                        </a:spcBef>
                        <a:spcAft>
                          <a:spcPts val="0"/>
                        </a:spcAft>
                      </a:pPr>
                      <a:r>
                        <a:rPr lang="en-GB" sz="1500" b="0" spc="-15" dirty="0">
                          <a:solidFill>
                            <a:srgbClr val="292526"/>
                          </a:solidFill>
                          <a:effectLst/>
                          <a:latin typeface="+mn-lt"/>
                          <a:ea typeface="Times New Roman"/>
                          <a:cs typeface="Roboto"/>
                        </a:rPr>
                        <a:t>To read words with contractions, e.g. I’m, I’ll and we’ll. </a:t>
                      </a:r>
                    </a:p>
                    <a:p>
                      <a:pPr marL="97155" marR="73660" indent="-635" algn="ctr" eaLnBrk="0" hangingPunct="0">
                        <a:lnSpc>
                          <a:spcPct val="101000"/>
                        </a:lnSpc>
                        <a:spcBef>
                          <a:spcPts val="870"/>
                        </a:spcBef>
                        <a:spcAft>
                          <a:spcPts val="0"/>
                        </a:spcAft>
                      </a:pPr>
                      <a:r>
                        <a:rPr lang="en-GB" sz="1500" b="0" spc="-15" dirty="0">
                          <a:solidFill>
                            <a:srgbClr val="292526"/>
                          </a:solidFill>
                          <a:effectLst/>
                          <a:latin typeface="+mn-lt"/>
                          <a:ea typeface="Times New Roman"/>
                          <a:cs typeface="Roboto"/>
                        </a:rPr>
                        <a:t>To read Y1 common exception words, noting unusual correspondences between spelling and sound and where these occur in words</a:t>
                      </a:r>
                    </a:p>
                    <a:p>
                      <a:pPr marL="97155" marR="73660" indent="-635" algn="ctr" eaLnBrk="0" hangingPunct="0">
                        <a:lnSpc>
                          <a:spcPct val="101000"/>
                        </a:lnSpc>
                        <a:spcBef>
                          <a:spcPts val="870"/>
                        </a:spcBef>
                        <a:spcAft>
                          <a:spcPts val="0"/>
                        </a:spcAft>
                      </a:pPr>
                      <a:endParaRPr lang="en-GB" sz="1800" b="1" spc="-15" dirty="0">
                        <a:solidFill>
                          <a:srgbClr val="292526"/>
                        </a:solidFill>
                        <a:effectLst/>
                        <a:latin typeface="+mn-lt"/>
                        <a:ea typeface="Times New Roman"/>
                        <a:cs typeface="Roboto"/>
                      </a:endParaRPr>
                    </a:p>
                  </a:txBody>
                  <a:tcPr marL="0" marR="0" marT="0" marB="0">
                    <a:lnL w="381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381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92D050"/>
                    </a:solidFill>
                  </a:tcPr>
                </a:tc>
                <a:extLst>
                  <a:ext uri="{0D108BD9-81ED-4DB2-BD59-A6C34878D82A}">
                    <a16:rowId xmlns:a16="http://schemas.microsoft.com/office/drawing/2014/main" val="10001"/>
                  </a:ext>
                </a:extLst>
              </a:tr>
            </a:tbl>
          </a:graphicData>
        </a:graphic>
      </p:graphicFrame>
      <p:sp>
        <p:nvSpPr>
          <p:cNvPr id="3" name="Arrow: Right 2">
            <a:hlinkClick r:id="rId2" action="ppaction://hlinksldjump"/>
            <a:extLst>
              <a:ext uri="{FF2B5EF4-FFF2-40B4-BE49-F238E27FC236}">
                <a16:creationId xmlns:a16="http://schemas.microsoft.com/office/drawing/2014/main" id="{09EA8EC7-E320-4E25-BF89-AFD89988752C}"/>
              </a:ext>
            </a:extLst>
          </p:cNvPr>
          <p:cNvSpPr/>
          <p:nvPr/>
        </p:nvSpPr>
        <p:spPr>
          <a:xfrm>
            <a:off x="7524328" y="6309320"/>
            <a:ext cx="136815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BACK</a:t>
            </a:r>
          </a:p>
        </p:txBody>
      </p:sp>
    </p:spTree>
    <p:extLst>
      <p:ext uri="{BB962C8B-B14F-4D97-AF65-F5344CB8AC3E}">
        <p14:creationId xmlns:p14="http://schemas.microsoft.com/office/powerpoint/2010/main" val="2789142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809736801"/>
              </p:ext>
            </p:extLst>
          </p:nvPr>
        </p:nvGraphicFramePr>
        <p:xfrm>
          <a:off x="179512" y="188640"/>
          <a:ext cx="8712968" cy="6144570"/>
        </p:xfrm>
        <a:graphic>
          <a:graphicData uri="http://schemas.openxmlformats.org/drawingml/2006/table">
            <a:tbl>
              <a:tblPr/>
              <a:tblGrid>
                <a:gridCol w="8712968">
                  <a:extLst>
                    <a:ext uri="{9D8B030D-6E8A-4147-A177-3AD203B41FA5}">
                      <a16:colId xmlns:a16="http://schemas.microsoft.com/office/drawing/2014/main" val="20000"/>
                    </a:ext>
                  </a:extLst>
                </a:gridCol>
              </a:tblGrid>
              <a:tr h="360040">
                <a:tc>
                  <a:txBody>
                    <a:bodyPr/>
                    <a:lstStyle/>
                    <a:p>
                      <a:pPr algn="ctr" eaLnBrk="0" hangingPunct="0">
                        <a:lnSpc>
                          <a:spcPct val="107000"/>
                        </a:lnSpc>
                        <a:spcBef>
                          <a:spcPts val="20"/>
                        </a:spcBef>
                        <a:spcAft>
                          <a:spcPts val="0"/>
                        </a:spcAft>
                      </a:pPr>
                      <a:r>
                        <a:rPr lang="en-GB" sz="1800" b="1" dirty="0">
                          <a:effectLst/>
                          <a:latin typeface="+mn-lt"/>
                          <a:ea typeface="Times New Roman"/>
                          <a:cs typeface="Roboto"/>
                        </a:rPr>
                        <a:t> </a:t>
                      </a:r>
                      <a:r>
                        <a:rPr lang="en-GB" sz="1800" b="1" dirty="0">
                          <a:solidFill>
                            <a:srgbClr val="292526"/>
                          </a:solidFill>
                          <a:effectLst/>
                          <a:latin typeface="+mn-lt"/>
                          <a:ea typeface="Times New Roman"/>
                          <a:cs typeface="Roboto"/>
                        </a:rPr>
                        <a:t>Year 1  </a:t>
                      </a:r>
                      <a:r>
                        <a:rPr lang="en-GB" sz="1800" b="1" spc="-15" dirty="0">
                          <a:solidFill>
                            <a:srgbClr val="292526"/>
                          </a:solidFill>
                          <a:effectLst/>
                          <a:latin typeface="+mn-lt"/>
                          <a:ea typeface="Times New Roman"/>
                          <a:cs typeface="Roboto"/>
                        </a:rPr>
                        <a:t>Fluency, Understanding and correcting inaccuracies</a:t>
                      </a:r>
                      <a:endParaRPr lang="en-GB" sz="1800" b="1" dirty="0">
                        <a:effectLst/>
                        <a:latin typeface="+mn-lt"/>
                        <a:ea typeface="Times New Roman"/>
                        <a:cs typeface="Roboto"/>
                      </a:endParaRPr>
                    </a:p>
                  </a:txBody>
                  <a:tcPr marL="0" marR="0" marT="0" marB="0">
                    <a:lnL w="381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28575" cap="flat" cmpd="sng" algn="ctr">
                      <a:solidFill>
                        <a:srgbClr val="231F20"/>
                      </a:solidFill>
                      <a:prstDash val="solid"/>
                      <a:round/>
                      <a:headEnd type="none" w="med" len="med"/>
                      <a:tailEnd type="none" w="med" len="med"/>
                    </a:lnT>
                    <a:lnB w="38100" cap="flat" cmpd="sng" algn="ctr">
                      <a:solidFill>
                        <a:srgbClr val="231F20"/>
                      </a:solidFill>
                      <a:prstDash val="solid"/>
                      <a:round/>
                      <a:headEnd type="none" w="med" len="med"/>
                      <a:tailEnd type="none" w="med" len="med"/>
                    </a:lnB>
                  </a:tcPr>
                </a:tc>
                <a:extLst>
                  <a:ext uri="{0D108BD9-81ED-4DB2-BD59-A6C34878D82A}">
                    <a16:rowId xmlns:a16="http://schemas.microsoft.com/office/drawing/2014/main" val="10000"/>
                  </a:ext>
                </a:extLst>
              </a:tr>
              <a:tr h="5784530">
                <a:tc>
                  <a:txBody>
                    <a:bodyPr/>
                    <a:lstStyle/>
                    <a:p>
                      <a:pPr marL="97155" marR="73660" indent="-635" algn="ctr" eaLnBrk="0" hangingPunct="0">
                        <a:lnSpc>
                          <a:spcPct val="101000"/>
                        </a:lnSpc>
                        <a:spcBef>
                          <a:spcPts val="870"/>
                        </a:spcBef>
                        <a:spcAft>
                          <a:spcPts val="0"/>
                        </a:spcAft>
                      </a:pPr>
                      <a:r>
                        <a:rPr lang="en-GB" sz="1800" b="1" spc="-15" dirty="0">
                          <a:solidFill>
                            <a:srgbClr val="292526"/>
                          </a:solidFill>
                          <a:effectLst/>
                          <a:latin typeface="+mn-lt"/>
                          <a:ea typeface="Times New Roman"/>
                          <a:cs typeface="Roboto"/>
                        </a:rPr>
                        <a:t>Year 1 objectives:</a:t>
                      </a:r>
                    </a:p>
                    <a:p>
                      <a:pPr marL="97155" marR="73660" indent="-635" algn="ctr" eaLnBrk="0" hangingPunct="0">
                        <a:lnSpc>
                          <a:spcPct val="101000"/>
                        </a:lnSpc>
                        <a:spcBef>
                          <a:spcPts val="870"/>
                        </a:spcBef>
                        <a:spcAft>
                          <a:spcPts val="0"/>
                        </a:spcAft>
                      </a:pPr>
                      <a:r>
                        <a:rPr lang="en-GB" sz="1500" b="0" spc="-15" dirty="0">
                          <a:solidFill>
                            <a:srgbClr val="292526"/>
                          </a:solidFill>
                          <a:effectLst/>
                          <a:latin typeface="+mn-lt"/>
                          <a:ea typeface="Times New Roman"/>
                          <a:cs typeface="Roboto"/>
                        </a:rPr>
                        <a:t>To accurately read texts that are consistent with their developing phonic knowledge, that do not require them to use other strategies to work out words. </a:t>
                      </a:r>
                    </a:p>
                    <a:p>
                      <a:pPr marL="97155" marR="73660" indent="-635" algn="ctr" eaLnBrk="0" hangingPunct="0">
                        <a:lnSpc>
                          <a:spcPct val="101000"/>
                        </a:lnSpc>
                        <a:spcBef>
                          <a:spcPts val="870"/>
                        </a:spcBef>
                        <a:spcAft>
                          <a:spcPts val="0"/>
                        </a:spcAft>
                      </a:pPr>
                      <a:r>
                        <a:rPr lang="en-GB" sz="1500" b="0" spc="-15" dirty="0">
                          <a:solidFill>
                            <a:srgbClr val="292526"/>
                          </a:solidFill>
                          <a:effectLst/>
                          <a:latin typeface="+mn-lt"/>
                          <a:ea typeface="Times New Roman"/>
                          <a:cs typeface="Roboto"/>
                        </a:rPr>
                        <a:t>To reread texts to build up fluency and confidence in word reading.</a:t>
                      </a:r>
                    </a:p>
                    <a:p>
                      <a:pPr marL="97155" marR="73660" indent="-635" algn="ctr" eaLnBrk="0" hangingPunct="0">
                        <a:lnSpc>
                          <a:spcPct val="101000"/>
                        </a:lnSpc>
                        <a:spcBef>
                          <a:spcPts val="870"/>
                        </a:spcBef>
                        <a:spcAft>
                          <a:spcPts val="0"/>
                        </a:spcAft>
                      </a:pPr>
                      <a:r>
                        <a:rPr lang="en-GB" sz="1500" b="0" spc="-15" dirty="0">
                          <a:solidFill>
                            <a:srgbClr val="292526"/>
                          </a:solidFill>
                          <a:effectLst/>
                          <a:latin typeface="+mn-lt"/>
                          <a:ea typeface="Times New Roman"/>
                          <a:cs typeface="Roboto"/>
                        </a:rPr>
                        <a:t>To check that a text makes sense to them as they read and to self- correct.</a:t>
                      </a:r>
                    </a:p>
                    <a:p>
                      <a:pPr marL="97155" marR="73660" indent="-635" algn="ctr" eaLnBrk="0" hangingPunct="0">
                        <a:lnSpc>
                          <a:spcPct val="101000"/>
                        </a:lnSpc>
                        <a:spcBef>
                          <a:spcPts val="870"/>
                        </a:spcBef>
                        <a:spcAft>
                          <a:spcPts val="0"/>
                        </a:spcAft>
                      </a:pPr>
                      <a:r>
                        <a:rPr lang="en-GB" sz="1500" b="0" spc="-15" dirty="0">
                          <a:solidFill>
                            <a:srgbClr val="292526"/>
                          </a:solidFill>
                          <a:effectLst/>
                          <a:latin typeface="+mn-lt"/>
                          <a:ea typeface="Times New Roman"/>
                          <a:cs typeface="Roboto"/>
                        </a:rPr>
                        <a:t>To read words with more than one syllable that contain taught GPCs</a:t>
                      </a:r>
                    </a:p>
                    <a:p>
                      <a:pPr marL="97155" marR="73660" indent="-635" algn="ctr" eaLnBrk="0" hangingPunct="0">
                        <a:lnSpc>
                          <a:spcPct val="101000"/>
                        </a:lnSpc>
                        <a:spcBef>
                          <a:spcPts val="870"/>
                        </a:spcBef>
                        <a:spcAft>
                          <a:spcPts val="0"/>
                        </a:spcAft>
                      </a:pPr>
                      <a:endParaRPr lang="en-GB" sz="1800" spc="-15" dirty="0">
                        <a:solidFill>
                          <a:srgbClr val="292526"/>
                        </a:solidFill>
                        <a:effectLst/>
                        <a:latin typeface="+mn-lt"/>
                        <a:ea typeface="Times New Roman"/>
                        <a:cs typeface="Roboto"/>
                      </a:endParaRPr>
                    </a:p>
                  </a:txBody>
                  <a:tcPr marL="0" marR="0" marT="0" marB="0">
                    <a:lnL w="381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381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92D050"/>
                    </a:solidFill>
                  </a:tcPr>
                </a:tc>
                <a:extLst>
                  <a:ext uri="{0D108BD9-81ED-4DB2-BD59-A6C34878D82A}">
                    <a16:rowId xmlns:a16="http://schemas.microsoft.com/office/drawing/2014/main" val="10001"/>
                  </a:ext>
                </a:extLst>
              </a:tr>
            </a:tbl>
          </a:graphicData>
        </a:graphic>
      </p:graphicFrame>
      <p:sp>
        <p:nvSpPr>
          <p:cNvPr id="3" name="Arrow: Right 2">
            <a:hlinkClick r:id="rId2" action="ppaction://hlinksldjump"/>
            <a:extLst>
              <a:ext uri="{FF2B5EF4-FFF2-40B4-BE49-F238E27FC236}">
                <a16:creationId xmlns:a16="http://schemas.microsoft.com/office/drawing/2014/main" id="{FB0E5CD6-CB01-4B6A-A0A3-49A45A365525}"/>
              </a:ext>
            </a:extLst>
          </p:cNvPr>
          <p:cNvSpPr/>
          <p:nvPr/>
        </p:nvSpPr>
        <p:spPr>
          <a:xfrm>
            <a:off x="7380312" y="5949280"/>
            <a:ext cx="136815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BACK</a:t>
            </a:r>
          </a:p>
        </p:txBody>
      </p:sp>
    </p:spTree>
    <p:extLst>
      <p:ext uri="{BB962C8B-B14F-4D97-AF65-F5344CB8AC3E}">
        <p14:creationId xmlns:p14="http://schemas.microsoft.com/office/powerpoint/2010/main" val="448843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820192014"/>
              </p:ext>
            </p:extLst>
          </p:nvPr>
        </p:nvGraphicFramePr>
        <p:xfrm>
          <a:off x="179512" y="188640"/>
          <a:ext cx="8712968" cy="6144570"/>
        </p:xfrm>
        <a:graphic>
          <a:graphicData uri="http://schemas.openxmlformats.org/drawingml/2006/table">
            <a:tbl>
              <a:tblPr/>
              <a:tblGrid>
                <a:gridCol w="8712968">
                  <a:extLst>
                    <a:ext uri="{9D8B030D-6E8A-4147-A177-3AD203B41FA5}">
                      <a16:colId xmlns:a16="http://schemas.microsoft.com/office/drawing/2014/main" val="20000"/>
                    </a:ext>
                  </a:extLst>
                </a:gridCol>
              </a:tblGrid>
              <a:tr h="360040">
                <a:tc>
                  <a:txBody>
                    <a:bodyPr/>
                    <a:lstStyle/>
                    <a:p>
                      <a:pPr algn="ctr" eaLnBrk="0" hangingPunct="0">
                        <a:lnSpc>
                          <a:spcPct val="107000"/>
                        </a:lnSpc>
                        <a:spcBef>
                          <a:spcPts val="20"/>
                        </a:spcBef>
                        <a:spcAft>
                          <a:spcPts val="0"/>
                        </a:spcAft>
                      </a:pPr>
                      <a:r>
                        <a:rPr lang="en-GB" sz="1800" b="1" dirty="0">
                          <a:solidFill>
                            <a:srgbClr val="292526"/>
                          </a:solidFill>
                          <a:effectLst/>
                          <a:latin typeface="+mn-lt"/>
                          <a:ea typeface="Times New Roman"/>
                          <a:cs typeface="Roboto"/>
                        </a:rPr>
                        <a:t>Year 1  </a:t>
                      </a:r>
                      <a:r>
                        <a:rPr lang="en-GB" sz="1800" b="1" spc="-15" dirty="0">
                          <a:solidFill>
                            <a:srgbClr val="292526"/>
                          </a:solidFill>
                          <a:effectLst/>
                          <a:latin typeface="+mn-lt"/>
                          <a:ea typeface="Times New Roman"/>
                          <a:cs typeface="Roboto"/>
                        </a:rPr>
                        <a:t>Comprehension</a:t>
                      </a:r>
                      <a:endParaRPr lang="en-GB" sz="1800" b="1" dirty="0">
                        <a:effectLst/>
                        <a:latin typeface="+mn-lt"/>
                        <a:ea typeface="Times New Roman"/>
                        <a:cs typeface="Roboto"/>
                      </a:endParaRPr>
                    </a:p>
                  </a:txBody>
                  <a:tcPr marL="0" marR="0" marT="0" marB="0">
                    <a:lnL w="381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28575" cap="flat" cmpd="sng" algn="ctr">
                      <a:solidFill>
                        <a:srgbClr val="231F20"/>
                      </a:solidFill>
                      <a:prstDash val="solid"/>
                      <a:round/>
                      <a:headEnd type="none" w="med" len="med"/>
                      <a:tailEnd type="none" w="med" len="med"/>
                    </a:lnT>
                    <a:lnB w="38100" cap="flat" cmpd="sng" algn="ctr">
                      <a:solidFill>
                        <a:srgbClr val="231F20"/>
                      </a:solidFill>
                      <a:prstDash val="solid"/>
                      <a:round/>
                      <a:headEnd type="none" w="med" len="med"/>
                      <a:tailEnd type="none" w="med" len="med"/>
                    </a:lnB>
                  </a:tcPr>
                </a:tc>
                <a:extLst>
                  <a:ext uri="{0D108BD9-81ED-4DB2-BD59-A6C34878D82A}">
                    <a16:rowId xmlns:a16="http://schemas.microsoft.com/office/drawing/2014/main" val="10000"/>
                  </a:ext>
                </a:extLst>
              </a:tr>
              <a:tr h="5784530">
                <a:tc>
                  <a:txBody>
                    <a:bodyPr/>
                    <a:lstStyle/>
                    <a:p>
                      <a:pPr marL="97155" marR="73660" indent="-635" algn="ctr" eaLnBrk="0" hangingPunct="0">
                        <a:lnSpc>
                          <a:spcPct val="101000"/>
                        </a:lnSpc>
                        <a:spcBef>
                          <a:spcPts val="870"/>
                        </a:spcBef>
                        <a:spcAft>
                          <a:spcPts val="0"/>
                        </a:spcAft>
                      </a:pPr>
                      <a:r>
                        <a:rPr lang="en-GB" sz="1800" b="1" spc="-15" dirty="0">
                          <a:solidFill>
                            <a:srgbClr val="292526"/>
                          </a:solidFill>
                          <a:effectLst/>
                          <a:latin typeface="+mn-lt"/>
                          <a:ea typeface="Times New Roman"/>
                          <a:cs typeface="Roboto"/>
                        </a:rPr>
                        <a:t>Year 1 objectives:</a:t>
                      </a:r>
                    </a:p>
                    <a:p>
                      <a:pPr marL="97155" marR="73660" indent="-635" algn="ctr" eaLnBrk="0" hangingPunct="0">
                        <a:lnSpc>
                          <a:spcPct val="101000"/>
                        </a:lnSpc>
                        <a:spcBef>
                          <a:spcPts val="870"/>
                        </a:spcBef>
                        <a:spcAft>
                          <a:spcPts val="0"/>
                        </a:spcAft>
                      </a:pPr>
                      <a:r>
                        <a:rPr lang="en-GB" sz="1500" b="0" spc="-15" dirty="0">
                          <a:solidFill>
                            <a:srgbClr val="292526"/>
                          </a:solidFill>
                          <a:effectLst/>
                          <a:latin typeface="+mn-lt"/>
                          <a:ea typeface="Times New Roman"/>
                          <a:cs typeface="Roboto"/>
                        </a:rPr>
                        <a:t>To listen to and discuss a wide range of fiction, non-fiction and poetry at a level beyond that at which they can read independently. </a:t>
                      </a:r>
                    </a:p>
                    <a:p>
                      <a:pPr marL="97155" marR="73660" indent="-635" algn="ctr" eaLnBrk="0" hangingPunct="0">
                        <a:lnSpc>
                          <a:spcPct val="101000"/>
                        </a:lnSpc>
                        <a:spcBef>
                          <a:spcPts val="870"/>
                        </a:spcBef>
                        <a:spcAft>
                          <a:spcPts val="0"/>
                        </a:spcAft>
                      </a:pPr>
                      <a:r>
                        <a:rPr lang="en-GB" sz="1500" b="0" spc="-15" dirty="0">
                          <a:solidFill>
                            <a:srgbClr val="292526"/>
                          </a:solidFill>
                          <a:effectLst/>
                          <a:latin typeface="+mn-lt"/>
                          <a:ea typeface="Times New Roman"/>
                          <a:cs typeface="Roboto"/>
                        </a:rPr>
                        <a:t>To link what they have read or have read to them to their own experiences. </a:t>
                      </a:r>
                    </a:p>
                    <a:p>
                      <a:pPr marL="97155" marR="73660" indent="-635" algn="ctr" eaLnBrk="0" hangingPunct="0">
                        <a:lnSpc>
                          <a:spcPct val="101000"/>
                        </a:lnSpc>
                        <a:spcBef>
                          <a:spcPts val="870"/>
                        </a:spcBef>
                        <a:spcAft>
                          <a:spcPts val="0"/>
                        </a:spcAft>
                      </a:pPr>
                      <a:r>
                        <a:rPr lang="en-GB" sz="1500" b="0" spc="-15" dirty="0">
                          <a:solidFill>
                            <a:srgbClr val="292526"/>
                          </a:solidFill>
                          <a:effectLst/>
                          <a:latin typeface="+mn-lt"/>
                          <a:ea typeface="Times New Roman"/>
                          <a:cs typeface="Roboto"/>
                        </a:rPr>
                        <a:t>To make links between the text they are reading and other texts they have read.</a:t>
                      </a:r>
                    </a:p>
                    <a:p>
                      <a:pPr marL="97155" marR="73660" indent="-635" algn="ctr" eaLnBrk="0" hangingPunct="0">
                        <a:lnSpc>
                          <a:spcPct val="101000"/>
                        </a:lnSpc>
                        <a:spcBef>
                          <a:spcPts val="870"/>
                        </a:spcBef>
                        <a:spcAft>
                          <a:spcPts val="0"/>
                        </a:spcAft>
                      </a:pPr>
                      <a:r>
                        <a:rPr lang="en-GB" sz="1500" b="0" spc="-15" dirty="0">
                          <a:solidFill>
                            <a:srgbClr val="292526"/>
                          </a:solidFill>
                          <a:effectLst/>
                          <a:latin typeface="+mn-lt"/>
                          <a:ea typeface="Times New Roman"/>
                          <a:cs typeface="Roboto"/>
                        </a:rPr>
                        <a:t>To retell familiar stories in increasing detail. </a:t>
                      </a:r>
                    </a:p>
                    <a:p>
                      <a:pPr marL="97155" marR="73660" indent="-635" algn="ctr" eaLnBrk="0" hangingPunct="0">
                        <a:lnSpc>
                          <a:spcPct val="101000"/>
                        </a:lnSpc>
                        <a:spcBef>
                          <a:spcPts val="870"/>
                        </a:spcBef>
                        <a:spcAft>
                          <a:spcPts val="0"/>
                        </a:spcAft>
                      </a:pPr>
                      <a:r>
                        <a:rPr lang="en-GB" sz="1500" b="0" spc="-15" dirty="0">
                          <a:solidFill>
                            <a:srgbClr val="292526"/>
                          </a:solidFill>
                          <a:effectLst/>
                          <a:latin typeface="+mn-lt"/>
                          <a:ea typeface="Times New Roman"/>
                          <a:cs typeface="Roboto"/>
                        </a:rPr>
                        <a:t>To recite simple poems by heart.</a:t>
                      </a:r>
                    </a:p>
                    <a:p>
                      <a:pPr marL="97155" marR="73660" indent="-635" algn="ctr" eaLnBrk="0" hangingPunct="0">
                        <a:lnSpc>
                          <a:spcPct val="101000"/>
                        </a:lnSpc>
                        <a:spcBef>
                          <a:spcPts val="870"/>
                        </a:spcBef>
                        <a:spcAft>
                          <a:spcPts val="0"/>
                        </a:spcAft>
                      </a:pPr>
                      <a:r>
                        <a:rPr lang="en-GB" sz="1500" b="0" spc="-15" dirty="0">
                          <a:solidFill>
                            <a:srgbClr val="292526"/>
                          </a:solidFill>
                          <a:effectLst/>
                          <a:latin typeface="+mn-lt"/>
                          <a:ea typeface="Times New Roman"/>
                          <a:cs typeface="Roboto"/>
                        </a:rPr>
                        <a:t>To join in with discussions about a text, taking turns and listening to what others say. </a:t>
                      </a:r>
                    </a:p>
                    <a:p>
                      <a:pPr marL="97155" marR="73660" indent="-635" algn="ctr" eaLnBrk="0" hangingPunct="0">
                        <a:lnSpc>
                          <a:spcPct val="101000"/>
                        </a:lnSpc>
                        <a:spcBef>
                          <a:spcPts val="870"/>
                        </a:spcBef>
                        <a:spcAft>
                          <a:spcPts val="0"/>
                        </a:spcAft>
                      </a:pPr>
                      <a:r>
                        <a:rPr lang="en-GB" sz="1500" b="0" spc="-15" dirty="0">
                          <a:solidFill>
                            <a:srgbClr val="292526"/>
                          </a:solidFill>
                          <a:effectLst/>
                          <a:latin typeface="+mn-lt"/>
                          <a:ea typeface="Times New Roman"/>
                          <a:cs typeface="Roboto"/>
                        </a:rPr>
                        <a:t>To discuss the significance of titles and events. </a:t>
                      </a:r>
                    </a:p>
                    <a:p>
                      <a:pPr marL="97155" marR="73660" indent="-635" algn="ctr" eaLnBrk="0" hangingPunct="0">
                        <a:lnSpc>
                          <a:spcPct val="101000"/>
                        </a:lnSpc>
                        <a:spcBef>
                          <a:spcPts val="870"/>
                        </a:spcBef>
                        <a:spcAft>
                          <a:spcPts val="0"/>
                        </a:spcAft>
                      </a:pPr>
                      <a:r>
                        <a:rPr lang="en-GB" sz="1500" b="0" spc="-15" dirty="0">
                          <a:solidFill>
                            <a:srgbClr val="292526"/>
                          </a:solidFill>
                          <a:effectLst/>
                          <a:latin typeface="+mn-lt"/>
                          <a:ea typeface="Times New Roman"/>
                          <a:cs typeface="Roboto"/>
                        </a:rPr>
                        <a:t>To ask and answer questions about a text.</a:t>
                      </a:r>
                    </a:p>
                    <a:p>
                      <a:pPr marL="97155" marR="73660" indent="-635" algn="ctr" eaLnBrk="0" hangingPunct="0">
                        <a:lnSpc>
                          <a:spcPct val="101000"/>
                        </a:lnSpc>
                        <a:spcBef>
                          <a:spcPts val="870"/>
                        </a:spcBef>
                        <a:spcAft>
                          <a:spcPts val="0"/>
                        </a:spcAft>
                      </a:pPr>
                      <a:r>
                        <a:rPr lang="en-GB" sz="1500" b="0" spc="-15" dirty="0">
                          <a:solidFill>
                            <a:srgbClr val="292526"/>
                          </a:solidFill>
                          <a:effectLst/>
                          <a:latin typeface="+mn-lt"/>
                          <a:ea typeface="Times New Roman"/>
                          <a:cs typeface="Roboto"/>
                        </a:rPr>
                        <a:t>To recognise simple recurring literary language in stories and poetry.</a:t>
                      </a:r>
                    </a:p>
                    <a:p>
                      <a:pPr marL="97155" marR="73660" indent="-635" algn="ctr" eaLnBrk="0" hangingPunct="0">
                        <a:lnSpc>
                          <a:spcPct val="101000"/>
                        </a:lnSpc>
                        <a:spcBef>
                          <a:spcPts val="870"/>
                        </a:spcBef>
                        <a:spcAft>
                          <a:spcPts val="0"/>
                        </a:spcAft>
                      </a:pPr>
                      <a:r>
                        <a:rPr lang="en-GB" sz="1500" b="0" spc="-15" dirty="0">
                          <a:solidFill>
                            <a:srgbClr val="292526"/>
                          </a:solidFill>
                          <a:effectLst/>
                          <a:latin typeface="+mn-lt"/>
                          <a:ea typeface="Times New Roman"/>
                          <a:cs typeface="Roboto"/>
                        </a:rPr>
                        <a:t>To discuss word meaning and link new meanings to those already known. </a:t>
                      </a:r>
                    </a:p>
                    <a:p>
                      <a:pPr marL="97155" marR="73660" indent="-635" algn="ctr" eaLnBrk="0" hangingPunct="0">
                        <a:lnSpc>
                          <a:spcPct val="101000"/>
                        </a:lnSpc>
                        <a:spcBef>
                          <a:spcPts val="870"/>
                        </a:spcBef>
                        <a:spcAft>
                          <a:spcPts val="0"/>
                        </a:spcAft>
                      </a:pPr>
                      <a:r>
                        <a:rPr lang="en-GB" sz="1500" b="0" spc="-15" dirty="0">
                          <a:solidFill>
                            <a:srgbClr val="292526"/>
                          </a:solidFill>
                          <a:effectLst/>
                          <a:latin typeface="+mn-lt"/>
                          <a:ea typeface="Times New Roman"/>
                          <a:cs typeface="Roboto"/>
                        </a:rPr>
                        <a:t>To begin to make simple inferences. </a:t>
                      </a:r>
                    </a:p>
                    <a:p>
                      <a:pPr marL="97155" marR="73660" indent="-635" algn="ctr" eaLnBrk="0" hangingPunct="0">
                        <a:lnSpc>
                          <a:spcPct val="101000"/>
                        </a:lnSpc>
                        <a:spcBef>
                          <a:spcPts val="870"/>
                        </a:spcBef>
                        <a:spcAft>
                          <a:spcPts val="0"/>
                        </a:spcAft>
                      </a:pPr>
                      <a:r>
                        <a:rPr lang="en-GB" sz="1500" b="0" spc="-15" dirty="0">
                          <a:solidFill>
                            <a:srgbClr val="292526"/>
                          </a:solidFill>
                          <a:effectLst/>
                          <a:latin typeface="+mn-lt"/>
                          <a:ea typeface="Times New Roman"/>
                          <a:cs typeface="Roboto"/>
                        </a:rPr>
                        <a:t>To predict what might happen on the basis of what has been read so far. </a:t>
                      </a:r>
                    </a:p>
                  </a:txBody>
                  <a:tcPr marL="0" marR="0" marT="0" marB="0">
                    <a:lnL w="381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381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rgbClr val="92D050"/>
                    </a:solidFill>
                  </a:tcPr>
                </a:tc>
                <a:extLst>
                  <a:ext uri="{0D108BD9-81ED-4DB2-BD59-A6C34878D82A}">
                    <a16:rowId xmlns:a16="http://schemas.microsoft.com/office/drawing/2014/main" val="10001"/>
                  </a:ext>
                </a:extLst>
              </a:tr>
            </a:tbl>
          </a:graphicData>
        </a:graphic>
      </p:graphicFrame>
      <p:sp>
        <p:nvSpPr>
          <p:cNvPr id="3" name="Arrow: Right 2">
            <a:hlinkClick r:id="rId2" action="ppaction://hlinksldjump"/>
            <a:extLst>
              <a:ext uri="{FF2B5EF4-FFF2-40B4-BE49-F238E27FC236}">
                <a16:creationId xmlns:a16="http://schemas.microsoft.com/office/drawing/2014/main" id="{2A48B197-3EAB-4B25-89DE-784F1A1372FD}"/>
              </a:ext>
            </a:extLst>
          </p:cNvPr>
          <p:cNvSpPr/>
          <p:nvPr/>
        </p:nvSpPr>
        <p:spPr>
          <a:xfrm>
            <a:off x="7380312" y="5949280"/>
            <a:ext cx="136815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BACK</a:t>
            </a:r>
          </a:p>
        </p:txBody>
      </p:sp>
    </p:spTree>
    <p:extLst>
      <p:ext uri="{BB962C8B-B14F-4D97-AF65-F5344CB8AC3E}">
        <p14:creationId xmlns:p14="http://schemas.microsoft.com/office/powerpoint/2010/main" val="845280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570853817"/>
              </p:ext>
            </p:extLst>
          </p:nvPr>
        </p:nvGraphicFramePr>
        <p:xfrm>
          <a:off x="179512" y="188640"/>
          <a:ext cx="8712968" cy="6232511"/>
        </p:xfrm>
        <a:graphic>
          <a:graphicData uri="http://schemas.openxmlformats.org/drawingml/2006/table">
            <a:tbl>
              <a:tblPr/>
              <a:tblGrid>
                <a:gridCol w="8712968">
                  <a:extLst>
                    <a:ext uri="{9D8B030D-6E8A-4147-A177-3AD203B41FA5}">
                      <a16:colId xmlns:a16="http://schemas.microsoft.com/office/drawing/2014/main" val="20000"/>
                    </a:ext>
                  </a:extLst>
                </a:gridCol>
              </a:tblGrid>
              <a:tr h="432048">
                <a:tc>
                  <a:txBody>
                    <a:bodyPr/>
                    <a:lstStyle/>
                    <a:p>
                      <a:pPr algn="ctr" eaLnBrk="0" hangingPunct="0">
                        <a:lnSpc>
                          <a:spcPct val="107000"/>
                        </a:lnSpc>
                        <a:spcBef>
                          <a:spcPts val="20"/>
                        </a:spcBef>
                        <a:spcAft>
                          <a:spcPts val="0"/>
                        </a:spcAft>
                      </a:pPr>
                      <a:r>
                        <a:rPr lang="en-GB" sz="1800" b="1" dirty="0">
                          <a:effectLst/>
                          <a:latin typeface="+mn-lt"/>
                          <a:ea typeface="Times New Roman"/>
                          <a:cs typeface="Roboto"/>
                        </a:rPr>
                        <a:t> </a:t>
                      </a:r>
                      <a:r>
                        <a:rPr lang="en-GB" sz="1800" b="1" dirty="0">
                          <a:solidFill>
                            <a:srgbClr val="292526"/>
                          </a:solidFill>
                          <a:effectLst/>
                          <a:latin typeface="+mn-lt"/>
                          <a:ea typeface="Times New Roman"/>
                          <a:cs typeface="Roboto"/>
                        </a:rPr>
                        <a:t>Year 2 Phonics, Decoding and Spelling</a:t>
                      </a:r>
                      <a:endParaRPr lang="en-GB" sz="1800" dirty="0">
                        <a:effectLst/>
                        <a:latin typeface="+mn-lt"/>
                        <a:ea typeface="Times New Roman"/>
                        <a:cs typeface="Roboto"/>
                      </a:endParaRPr>
                    </a:p>
                  </a:txBody>
                  <a:tcPr marL="0" marR="0" marT="0" marB="0">
                    <a:lnL w="12700" cap="flat" cmpd="sng" algn="ctr">
                      <a:solidFill>
                        <a:srgbClr val="231F20"/>
                      </a:solidFill>
                      <a:prstDash val="solid"/>
                      <a:round/>
                      <a:headEnd type="none" w="med" len="med"/>
                      <a:tailEnd type="none" w="med" len="med"/>
                    </a:lnL>
                    <a:lnR w="28575" cap="flat" cmpd="sng" algn="ctr">
                      <a:solidFill>
                        <a:srgbClr val="231F20"/>
                      </a:solidFill>
                      <a:prstDash val="solid"/>
                      <a:round/>
                      <a:headEnd type="none" w="med" len="med"/>
                      <a:tailEnd type="none" w="med" len="med"/>
                    </a:lnR>
                    <a:lnT w="28575" cap="flat" cmpd="sng" algn="ctr">
                      <a:solidFill>
                        <a:srgbClr val="231F20"/>
                      </a:solidFill>
                      <a:prstDash val="solid"/>
                      <a:round/>
                      <a:headEnd type="none" w="med" len="med"/>
                      <a:tailEnd type="none" w="med" len="med"/>
                    </a:lnT>
                    <a:lnB w="38100" cap="flat" cmpd="sng" algn="ctr">
                      <a:solidFill>
                        <a:srgbClr val="231F20"/>
                      </a:solidFill>
                      <a:prstDash val="solid"/>
                      <a:round/>
                      <a:headEnd type="none" w="med" len="med"/>
                      <a:tailEnd type="none" w="med" len="med"/>
                    </a:lnB>
                  </a:tcPr>
                </a:tc>
                <a:extLst>
                  <a:ext uri="{0D108BD9-81ED-4DB2-BD59-A6C34878D82A}">
                    <a16:rowId xmlns:a16="http://schemas.microsoft.com/office/drawing/2014/main" val="10000"/>
                  </a:ext>
                </a:extLst>
              </a:tr>
              <a:tr h="5800463">
                <a:tc>
                  <a:txBody>
                    <a:bodyPr/>
                    <a:lstStyle/>
                    <a:p>
                      <a:pPr marL="98425" marR="50165" indent="-635" algn="ctr" eaLnBrk="0" hangingPunct="0">
                        <a:lnSpc>
                          <a:spcPct val="107000"/>
                        </a:lnSpc>
                        <a:spcBef>
                          <a:spcPts val="285"/>
                        </a:spcBef>
                        <a:spcAft>
                          <a:spcPts val="0"/>
                        </a:spcAft>
                      </a:pPr>
                      <a:r>
                        <a:rPr lang="en-GB" sz="1800" b="1" spc="-30" dirty="0">
                          <a:solidFill>
                            <a:srgbClr val="292526"/>
                          </a:solidFill>
                          <a:effectLst/>
                          <a:latin typeface="+mn-lt"/>
                          <a:ea typeface="Times New Roman"/>
                          <a:cs typeface="Roboto"/>
                        </a:rPr>
                        <a:t>Year 2 objectives:</a:t>
                      </a:r>
                    </a:p>
                    <a:p>
                      <a:pPr marL="98425" marR="50165" indent="-635" algn="ctr" eaLnBrk="0" hangingPunct="0">
                        <a:lnSpc>
                          <a:spcPct val="107000"/>
                        </a:lnSpc>
                        <a:spcBef>
                          <a:spcPts val="285"/>
                        </a:spcBef>
                        <a:spcAft>
                          <a:spcPts val="0"/>
                        </a:spcAft>
                      </a:pPr>
                      <a:endParaRPr lang="en-GB" sz="1800" b="1" spc="-30" dirty="0">
                        <a:solidFill>
                          <a:srgbClr val="292526"/>
                        </a:solidFill>
                        <a:effectLst/>
                        <a:latin typeface="+mn-lt"/>
                        <a:ea typeface="Times New Roman"/>
                        <a:cs typeface="Roboto"/>
                      </a:endParaRPr>
                    </a:p>
                    <a:p>
                      <a:pPr marL="98425" marR="50165" indent="-635" algn="ctr" eaLnBrk="0" hangingPunct="0">
                        <a:lnSpc>
                          <a:spcPct val="107000"/>
                        </a:lnSpc>
                        <a:spcBef>
                          <a:spcPts val="285"/>
                        </a:spcBef>
                        <a:spcAft>
                          <a:spcPts val="0"/>
                        </a:spcAft>
                      </a:pPr>
                      <a:r>
                        <a:rPr lang="en-GB" sz="1500" b="0" spc="-30" dirty="0">
                          <a:solidFill>
                            <a:srgbClr val="292526"/>
                          </a:solidFill>
                          <a:effectLst/>
                          <a:latin typeface="+mn-lt"/>
                          <a:ea typeface="Times New Roman"/>
                          <a:cs typeface="Roboto"/>
                        </a:rPr>
                        <a:t>To continue to apply phonic knowledge and skills to decode words until automatic decoding has become embedded and reading is fluent. </a:t>
                      </a:r>
                    </a:p>
                    <a:p>
                      <a:pPr marL="98425" marR="50165" indent="-635" algn="ctr" eaLnBrk="0" hangingPunct="0">
                        <a:lnSpc>
                          <a:spcPct val="107000"/>
                        </a:lnSpc>
                        <a:spcBef>
                          <a:spcPts val="285"/>
                        </a:spcBef>
                        <a:spcAft>
                          <a:spcPts val="0"/>
                        </a:spcAft>
                      </a:pPr>
                      <a:r>
                        <a:rPr lang="en-GB" sz="1500" b="0" spc="-30" dirty="0">
                          <a:solidFill>
                            <a:srgbClr val="292526"/>
                          </a:solidFill>
                          <a:effectLst/>
                          <a:latin typeface="+mn-lt"/>
                          <a:ea typeface="Times New Roman"/>
                          <a:cs typeface="Roboto"/>
                        </a:rPr>
                        <a:t>To read accurately by blending the sounds in words that contain the graphemes taught so far, especially recognising alternative sounds for graphemes. </a:t>
                      </a:r>
                    </a:p>
                    <a:p>
                      <a:pPr marL="98425" marR="50165" indent="-635" algn="ctr" eaLnBrk="0" hangingPunct="0">
                        <a:lnSpc>
                          <a:spcPct val="107000"/>
                        </a:lnSpc>
                        <a:spcBef>
                          <a:spcPts val="285"/>
                        </a:spcBef>
                        <a:spcAft>
                          <a:spcPts val="0"/>
                        </a:spcAft>
                      </a:pPr>
                      <a:r>
                        <a:rPr lang="en-GB" sz="1500" b="0" spc="-30" dirty="0">
                          <a:solidFill>
                            <a:srgbClr val="292526"/>
                          </a:solidFill>
                          <a:effectLst/>
                          <a:latin typeface="+mn-lt"/>
                          <a:ea typeface="Times New Roman"/>
                          <a:cs typeface="Roboto"/>
                        </a:rPr>
                        <a:t>To accurately read most words of two or more syllables. </a:t>
                      </a:r>
                    </a:p>
                    <a:p>
                      <a:pPr marL="98425" marR="50165" indent="-635" algn="ctr" eaLnBrk="0" hangingPunct="0">
                        <a:lnSpc>
                          <a:spcPct val="107000"/>
                        </a:lnSpc>
                        <a:spcBef>
                          <a:spcPts val="285"/>
                        </a:spcBef>
                        <a:spcAft>
                          <a:spcPts val="0"/>
                        </a:spcAft>
                      </a:pPr>
                      <a:r>
                        <a:rPr lang="en-GB" sz="1500" b="0" spc="-30" dirty="0">
                          <a:solidFill>
                            <a:srgbClr val="292526"/>
                          </a:solidFill>
                          <a:effectLst/>
                          <a:latin typeface="+mn-lt"/>
                          <a:ea typeface="Times New Roman"/>
                          <a:cs typeface="Roboto"/>
                        </a:rPr>
                        <a:t>To read most words containing common suffixes.</a:t>
                      </a:r>
                    </a:p>
                    <a:p>
                      <a:pPr marL="98425" marR="50165" indent="-635" algn="ctr" eaLnBrk="0" hangingPunct="0">
                        <a:lnSpc>
                          <a:spcPct val="107000"/>
                        </a:lnSpc>
                        <a:spcBef>
                          <a:spcPts val="285"/>
                        </a:spcBef>
                        <a:spcAft>
                          <a:spcPts val="0"/>
                        </a:spcAft>
                      </a:pPr>
                      <a:r>
                        <a:rPr lang="en-GB" sz="1500" b="0" spc="-30" dirty="0">
                          <a:solidFill>
                            <a:srgbClr val="292526"/>
                          </a:solidFill>
                          <a:effectLst/>
                          <a:latin typeface="+mn-lt"/>
                          <a:ea typeface="Times New Roman"/>
                          <a:cs typeface="Roboto"/>
                        </a:rPr>
                        <a:t>To read most Y1 and Y2 common exception words</a:t>
                      </a:r>
                    </a:p>
                    <a:p>
                      <a:pPr marL="98425" marR="50165" indent="-635" algn="ctr" eaLnBrk="0" hangingPunct="0">
                        <a:lnSpc>
                          <a:spcPct val="107000"/>
                        </a:lnSpc>
                        <a:spcBef>
                          <a:spcPts val="285"/>
                        </a:spcBef>
                        <a:spcAft>
                          <a:spcPts val="0"/>
                        </a:spcAft>
                      </a:pPr>
                      <a:endParaRPr lang="en-GB" sz="1800" b="1" spc="-30" dirty="0">
                        <a:solidFill>
                          <a:srgbClr val="292526"/>
                        </a:solidFill>
                        <a:effectLst/>
                        <a:latin typeface="+mn-lt"/>
                        <a:ea typeface="Times New Roman"/>
                        <a:cs typeface="Roboto"/>
                      </a:endParaRPr>
                    </a:p>
                  </a:txBody>
                  <a:tcPr marL="0" marR="0" marT="0" marB="0">
                    <a:lnL w="12700" cap="flat" cmpd="sng" algn="ctr">
                      <a:solidFill>
                        <a:srgbClr val="231F20"/>
                      </a:solidFill>
                      <a:prstDash val="solid"/>
                      <a:round/>
                      <a:headEnd type="none" w="med" len="med"/>
                      <a:tailEnd type="none" w="med" len="med"/>
                    </a:lnL>
                    <a:lnR w="38100" cap="flat" cmpd="sng" algn="ctr">
                      <a:solidFill>
                        <a:srgbClr val="231F20"/>
                      </a:solidFill>
                      <a:prstDash val="solid"/>
                      <a:round/>
                      <a:headEnd type="none" w="med" len="med"/>
                      <a:tailEnd type="none" w="med" len="med"/>
                    </a:lnR>
                    <a:lnT w="381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
        <p:nvSpPr>
          <p:cNvPr id="3" name="Arrow: Right 2">
            <a:hlinkClick r:id="rId2" action="ppaction://hlinksldjump"/>
            <a:extLst>
              <a:ext uri="{FF2B5EF4-FFF2-40B4-BE49-F238E27FC236}">
                <a16:creationId xmlns:a16="http://schemas.microsoft.com/office/drawing/2014/main" id="{6C09D888-3D96-4CE3-9B34-56E16E6B02BA}"/>
              </a:ext>
            </a:extLst>
          </p:cNvPr>
          <p:cNvSpPr/>
          <p:nvPr/>
        </p:nvSpPr>
        <p:spPr>
          <a:xfrm>
            <a:off x="7380312" y="5949280"/>
            <a:ext cx="136815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BACK</a:t>
            </a:r>
          </a:p>
        </p:txBody>
      </p:sp>
    </p:spTree>
    <p:extLst>
      <p:ext uri="{BB962C8B-B14F-4D97-AF65-F5344CB8AC3E}">
        <p14:creationId xmlns:p14="http://schemas.microsoft.com/office/powerpoint/2010/main" val="2766678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815717783"/>
              </p:ext>
            </p:extLst>
          </p:nvPr>
        </p:nvGraphicFramePr>
        <p:xfrm>
          <a:off x="179512" y="188640"/>
          <a:ext cx="8784976" cy="6336704"/>
        </p:xfrm>
        <a:graphic>
          <a:graphicData uri="http://schemas.openxmlformats.org/drawingml/2006/table">
            <a:tbl>
              <a:tblPr/>
              <a:tblGrid>
                <a:gridCol w="8784976">
                  <a:extLst>
                    <a:ext uri="{9D8B030D-6E8A-4147-A177-3AD203B41FA5}">
                      <a16:colId xmlns:a16="http://schemas.microsoft.com/office/drawing/2014/main" val="20000"/>
                    </a:ext>
                  </a:extLst>
                </a:gridCol>
              </a:tblGrid>
              <a:tr h="370338">
                <a:tc>
                  <a:txBody>
                    <a:bodyPr/>
                    <a:lstStyle/>
                    <a:p>
                      <a:pPr algn="ctr" eaLnBrk="0" hangingPunct="0">
                        <a:lnSpc>
                          <a:spcPct val="107000"/>
                        </a:lnSpc>
                        <a:spcBef>
                          <a:spcPts val="20"/>
                        </a:spcBef>
                        <a:spcAft>
                          <a:spcPts val="0"/>
                        </a:spcAft>
                      </a:pPr>
                      <a:r>
                        <a:rPr lang="en-GB" sz="1800" b="1" dirty="0">
                          <a:effectLst/>
                          <a:latin typeface="+mn-lt"/>
                          <a:ea typeface="Times New Roman"/>
                          <a:cs typeface="Roboto"/>
                        </a:rPr>
                        <a:t> </a:t>
                      </a:r>
                      <a:r>
                        <a:rPr lang="en-GB" sz="1800" b="1" dirty="0">
                          <a:solidFill>
                            <a:srgbClr val="292526"/>
                          </a:solidFill>
                          <a:effectLst/>
                          <a:latin typeface="+mn-lt"/>
                          <a:ea typeface="Times New Roman"/>
                          <a:cs typeface="Roboto"/>
                        </a:rPr>
                        <a:t>Year 2 Fluency, Understanding and Correcting Inaccuracies</a:t>
                      </a:r>
                      <a:endParaRPr lang="en-GB" sz="1800" dirty="0">
                        <a:effectLst/>
                        <a:latin typeface="+mn-lt"/>
                        <a:ea typeface="Times New Roman"/>
                        <a:cs typeface="Roboto"/>
                      </a:endParaRPr>
                    </a:p>
                  </a:txBody>
                  <a:tcPr marL="0" marR="0" marT="0" marB="0">
                    <a:lnL w="12700" cap="flat" cmpd="sng" algn="ctr">
                      <a:solidFill>
                        <a:srgbClr val="231F20"/>
                      </a:solidFill>
                      <a:prstDash val="solid"/>
                      <a:round/>
                      <a:headEnd type="none" w="med" len="med"/>
                      <a:tailEnd type="none" w="med" len="med"/>
                    </a:lnL>
                    <a:lnR w="28575" cap="flat" cmpd="sng" algn="ctr">
                      <a:solidFill>
                        <a:srgbClr val="231F20"/>
                      </a:solidFill>
                      <a:prstDash val="solid"/>
                      <a:round/>
                      <a:headEnd type="none" w="med" len="med"/>
                      <a:tailEnd type="none" w="med" len="med"/>
                    </a:lnR>
                    <a:lnT w="28575" cap="flat" cmpd="sng" algn="ctr">
                      <a:solidFill>
                        <a:srgbClr val="231F20"/>
                      </a:solidFill>
                      <a:prstDash val="solid"/>
                      <a:round/>
                      <a:headEnd type="none" w="med" len="med"/>
                      <a:tailEnd type="none" w="med" len="med"/>
                    </a:lnT>
                    <a:lnB w="38100" cap="flat" cmpd="sng" algn="ctr">
                      <a:solidFill>
                        <a:srgbClr val="231F20"/>
                      </a:solidFill>
                      <a:prstDash val="solid"/>
                      <a:round/>
                      <a:headEnd type="none" w="med" len="med"/>
                      <a:tailEnd type="none" w="med" len="med"/>
                    </a:lnB>
                  </a:tcPr>
                </a:tc>
                <a:extLst>
                  <a:ext uri="{0D108BD9-81ED-4DB2-BD59-A6C34878D82A}">
                    <a16:rowId xmlns:a16="http://schemas.microsoft.com/office/drawing/2014/main" val="10000"/>
                  </a:ext>
                </a:extLst>
              </a:tr>
              <a:tr h="5966366">
                <a:tc>
                  <a:txBody>
                    <a:bodyPr/>
                    <a:lstStyle/>
                    <a:p>
                      <a:pPr marL="97155" marR="73660" indent="-635" algn="ctr" eaLnBrk="0" hangingPunct="0">
                        <a:lnSpc>
                          <a:spcPct val="101000"/>
                        </a:lnSpc>
                        <a:spcBef>
                          <a:spcPts val="870"/>
                        </a:spcBef>
                        <a:spcAft>
                          <a:spcPts val="0"/>
                        </a:spcAft>
                      </a:pPr>
                      <a:r>
                        <a:rPr lang="en-GB" sz="1800" b="1" spc="-15" dirty="0">
                          <a:solidFill>
                            <a:srgbClr val="292526"/>
                          </a:solidFill>
                          <a:effectLst/>
                          <a:latin typeface="+mn-lt"/>
                          <a:ea typeface="Times New Roman"/>
                          <a:cs typeface="Roboto"/>
                        </a:rPr>
                        <a:t>Year 2 objectives:</a:t>
                      </a:r>
                    </a:p>
                    <a:p>
                      <a:pPr marL="97155" marR="73660" indent="-635" algn="ctr" eaLnBrk="0" hangingPunct="0">
                        <a:lnSpc>
                          <a:spcPct val="101000"/>
                        </a:lnSpc>
                        <a:spcBef>
                          <a:spcPts val="870"/>
                        </a:spcBef>
                        <a:spcAft>
                          <a:spcPts val="0"/>
                        </a:spcAft>
                      </a:pPr>
                      <a:endParaRPr lang="en-GB" sz="2400" spc="-30" dirty="0">
                        <a:solidFill>
                          <a:srgbClr val="292526"/>
                        </a:solidFill>
                        <a:effectLst/>
                        <a:latin typeface="+mn-lt"/>
                        <a:ea typeface="Times New Roman"/>
                        <a:cs typeface="Roboto"/>
                      </a:endParaRPr>
                    </a:p>
                    <a:p>
                      <a:pPr marL="97155" marR="73660" indent="-635" algn="ctr" eaLnBrk="0" hangingPunct="0">
                        <a:lnSpc>
                          <a:spcPct val="101000"/>
                        </a:lnSpc>
                        <a:spcBef>
                          <a:spcPts val="870"/>
                        </a:spcBef>
                        <a:spcAft>
                          <a:spcPts val="0"/>
                        </a:spcAft>
                      </a:pPr>
                      <a:r>
                        <a:rPr lang="en-GB" sz="1500" b="0" spc="-30" dirty="0">
                          <a:solidFill>
                            <a:srgbClr val="292526"/>
                          </a:solidFill>
                          <a:effectLst/>
                          <a:latin typeface="+mn-lt"/>
                          <a:ea typeface="Times New Roman"/>
                          <a:cs typeface="Roboto"/>
                        </a:rPr>
                        <a:t>To read aloud books (closely matched to their improving phonic knowledge), sounding out unfamiliar words accurately, automatically and without undue hesitation. </a:t>
                      </a:r>
                    </a:p>
                    <a:p>
                      <a:pPr marL="97155" marR="73660" indent="-635" algn="ctr" eaLnBrk="0" hangingPunct="0">
                        <a:lnSpc>
                          <a:spcPct val="101000"/>
                        </a:lnSpc>
                        <a:spcBef>
                          <a:spcPts val="870"/>
                        </a:spcBef>
                        <a:spcAft>
                          <a:spcPts val="0"/>
                        </a:spcAft>
                      </a:pPr>
                      <a:r>
                        <a:rPr lang="en-GB" sz="1500" b="0" spc="-30" dirty="0">
                          <a:solidFill>
                            <a:srgbClr val="292526"/>
                          </a:solidFill>
                          <a:effectLst/>
                          <a:latin typeface="+mn-lt"/>
                          <a:ea typeface="Times New Roman"/>
                          <a:cs typeface="Roboto"/>
                        </a:rPr>
                        <a:t>To reread these books to build up fluency and confidence in word reading. </a:t>
                      </a:r>
                    </a:p>
                    <a:p>
                      <a:pPr marL="97155" marR="73660" indent="-635" algn="ctr" eaLnBrk="0" hangingPunct="0">
                        <a:lnSpc>
                          <a:spcPct val="101000"/>
                        </a:lnSpc>
                        <a:spcBef>
                          <a:spcPts val="870"/>
                        </a:spcBef>
                        <a:spcAft>
                          <a:spcPts val="0"/>
                        </a:spcAft>
                      </a:pPr>
                      <a:r>
                        <a:rPr lang="en-GB" sz="1500" b="0" spc="-30" dirty="0">
                          <a:solidFill>
                            <a:srgbClr val="292526"/>
                          </a:solidFill>
                          <a:effectLst/>
                          <a:latin typeface="+mn-lt"/>
                          <a:ea typeface="Times New Roman"/>
                          <a:cs typeface="Roboto"/>
                        </a:rPr>
                        <a:t>To read words accurately and fluently without overt sounding and blending, e.g. at over 90 words per minute, in age-appropriate texts.</a:t>
                      </a:r>
                    </a:p>
                    <a:p>
                      <a:pPr marL="97155" marR="73660" indent="-635" algn="ctr" eaLnBrk="0" hangingPunct="0">
                        <a:lnSpc>
                          <a:spcPct val="101000"/>
                        </a:lnSpc>
                        <a:spcBef>
                          <a:spcPts val="870"/>
                        </a:spcBef>
                        <a:spcAft>
                          <a:spcPts val="0"/>
                        </a:spcAft>
                      </a:pPr>
                      <a:r>
                        <a:rPr lang="en-GB" sz="1500" b="0" spc="-30" dirty="0">
                          <a:solidFill>
                            <a:srgbClr val="292526"/>
                          </a:solidFill>
                          <a:effectLst/>
                          <a:latin typeface="+mn-lt"/>
                          <a:ea typeface="Times New Roman"/>
                          <a:cs typeface="Roboto"/>
                        </a:rPr>
                        <a:t>To show understanding by drawing on what they already know or on background information and vocabulary provided by the teacher. </a:t>
                      </a:r>
                    </a:p>
                    <a:p>
                      <a:pPr marL="97155" marR="73660" indent="-635" algn="ctr" eaLnBrk="0" hangingPunct="0">
                        <a:lnSpc>
                          <a:spcPct val="101000"/>
                        </a:lnSpc>
                        <a:spcBef>
                          <a:spcPts val="870"/>
                        </a:spcBef>
                        <a:spcAft>
                          <a:spcPts val="0"/>
                        </a:spcAft>
                      </a:pPr>
                      <a:r>
                        <a:rPr lang="en-GB" sz="1500" b="0" spc="-30" dirty="0">
                          <a:solidFill>
                            <a:srgbClr val="292526"/>
                          </a:solidFill>
                          <a:effectLst/>
                          <a:latin typeface="+mn-lt"/>
                          <a:ea typeface="Times New Roman"/>
                          <a:cs typeface="Roboto"/>
                        </a:rPr>
                        <a:t>To check that the text makes sense to them as they read and to correct inaccurate reading.</a:t>
                      </a:r>
                    </a:p>
                    <a:p>
                      <a:pPr marL="97155" marR="73660" indent="-635" algn="ctr" eaLnBrk="0" hangingPunct="0">
                        <a:lnSpc>
                          <a:spcPct val="101000"/>
                        </a:lnSpc>
                        <a:spcBef>
                          <a:spcPts val="870"/>
                        </a:spcBef>
                        <a:spcAft>
                          <a:spcPts val="0"/>
                        </a:spcAft>
                      </a:pPr>
                      <a:endParaRPr lang="en-GB" sz="1800" spc="-30" dirty="0">
                        <a:solidFill>
                          <a:srgbClr val="292526"/>
                        </a:solidFill>
                        <a:effectLst/>
                        <a:latin typeface="+mn-lt"/>
                        <a:ea typeface="Times New Roman"/>
                        <a:cs typeface="Roboto"/>
                      </a:endParaRPr>
                    </a:p>
                  </a:txBody>
                  <a:tcPr marL="0" marR="0" marT="0" marB="0">
                    <a:lnL w="12700" cap="flat" cmpd="sng" algn="ctr">
                      <a:solidFill>
                        <a:srgbClr val="231F20"/>
                      </a:solidFill>
                      <a:prstDash val="solid"/>
                      <a:round/>
                      <a:headEnd type="none" w="med" len="med"/>
                      <a:tailEnd type="none" w="med" len="med"/>
                    </a:lnL>
                    <a:lnR w="38100" cap="flat" cmpd="sng" algn="ctr">
                      <a:solidFill>
                        <a:srgbClr val="231F20"/>
                      </a:solidFill>
                      <a:prstDash val="solid"/>
                      <a:round/>
                      <a:headEnd type="none" w="med" len="med"/>
                      <a:tailEnd type="none" w="med" len="med"/>
                    </a:lnR>
                    <a:lnT w="381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
        <p:nvSpPr>
          <p:cNvPr id="3" name="Arrow: Right 2">
            <a:hlinkClick r:id="rId2" action="ppaction://hlinksldjump"/>
            <a:extLst>
              <a:ext uri="{FF2B5EF4-FFF2-40B4-BE49-F238E27FC236}">
                <a16:creationId xmlns:a16="http://schemas.microsoft.com/office/drawing/2014/main" id="{7ADA45C3-3E28-432B-9FED-B80578F491B7}"/>
              </a:ext>
            </a:extLst>
          </p:cNvPr>
          <p:cNvSpPr/>
          <p:nvPr/>
        </p:nvSpPr>
        <p:spPr>
          <a:xfrm>
            <a:off x="7380312" y="5949280"/>
            <a:ext cx="136815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BACK</a:t>
            </a:r>
          </a:p>
        </p:txBody>
      </p:sp>
    </p:spTree>
    <p:extLst>
      <p:ext uri="{BB962C8B-B14F-4D97-AF65-F5344CB8AC3E}">
        <p14:creationId xmlns:p14="http://schemas.microsoft.com/office/powerpoint/2010/main" val="63286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449131624"/>
              </p:ext>
            </p:extLst>
          </p:nvPr>
        </p:nvGraphicFramePr>
        <p:xfrm>
          <a:off x="179512" y="28983"/>
          <a:ext cx="8784976" cy="6640377"/>
        </p:xfrm>
        <a:graphic>
          <a:graphicData uri="http://schemas.openxmlformats.org/drawingml/2006/table">
            <a:tbl>
              <a:tblPr/>
              <a:tblGrid>
                <a:gridCol w="8784976">
                  <a:extLst>
                    <a:ext uri="{9D8B030D-6E8A-4147-A177-3AD203B41FA5}">
                      <a16:colId xmlns:a16="http://schemas.microsoft.com/office/drawing/2014/main" val="20000"/>
                    </a:ext>
                  </a:extLst>
                </a:gridCol>
              </a:tblGrid>
              <a:tr h="351480">
                <a:tc>
                  <a:txBody>
                    <a:bodyPr/>
                    <a:lstStyle/>
                    <a:p>
                      <a:pPr algn="ctr" eaLnBrk="0" hangingPunct="0">
                        <a:lnSpc>
                          <a:spcPct val="107000"/>
                        </a:lnSpc>
                        <a:spcBef>
                          <a:spcPts val="20"/>
                        </a:spcBef>
                        <a:spcAft>
                          <a:spcPts val="0"/>
                        </a:spcAft>
                      </a:pPr>
                      <a:r>
                        <a:rPr lang="en-GB" sz="1800" b="1" dirty="0">
                          <a:effectLst/>
                          <a:latin typeface="+mn-lt"/>
                          <a:ea typeface="Times New Roman"/>
                          <a:cs typeface="Roboto"/>
                        </a:rPr>
                        <a:t> </a:t>
                      </a:r>
                      <a:r>
                        <a:rPr lang="en-GB" sz="1800" b="1" dirty="0">
                          <a:solidFill>
                            <a:srgbClr val="292526"/>
                          </a:solidFill>
                          <a:effectLst/>
                          <a:latin typeface="+mn-lt"/>
                          <a:ea typeface="Times New Roman"/>
                          <a:cs typeface="Roboto"/>
                        </a:rPr>
                        <a:t>Year 2 Comprehension</a:t>
                      </a:r>
                      <a:endParaRPr lang="en-GB" sz="1800" dirty="0">
                        <a:effectLst/>
                        <a:latin typeface="+mn-lt"/>
                        <a:ea typeface="Times New Roman"/>
                        <a:cs typeface="Roboto"/>
                      </a:endParaRPr>
                    </a:p>
                  </a:txBody>
                  <a:tcPr marL="0" marR="0" marT="0" marB="0">
                    <a:lnL w="12700" cap="flat" cmpd="sng" algn="ctr">
                      <a:solidFill>
                        <a:srgbClr val="231F20"/>
                      </a:solidFill>
                      <a:prstDash val="solid"/>
                      <a:round/>
                      <a:headEnd type="none" w="med" len="med"/>
                      <a:tailEnd type="none" w="med" len="med"/>
                    </a:lnL>
                    <a:lnR w="28575" cap="flat" cmpd="sng" algn="ctr">
                      <a:solidFill>
                        <a:srgbClr val="231F20"/>
                      </a:solidFill>
                      <a:prstDash val="solid"/>
                      <a:round/>
                      <a:headEnd type="none" w="med" len="med"/>
                      <a:tailEnd type="none" w="med" len="med"/>
                    </a:lnR>
                    <a:lnT w="28575" cap="flat" cmpd="sng" algn="ctr">
                      <a:solidFill>
                        <a:srgbClr val="231F20"/>
                      </a:solidFill>
                      <a:prstDash val="solid"/>
                      <a:round/>
                      <a:headEnd type="none" w="med" len="med"/>
                      <a:tailEnd type="none" w="med" len="med"/>
                    </a:lnT>
                    <a:lnB w="38100" cap="flat" cmpd="sng" algn="ctr">
                      <a:solidFill>
                        <a:srgbClr val="231F20"/>
                      </a:solidFill>
                      <a:prstDash val="solid"/>
                      <a:round/>
                      <a:headEnd type="none" w="med" len="med"/>
                      <a:tailEnd type="none" w="med" len="med"/>
                    </a:lnB>
                  </a:tcPr>
                </a:tc>
                <a:extLst>
                  <a:ext uri="{0D108BD9-81ED-4DB2-BD59-A6C34878D82A}">
                    <a16:rowId xmlns:a16="http://schemas.microsoft.com/office/drawing/2014/main" val="10000"/>
                  </a:ext>
                </a:extLst>
              </a:tr>
              <a:tr h="6288897">
                <a:tc>
                  <a:txBody>
                    <a:bodyPr/>
                    <a:lstStyle/>
                    <a:p>
                      <a:pPr marL="98425" marR="50165" indent="-635" algn="ctr" eaLnBrk="0" hangingPunct="0">
                        <a:lnSpc>
                          <a:spcPct val="107000"/>
                        </a:lnSpc>
                        <a:spcBef>
                          <a:spcPts val="285"/>
                        </a:spcBef>
                        <a:spcAft>
                          <a:spcPts val="0"/>
                        </a:spcAft>
                      </a:pPr>
                      <a:r>
                        <a:rPr lang="en-GB" sz="1800" b="1" spc="-30" dirty="0">
                          <a:solidFill>
                            <a:srgbClr val="292526"/>
                          </a:solidFill>
                          <a:effectLst/>
                          <a:latin typeface="+mn-lt"/>
                          <a:ea typeface="Times New Roman"/>
                          <a:cs typeface="Roboto"/>
                        </a:rPr>
                        <a:t>Year 2 objectives:</a:t>
                      </a:r>
                    </a:p>
                    <a:p>
                      <a:pPr marL="98425" marR="50165" indent="-635" algn="ctr" eaLnBrk="0" hangingPunct="0">
                        <a:lnSpc>
                          <a:spcPct val="107000"/>
                        </a:lnSpc>
                        <a:spcBef>
                          <a:spcPts val="285"/>
                        </a:spcBef>
                        <a:spcAft>
                          <a:spcPts val="0"/>
                        </a:spcAft>
                      </a:pPr>
                      <a:endParaRPr lang="en-GB" sz="1800" b="1" spc="-30" baseline="0" dirty="0">
                        <a:solidFill>
                          <a:srgbClr val="292526"/>
                        </a:solidFill>
                        <a:effectLst/>
                        <a:latin typeface="+mn-lt"/>
                        <a:ea typeface="Times New Roman"/>
                        <a:cs typeface="Roboto"/>
                      </a:endParaRPr>
                    </a:p>
                    <a:p>
                      <a:pPr marL="98425" marR="50165" indent="-635" algn="ctr" eaLnBrk="0" hangingPunct="0">
                        <a:lnSpc>
                          <a:spcPct val="107000"/>
                        </a:lnSpc>
                        <a:spcBef>
                          <a:spcPts val="285"/>
                        </a:spcBef>
                        <a:spcAft>
                          <a:spcPts val="0"/>
                        </a:spcAft>
                      </a:pPr>
                      <a:r>
                        <a:rPr lang="en-GB" sz="1500" b="0" spc="-30" baseline="0" dirty="0">
                          <a:solidFill>
                            <a:srgbClr val="292526"/>
                          </a:solidFill>
                          <a:effectLst/>
                          <a:latin typeface="+mn-lt"/>
                          <a:ea typeface="Times New Roman"/>
                          <a:cs typeface="Roboto"/>
                        </a:rPr>
                        <a:t>To participate in discussion about books, poems and other works that are read to them (at a level beyond at which they can read independently) and those that they can read for themselves, explaining their understanding and expressing their views. </a:t>
                      </a:r>
                    </a:p>
                    <a:p>
                      <a:pPr marL="98425" marR="50165" indent="-635" algn="ctr" eaLnBrk="0" hangingPunct="0">
                        <a:lnSpc>
                          <a:spcPct val="107000"/>
                        </a:lnSpc>
                        <a:spcBef>
                          <a:spcPts val="285"/>
                        </a:spcBef>
                        <a:spcAft>
                          <a:spcPts val="0"/>
                        </a:spcAft>
                      </a:pPr>
                      <a:r>
                        <a:rPr lang="en-GB" sz="1500" b="0" spc="-30" baseline="0" dirty="0">
                          <a:solidFill>
                            <a:srgbClr val="292526"/>
                          </a:solidFill>
                          <a:effectLst/>
                          <a:latin typeface="+mn-lt"/>
                          <a:ea typeface="Times New Roman"/>
                          <a:cs typeface="Roboto"/>
                        </a:rPr>
                        <a:t>To become increasingly familiar with and to retell a wide range of stories, fairy stories and traditional tales.</a:t>
                      </a:r>
                    </a:p>
                    <a:p>
                      <a:pPr marL="98425" marR="50165" indent="-635" algn="ctr" eaLnBrk="0" hangingPunct="0">
                        <a:lnSpc>
                          <a:spcPct val="107000"/>
                        </a:lnSpc>
                        <a:spcBef>
                          <a:spcPts val="285"/>
                        </a:spcBef>
                        <a:spcAft>
                          <a:spcPts val="0"/>
                        </a:spcAft>
                      </a:pPr>
                      <a:r>
                        <a:rPr lang="en-GB" sz="1500" b="0" spc="-30" baseline="0" dirty="0">
                          <a:solidFill>
                            <a:srgbClr val="292526"/>
                          </a:solidFill>
                          <a:effectLst/>
                          <a:latin typeface="+mn-lt"/>
                          <a:ea typeface="Times New Roman"/>
                          <a:cs typeface="Roboto"/>
                        </a:rPr>
                        <a:t>To discuss the sequence of events in books and how items of information are related </a:t>
                      </a:r>
                    </a:p>
                    <a:p>
                      <a:pPr marL="98425" marR="50165" indent="-635" algn="ctr" eaLnBrk="0" hangingPunct="0">
                        <a:lnSpc>
                          <a:spcPct val="107000"/>
                        </a:lnSpc>
                        <a:spcBef>
                          <a:spcPts val="285"/>
                        </a:spcBef>
                        <a:spcAft>
                          <a:spcPts val="0"/>
                        </a:spcAft>
                      </a:pPr>
                      <a:r>
                        <a:rPr lang="en-GB" sz="1500" b="0" spc="-30" baseline="0" dirty="0">
                          <a:solidFill>
                            <a:srgbClr val="292526"/>
                          </a:solidFill>
                          <a:effectLst/>
                          <a:latin typeface="+mn-lt"/>
                          <a:ea typeface="Times New Roman"/>
                          <a:cs typeface="Roboto"/>
                        </a:rPr>
                        <a:t>To recognise simple recurring literary language in stories and poetry. </a:t>
                      </a:r>
                    </a:p>
                    <a:p>
                      <a:pPr marL="98425" marR="50165" indent="-635" algn="ctr" eaLnBrk="0" hangingPunct="0">
                        <a:lnSpc>
                          <a:spcPct val="107000"/>
                        </a:lnSpc>
                        <a:spcBef>
                          <a:spcPts val="285"/>
                        </a:spcBef>
                        <a:spcAft>
                          <a:spcPts val="0"/>
                        </a:spcAft>
                      </a:pPr>
                      <a:r>
                        <a:rPr lang="en-GB" sz="1500" b="0" spc="-30" baseline="0" dirty="0">
                          <a:solidFill>
                            <a:srgbClr val="292526"/>
                          </a:solidFill>
                          <a:effectLst/>
                          <a:latin typeface="+mn-lt"/>
                          <a:ea typeface="Times New Roman"/>
                          <a:cs typeface="Roboto"/>
                        </a:rPr>
                        <a:t>To ask and answer questions about a text. </a:t>
                      </a:r>
                    </a:p>
                    <a:p>
                      <a:pPr marL="98425" marR="50165" indent="-635" algn="ctr" eaLnBrk="0" hangingPunct="0">
                        <a:lnSpc>
                          <a:spcPct val="107000"/>
                        </a:lnSpc>
                        <a:spcBef>
                          <a:spcPts val="285"/>
                        </a:spcBef>
                        <a:spcAft>
                          <a:spcPts val="0"/>
                        </a:spcAft>
                      </a:pPr>
                      <a:r>
                        <a:rPr lang="en-GB" sz="1500" b="0" spc="-30" baseline="0" dirty="0">
                          <a:solidFill>
                            <a:srgbClr val="292526"/>
                          </a:solidFill>
                          <a:effectLst/>
                          <a:latin typeface="+mn-lt"/>
                          <a:ea typeface="Times New Roman"/>
                          <a:cs typeface="Roboto"/>
                        </a:rPr>
                        <a:t>To make links between the text they are reading and other texts they have read (in texts that they can read independently). </a:t>
                      </a:r>
                    </a:p>
                    <a:p>
                      <a:pPr marL="98425" marR="50165" indent="-635" algn="ctr" eaLnBrk="0" hangingPunct="0">
                        <a:lnSpc>
                          <a:spcPct val="107000"/>
                        </a:lnSpc>
                        <a:spcBef>
                          <a:spcPts val="285"/>
                        </a:spcBef>
                        <a:spcAft>
                          <a:spcPts val="0"/>
                        </a:spcAft>
                      </a:pPr>
                      <a:r>
                        <a:rPr lang="en-GB" sz="1500" b="0" spc="-30" baseline="0" dirty="0">
                          <a:solidFill>
                            <a:srgbClr val="292526"/>
                          </a:solidFill>
                          <a:effectLst/>
                          <a:latin typeface="+mn-lt"/>
                          <a:ea typeface="Times New Roman"/>
                          <a:cs typeface="Roboto"/>
                        </a:rPr>
                        <a:t>To discuss and clarify the meanings of words, linking new meanings to known vocabulary. </a:t>
                      </a:r>
                    </a:p>
                    <a:p>
                      <a:pPr marL="98425" marR="50165" indent="-635" algn="ctr" eaLnBrk="0" hangingPunct="0">
                        <a:lnSpc>
                          <a:spcPct val="107000"/>
                        </a:lnSpc>
                        <a:spcBef>
                          <a:spcPts val="285"/>
                        </a:spcBef>
                        <a:spcAft>
                          <a:spcPts val="0"/>
                        </a:spcAft>
                      </a:pPr>
                      <a:r>
                        <a:rPr lang="en-GB" sz="1500" b="0" spc="-30" baseline="0" dirty="0">
                          <a:solidFill>
                            <a:srgbClr val="292526"/>
                          </a:solidFill>
                          <a:effectLst/>
                          <a:latin typeface="+mn-lt"/>
                          <a:ea typeface="Times New Roman"/>
                          <a:cs typeface="Roboto"/>
                        </a:rPr>
                        <a:t>To discuss their favourite words and phrases</a:t>
                      </a:r>
                    </a:p>
                    <a:p>
                      <a:pPr marL="98425" marR="50165" indent="-635" algn="ctr" eaLnBrk="0" hangingPunct="0">
                        <a:lnSpc>
                          <a:spcPct val="107000"/>
                        </a:lnSpc>
                        <a:spcBef>
                          <a:spcPts val="285"/>
                        </a:spcBef>
                        <a:spcAft>
                          <a:spcPts val="0"/>
                        </a:spcAft>
                      </a:pPr>
                      <a:r>
                        <a:rPr lang="en-GB" sz="1500" b="0" spc="-30" baseline="0" dirty="0">
                          <a:solidFill>
                            <a:srgbClr val="292526"/>
                          </a:solidFill>
                          <a:effectLst/>
                          <a:latin typeface="+mn-lt"/>
                          <a:ea typeface="Times New Roman"/>
                          <a:cs typeface="Roboto"/>
                        </a:rPr>
                        <a:t>To make inferences on the basis of what is being said and done. </a:t>
                      </a:r>
                    </a:p>
                    <a:p>
                      <a:pPr marL="98425" marR="50165" indent="-635" algn="ctr" eaLnBrk="0" hangingPunct="0">
                        <a:lnSpc>
                          <a:spcPct val="107000"/>
                        </a:lnSpc>
                        <a:spcBef>
                          <a:spcPts val="285"/>
                        </a:spcBef>
                        <a:spcAft>
                          <a:spcPts val="0"/>
                        </a:spcAft>
                      </a:pPr>
                      <a:r>
                        <a:rPr lang="en-GB" sz="1500" b="0" spc="-30" baseline="0" dirty="0">
                          <a:solidFill>
                            <a:srgbClr val="292526"/>
                          </a:solidFill>
                          <a:effectLst/>
                          <a:latin typeface="+mn-lt"/>
                          <a:ea typeface="Times New Roman"/>
                          <a:cs typeface="Roboto"/>
                        </a:rPr>
                        <a:t>To predict what might happen on the basis of what has been read so far in a text</a:t>
                      </a:r>
                    </a:p>
                    <a:p>
                      <a:pPr marL="98425" marR="50165" indent="-635" algn="ctr" eaLnBrk="0" hangingPunct="0">
                        <a:lnSpc>
                          <a:spcPct val="107000"/>
                        </a:lnSpc>
                        <a:spcBef>
                          <a:spcPts val="285"/>
                        </a:spcBef>
                        <a:spcAft>
                          <a:spcPts val="0"/>
                        </a:spcAft>
                      </a:pPr>
                      <a:r>
                        <a:rPr lang="en-GB" sz="1500" b="0" spc="-30" baseline="0" dirty="0">
                          <a:solidFill>
                            <a:srgbClr val="292526"/>
                          </a:solidFill>
                          <a:effectLst/>
                          <a:latin typeface="+mn-lt"/>
                          <a:ea typeface="Times New Roman"/>
                          <a:cs typeface="Roboto"/>
                        </a:rPr>
                        <a:t>To recognise that non- fiction books are often structured in different ways. </a:t>
                      </a:r>
                    </a:p>
                    <a:p>
                      <a:pPr marL="98425" marR="50165" indent="-635" algn="ctr" eaLnBrk="0" hangingPunct="0">
                        <a:lnSpc>
                          <a:spcPct val="107000"/>
                        </a:lnSpc>
                        <a:spcBef>
                          <a:spcPts val="285"/>
                        </a:spcBef>
                        <a:spcAft>
                          <a:spcPts val="0"/>
                        </a:spcAft>
                      </a:pPr>
                      <a:r>
                        <a:rPr lang="en-GB" sz="1500" b="0" spc="-30" baseline="0" dirty="0">
                          <a:solidFill>
                            <a:srgbClr val="292526"/>
                          </a:solidFill>
                          <a:effectLst/>
                          <a:latin typeface="+mn-lt"/>
                          <a:ea typeface="Times New Roman"/>
                          <a:cs typeface="Roboto"/>
                        </a:rPr>
                        <a:t>To continue to build up a repertoire of poems learnt by heart and reciting with appropriate intonation.</a:t>
                      </a:r>
                      <a:endParaRPr lang="en-GB" sz="1500" spc="-30" baseline="0" dirty="0">
                        <a:solidFill>
                          <a:srgbClr val="292526"/>
                        </a:solidFill>
                        <a:effectLst/>
                        <a:latin typeface="+mn-lt"/>
                        <a:ea typeface="Times New Roman"/>
                        <a:cs typeface="Roboto"/>
                      </a:endParaRPr>
                    </a:p>
                  </a:txBody>
                  <a:tcPr marL="0" marR="0" marT="0" marB="0">
                    <a:lnL w="12700" cap="flat" cmpd="sng" algn="ctr">
                      <a:solidFill>
                        <a:srgbClr val="231F20"/>
                      </a:solidFill>
                      <a:prstDash val="solid"/>
                      <a:round/>
                      <a:headEnd type="none" w="med" len="med"/>
                      <a:tailEnd type="none" w="med" len="med"/>
                    </a:lnL>
                    <a:lnR w="38100" cap="flat" cmpd="sng" algn="ctr">
                      <a:solidFill>
                        <a:srgbClr val="231F20"/>
                      </a:solidFill>
                      <a:prstDash val="solid"/>
                      <a:round/>
                      <a:headEnd type="none" w="med" len="med"/>
                      <a:tailEnd type="none" w="med" len="med"/>
                    </a:lnR>
                    <a:lnT w="381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
        <p:nvSpPr>
          <p:cNvPr id="3" name="Arrow: Right 2">
            <a:extLst>
              <a:ext uri="{FF2B5EF4-FFF2-40B4-BE49-F238E27FC236}">
                <a16:creationId xmlns:a16="http://schemas.microsoft.com/office/drawing/2014/main" id="{71445A74-0028-4C2E-AD28-5700CCBD5444}"/>
              </a:ext>
            </a:extLst>
          </p:cNvPr>
          <p:cNvSpPr/>
          <p:nvPr/>
        </p:nvSpPr>
        <p:spPr>
          <a:xfrm>
            <a:off x="7452320" y="6093296"/>
            <a:ext cx="136815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hlinkClick r:id="rId2" action="ppaction://hlinksldjump"/>
              </a:rPr>
              <a:t>BACK</a:t>
            </a:r>
            <a:endParaRPr lang="en-GB" dirty="0"/>
          </a:p>
        </p:txBody>
      </p:sp>
    </p:spTree>
    <p:extLst>
      <p:ext uri="{BB962C8B-B14F-4D97-AF65-F5344CB8AC3E}">
        <p14:creationId xmlns:p14="http://schemas.microsoft.com/office/powerpoint/2010/main" val="642561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566969037"/>
              </p:ext>
            </p:extLst>
          </p:nvPr>
        </p:nvGraphicFramePr>
        <p:xfrm>
          <a:off x="251520" y="260648"/>
          <a:ext cx="8568952" cy="6264696"/>
        </p:xfrm>
        <a:graphic>
          <a:graphicData uri="http://schemas.openxmlformats.org/drawingml/2006/table">
            <a:tbl>
              <a:tblPr/>
              <a:tblGrid>
                <a:gridCol w="8568952">
                  <a:extLst>
                    <a:ext uri="{9D8B030D-6E8A-4147-A177-3AD203B41FA5}">
                      <a16:colId xmlns:a16="http://schemas.microsoft.com/office/drawing/2014/main" val="20000"/>
                    </a:ext>
                  </a:extLst>
                </a:gridCol>
              </a:tblGrid>
              <a:tr h="657581">
                <a:tc>
                  <a:txBody>
                    <a:bodyPr/>
                    <a:lstStyle/>
                    <a:p>
                      <a:pPr algn="l" eaLnBrk="0" hangingPunct="0">
                        <a:lnSpc>
                          <a:spcPct val="107000"/>
                        </a:lnSpc>
                        <a:spcBef>
                          <a:spcPts val="20"/>
                        </a:spcBef>
                        <a:spcAft>
                          <a:spcPts val="0"/>
                        </a:spcAft>
                      </a:pPr>
                      <a:r>
                        <a:rPr lang="en-GB" sz="1800" b="1" dirty="0">
                          <a:effectLst/>
                          <a:latin typeface="+mn-lt"/>
                          <a:ea typeface="Times New Roman"/>
                          <a:cs typeface="Roboto"/>
                        </a:rPr>
                        <a:t> </a:t>
                      </a:r>
                      <a:endParaRPr lang="en-GB" sz="1800" dirty="0">
                        <a:effectLst/>
                        <a:latin typeface="+mn-lt"/>
                        <a:ea typeface="Times New Roman"/>
                        <a:cs typeface="Roboto"/>
                      </a:endParaRPr>
                    </a:p>
                    <a:p>
                      <a:pPr marL="471170" marR="443865" algn="ctr" eaLnBrk="0" hangingPunct="0">
                        <a:lnSpc>
                          <a:spcPct val="107000"/>
                        </a:lnSpc>
                        <a:spcAft>
                          <a:spcPts val="0"/>
                        </a:spcAft>
                      </a:pPr>
                      <a:r>
                        <a:rPr lang="en-GB" sz="1800" b="1" dirty="0">
                          <a:solidFill>
                            <a:srgbClr val="292526"/>
                          </a:solidFill>
                          <a:effectLst/>
                          <a:latin typeface="+mn-lt"/>
                          <a:ea typeface="Times New Roman"/>
                          <a:cs typeface="Roboto"/>
                        </a:rPr>
                        <a:t>Year 3 Phonics, Decoding and Spelling</a:t>
                      </a:r>
                      <a:endParaRPr lang="en-GB" sz="1800" dirty="0">
                        <a:effectLst/>
                        <a:latin typeface="+mn-lt"/>
                        <a:ea typeface="Times New Roman"/>
                        <a:cs typeface="Roboto"/>
                      </a:endParaRPr>
                    </a:p>
                  </a:txBody>
                  <a:tcPr marL="0" marR="0" marT="0" marB="0">
                    <a:lnL w="28575"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28575" cap="flat" cmpd="sng" algn="ctr">
                      <a:solidFill>
                        <a:srgbClr val="231F20"/>
                      </a:solidFill>
                      <a:prstDash val="solid"/>
                      <a:round/>
                      <a:headEnd type="none" w="med" len="med"/>
                      <a:tailEnd type="none" w="med" len="med"/>
                    </a:lnT>
                    <a:lnB w="38100" cap="flat" cmpd="sng" algn="ctr">
                      <a:solidFill>
                        <a:srgbClr val="231F20"/>
                      </a:solidFill>
                      <a:prstDash val="solid"/>
                      <a:round/>
                      <a:headEnd type="none" w="med" len="med"/>
                      <a:tailEnd type="none" w="med" len="med"/>
                    </a:lnB>
                  </a:tcPr>
                </a:tc>
                <a:extLst>
                  <a:ext uri="{0D108BD9-81ED-4DB2-BD59-A6C34878D82A}">
                    <a16:rowId xmlns:a16="http://schemas.microsoft.com/office/drawing/2014/main" val="10000"/>
                  </a:ext>
                </a:extLst>
              </a:tr>
              <a:tr h="5607115">
                <a:tc>
                  <a:txBody>
                    <a:bodyPr/>
                    <a:lstStyle/>
                    <a:p>
                      <a:pPr marL="71120" marR="46990" algn="ctr" eaLnBrk="0" hangingPunct="0">
                        <a:lnSpc>
                          <a:spcPct val="101000"/>
                        </a:lnSpc>
                        <a:spcBef>
                          <a:spcPts val="20"/>
                        </a:spcBef>
                        <a:spcAft>
                          <a:spcPts val="0"/>
                        </a:spcAft>
                      </a:pPr>
                      <a:r>
                        <a:rPr lang="en-GB" sz="1800" b="1" dirty="0">
                          <a:effectLst/>
                          <a:latin typeface="+mn-lt"/>
                          <a:ea typeface="Times New Roman"/>
                          <a:cs typeface="Roboto"/>
                        </a:rPr>
                        <a:t>Year 3 objectives:</a:t>
                      </a:r>
                    </a:p>
                    <a:p>
                      <a:pPr marL="71120" marR="46990" algn="ctr" eaLnBrk="0" hangingPunct="0">
                        <a:lnSpc>
                          <a:spcPct val="101000"/>
                        </a:lnSpc>
                        <a:spcBef>
                          <a:spcPts val="20"/>
                        </a:spcBef>
                        <a:spcAft>
                          <a:spcPts val="0"/>
                        </a:spcAft>
                      </a:pPr>
                      <a:endParaRPr lang="en-GB" sz="1800" b="1" dirty="0">
                        <a:effectLst/>
                        <a:latin typeface="+mn-lt"/>
                        <a:ea typeface="Times New Roman"/>
                        <a:cs typeface="Roboto"/>
                      </a:endParaRPr>
                    </a:p>
                    <a:p>
                      <a:pPr marL="71120" marR="46990" algn="ctr" eaLnBrk="0" hangingPunct="0">
                        <a:lnSpc>
                          <a:spcPct val="101000"/>
                        </a:lnSpc>
                        <a:spcBef>
                          <a:spcPts val="20"/>
                        </a:spcBef>
                        <a:spcAft>
                          <a:spcPts val="0"/>
                        </a:spcAft>
                      </a:pPr>
                      <a:endParaRPr lang="en-GB" sz="1800" b="1" spc="-15" dirty="0">
                        <a:solidFill>
                          <a:srgbClr val="292526"/>
                        </a:solidFill>
                        <a:effectLst/>
                        <a:latin typeface="+mn-lt"/>
                        <a:ea typeface="Times New Roman"/>
                        <a:cs typeface="Roboto"/>
                      </a:endParaRPr>
                    </a:p>
                    <a:p>
                      <a:pPr marL="71120" marR="46990" algn="ctr" eaLnBrk="0" hangingPunct="0">
                        <a:lnSpc>
                          <a:spcPct val="101000"/>
                        </a:lnSpc>
                        <a:spcBef>
                          <a:spcPts val="20"/>
                        </a:spcBef>
                        <a:spcAft>
                          <a:spcPts val="0"/>
                        </a:spcAft>
                      </a:pPr>
                      <a:r>
                        <a:rPr lang="en-GB" sz="1400" b="0" spc="-15" dirty="0">
                          <a:solidFill>
                            <a:srgbClr val="292526"/>
                          </a:solidFill>
                          <a:effectLst/>
                          <a:latin typeface="+mn-lt"/>
                          <a:ea typeface="Times New Roman"/>
                          <a:cs typeface="Roboto"/>
                        </a:rPr>
                        <a:t>To use their phonic knowledge to decode quickly and accurately (may still need support to read longer unknown words).</a:t>
                      </a:r>
                    </a:p>
                    <a:p>
                      <a:pPr marL="71120" marR="46990" algn="ctr" eaLnBrk="0" hangingPunct="0">
                        <a:lnSpc>
                          <a:spcPct val="101000"/>
                        </a:lnSpc>
                        <a:spcBef>
                          <a:spcPts val="20"/>
                        </a:spcBef>
                        <a:spcAft>
                          <a:spcPts val="0"/>
                        </a:spcAft>
                      </a:pPr>
                      <a:r>
                        <a:rPr lang="en-GB" sz="1400" b="0" spc="-15" dirty="0">
                          <a:solidFill>
                            <a:srgbClr val="292526"/>
                          </a:solidFill>
                          <a:effectLst/>
                          <a:latin typeface="+mn-lt"/>
                          <a:ea typeface="Times New Roman"/>
                          <a:cs typeface="Roboto"/>
                        </a:rPr>
                        <a:t> </a:t>
                      </a:r>
                    </a:p>
                    <a:p>
                      <a:pPr marL="71120" marR="46990" algn="ctr" eaLnBrk="0" hangingPunct="0">
                        <a:lnSpc>
                          <a:spcPct val="101000"/>
                        </a:lnSpc>
                        <a:spcBef>
                          <a:spcPts val="20"/>
                        </a:spcBef>
                        <a:spcAft>
                          <a:spcPts val="0"/>
                        </a:spcAft>
                      </a:pPr>
                      <a:r>
                        <a:rPr lang="en-GB" sz="1400" b="0" spc="-15" dirty="0">
                          <a:solidFill>
                            <a:srgbClr val="292526"/>
                          </a:solidFill>
                          <a:effectLst/>
                          <a:latin typeface="+mn-lt"/>
                          <a:ea typeface="Times New Roman"/>
                          <a:cs typeface="Roboto"/>
                        </a:rPr>
                        <a:t>To apply their growing knowledge of root words and prefixes, including in-, </a:t>
                      </a:r>
                      <a:r>
                        <a:rPr lang="en-GB" sz="1400" b="0" spc="-15" dirty="0" err="1">
                          <a:solidFill>
                            <a:srgbClr val="292526"/>
                          </a:solidFill>
                          <a:effectLst/>
                          <a:latin typeface="+mn-lt"/>
                          <a:ea typeface="Times New Roman"/>
                          <a:cs typeface="Roboto"/>
                        </a:rPr>
                        <a:t>im</a:t>
                      </a:r>
                      <a:r>
                        <a:rPr lang="en-GB" sz="1400" b="0" spc="-15" dirty="0">
                          <a:solidFill>
                            <a:srgbClr val="292526"/>
                          </a:solidFill>
                          <a:effectLst/>
                          <a:latin typeface="+mn-lt"/>
                          <a:ea typeface="Times New Roman"/>
                          <a:cs typeface="Roboto"/>
                        </a:rPr>
                        <a:t>-, </a:t>
                      </a:r>
                      <a:r>
                        <a:rPr lang="en-GB" sz="1400" b="0" spc="-15" dirty="0" err="1">
                          <a:solidFill>
                            <a:srgbClr val="292526"/>
                          </a:solidFill>
                          <a:effectLst/>
                          <a:latin typeface="+mn-lt"/>
                          <a:ea typeface="Times New Roman"/>
                          <a:cs typeface="Roboto"/>
                        </a:rPr>
                        <a:t>il</a:t>
                      </a:r>
                      <a:r>
                        <a:rPr lang="en-GB" sz="1400" b="0" spc="-15" dirty="0">
                          <a:solidFill>
                            <a:srgbClr val="292526"/>
                          </a:solidFill>
                          <a:effectLst/>
                          <a:latin typeface="+mn-lt"/>
                          <a:ea typeface="Times New Roman"/>
                          <a:cs typeface="Roboto"/>
                        </a:rPr>
                        <a:t>-, </a:t>
                      </a:r>
                      <a:r>
                        <a:rPr lang="en-GB" sz="1400" b="0" spc="-15" dirty="0" err="1">
                          <a:solidFill>
                            <a:srgbClr val="292526"/>
                          </a:solidFill>
                          <a:effectLst/>
                          <a:latin typeface="+mn-lt"/>
                          <a:ea typeface="Times New Roman"/>
                          <a:cs typeface="Roboto"/>
                        </a:rPr>
                        <a:t>ir</a:t>
                      </a:r>
                      <a:r>
                        <a:rPr lang="en-GB" sz="1400" b="0" spc="-15" dirty="0">
                          <a:solidFill>
                            <a:srgbClr val="292526"/>
                          </a:solidFill>
                          <a:effectLst/>
                          <a:latin typeface="+mn-lt"/>
                          <a:ea typeface="Times New Roman"/>
                          <a:cs typeface="Roboto"/>
                        </a:rPr>
                        <a:t>-, dis-, mis-, un-, re-, sub-, inter-, super-, anti- and auto- </a:t>
                      </a:r>
                    </a:p>
                    <a:p>
                      <a:pPr marL="71120" marR="46990" algn="ctr" eaLnBrk="0" hangingPunct="0">
                        <a:lnSpc>
                          <a:spcPct val="101000"/>
                        </a:lnSpc>
                        <a:spcBef>
                          <a:spcPts val="20"/>
                        </a:spcBef>
                        <a:spcAft>
                          <a:spcPts val="0"/>
                        </a:spcAft>
                      </a:pPr>
                      <a:endParaRPr lang="en-GB" sz="1400" b="0" spc="-15" dirty="0">
                        <a:solidFill>
                          <a:srgbClr val="292526"/>
                        </a:solidFill>
                        <a:effectLst/>
                        <a:latin typeface="+mn-lt"/>
                        <a:ea typeface="Times New Roman"/>
                        <a:cs typeface="Roboto"/>
                      </a:endParaRPr>
                    </a:p>
                    <a:p>
                      <a:pPr marL="71120" marR="46990" algn="ctr" eaLnBrk="0" hangingPunct="0">
                        <a:lnSpc>
                          <a:spcPct val="101000"/>
                        </a:lnSpc>
                        <a:spcBef>
                          <a:spcPts val="20"/>
                        </a:spcBef>
                        <a:spcAft>
                          <a:spcPts val="0"/>
                        </a:spcAft>
                      </a:pPr>
                      <a:r>
                        <a:rPr lang="en-GB" sz="1400" b="0" spc="-15" dirty="0">
                          <a:solidFill>
                            <a:srgbClr val="292526"/>
                          </a:solidFill>
                          <a:effectLst/>
                          <a:latin typeface="+mn-lt"/>
                          <a:ea typeface="Times New Roman"/>
                          <a:cs typeface="Roboto"/>
                        </a:rPr>
                        <a:t>To read most words fluently and attempt to decode any unfamiliar words with increasing speed and skill.</a:t>
                      </a:r>
                    </a:p>
                    <a:p>
                      <a:pPr marL="71120" marR="46990" algn="ctr" eaLnBrk="0" hangingPunct="0">
                        <a:lnSpc>
                          <a:spcPct val="101000"/>
                        </a:lnSpc>
                        <a:spcBef>
                          <a:spcPts val="20"/>
                        </a:spcBef>
                        <a:spcAft>
                          <a:spcPts val="0"/>
                        </a:spcAft>
                      </a:pPr>
                      <a:endParaRPr lang="en-GB" sz="1400" b="0" spc="-15" dirty="0">
                        <a:solidFill>
                          <a:srgbClr val="292526"/>
                        </a:solidFill>
                        <a:effectLst/>
                        <a:latin typeface="+mn-lt"/>
                        <a:ea typeface="Times New Roman"/>
                        <a:cs typeface="Roboto"/>
                      </a:endParaRPr>
                    </a:p>
                    <a:p>
                      <a:pPr marL="71120" marR="46990" algn="ctr" eaLnBrk="0" hangingPunct="0">
                        <a:lnSpc>
                          <a:spcPct val="101000"/>
                        </a:lnSpc>
                        <a:spcBef>
                          <a:spcPts val="20"/>
                        </a:spcBef>
                        <a:spcAft>
                          <a:spcPts val="0"/>
                        </a:spcAft>
                      </a:pPr>
                      <a:r>
                        <a:rPr lang="en-GB" sz="1400" b="0" spc="-15" dirty="0">
                          <a:solidFill>
                            <a:srgbClr val="292526"/>
                          </a:solidFill>
                          <a:effectLst/>
                          <a:latin typeface="+mn-lt"/>
                          <a:ea typeface="Times New Roman"/>
                          <a:cs typeface="Roboto"/>
                        </a:rPr>
                        <a:t>To read aloud.</a:t>
                      </a:r>
                    </a:p>
                    <a:p>
                      <a:pPr marL="71120" marR="46990" algn="ctr" eaLnBrk="0" hangingPunct="0">
                        <a:lnSpc>
                          <a:spcPct val="101000"/>
                        </a:lnSpc>
                        <a:spcBef>
                          <a:spcPts val="20"/>
                        </a:spcBef>
                        <a:spcAft>
                          <a:spcPts val="0"/>
                        </a:spcAft>
                      </a:pPr>
                      <a:endParaRPr lang="en-GB" sz="1400" b="0" spc="-15" dirty="0">
                        <a:solidFill>
                          <a:srgbClr val="292526"/>
                        </a:solidFill>
                        <a:effectLst/>
                        <a:latin typeface="+mn-lt"/>
                        <a:ea typeface="Times New Roman"/>
                        <a:cs typeface="Roboto"/>
                      </a:endParaRPr>
                    </a:p>
                    <a:p>
                      <a:pPr marL="71120" marR="46990" algn="ctr" eaLnBrk="0" hangingPunct="0">
                        <a:lnSpc>
                          <a:spcPct val="101000"/>
                        </a:lnSpc>
                        <a:spcBef>
                          <a:spcPts val="20"/>
                        </a:spcBef>
                        <a:spcAft>
                          <a:spcPts val="0"/>
                        </a:spcAft>
                      </a:pPr>
                      <a:r>
                        <a:rPr lang="en-GB" sz="1400" b="0" spc="-15" dirty="0">
                          <a:solidFill>
                            <a:srgbClr val="292526"/>
                          </a:solidFill>
                          <a:effectLst/>
                          <a:latin typeface="+mn-lt"/>
                          <a:ea typeface="Times New Roman"/>
                          <a:cs typeface="Roboto"/>
                        </a:rPr>
                        <a:t>To apply their growing knowledge of root words and suffixes/word endings, including -</a:t>
                      </a:r>
                      <a:r>
                        <a:rPr lang="en-GB" sz="1400" b="0" spc="-15" dirty="0" err="1">
                          <a:solidFill>
                            <a:srgbClr val="292526"/>
                          </a:solidFill>
                          <a:effectLst/>
                          <a:latin typeface="+mn-lt"/>
                          <a:ea typeface="Times New Roman"/>
                          <a:cs typeface="Roboto"/>
                        </a:rPr>
                        <a:t>ation</a:t>
                      </a:r>
                      <a:r>
                        <a:rPr lang="en-GB" sz="1400" b="0" spc="-15" dirty="0">
                          <a:solidFill>
                            <a:srgbClr val="292526"/>
                          </a:solidFill>
                          <a:effectLst/>
                          <a:latin typeface="+mn-lt"/>
                          <a:ea typeface="Times New Roman"/>
                          <a:cs typeface="Roboto"/>
                        </a:rPr>
                        <a:t>, -</a:t>
                      </a:r>
                      <a:r>
                        <a:rPr lang="en-GB" sz="1400" b="0" spc="-15" dirty="0" err="1">
                          <a:solidFill>
                            <a:srgbClr val="292526"/>
                          </a:solidFill>
                          <a:effectLst/>
                          <a:latin typeface="+mn-lt"/>
                          <a:ea typeface="Times New Roman"/>
                          <a:cs typeface="Roboto"/>
                        </a:rPr>
                        <a:t>ly</a:t>
                      </a:r>
                      <a:r>
                        <a:rPr lang="en-GB" sz="1400" b="0" spc="-15" dirty="0">
                          <a:solidFill>
                            <a:srgbClr val="292526"/>
                          </a:solidFill>
                          <a:effectLst/>
                          <a:latin typeface="+mn-lt"/>
                          <a:ea typeface="Times New Roman"/>
                          <a:cs typeface="Roboto"/>
                        </a:rPr>
                        <a:t>, -</a:t>
                      </a:r>
                      <a:r>
                        <a:rPr lang="en-GB" sz="1400" b="0" spc="-15" dirty="0" err="1">
                          <a:solidFill>
                            <a:srgbClr val="292526"/>
                          </a:solidFill>
                          <a:effectLst/>
                          <a:latin typeface="+mn-lt"/>
                          <a:ea typeface="Times New Roman"/>
                          <a:cs typeface="Roboto"/>
                        </a:rPr>
                        <a:t>ous</a:t>
                      </a:r>
                      <a:r>
                        <a:rPr lang="en-GB" sz="1400" b="0" spc="-15" dirty="0">
                          <a:solidFill>
                            <a:srgbClr val="292526"/>
                          </a:solidFill>
                          <a:effectLst/>
                          <a:latin typeface="+mn-lt"/>
                          <a:ea typeface="Times New Roman"/>
                          <a:cs typeface="Roboto"/>
                        </a:rPr>
                        <a:t>, -</a:t>
                      </a:r>
                      <a:r>
                        <a:rPr lang="en-GB" sz="1400" b="0" spc="-15" dirty="0" err="1">
                          <a:solidFill>
                            <a:srgbClr val="292526"/>
                          </a:solidFill>
                          <a:effectLst/>
                          <a:latin typeface="+mn-lt"/>
                          <a:ea typeface="Times New Roman"/>
                          <a:cs typeface="Roboto"/>
                        </a:rPr>
                        <a:t>ture</a:t>
                      </a:r>
                      <a:r>
                        <a:rPr lang="en-GB" sz="1400" b="0" spc="-15" dirty="0">
                          <a:solidFill>
                            <a:srgbClr val="292526"/>
                          </a:solidFill>
                          <a:effectLst/>
                          <a:latin typeface="+mn-lt"/>
                          <a:ea typeface="Times New Roman"/>
                          <a:cs typeface="Roboto"/>
                        </a:rPr>
                        <a:t>, -sure, -</a:t>
                      </a:r>
                      <a:r>
                        <a:rPr lang="en-GB" sz="1400" b="0" spc="-15" dirty="0" err="1">
                          <a:solidFill>
                            <a:srgbClr val="292526"/>
                          </a:solidFill>
                          <a:effectLst/>
                          <a:latin typeface="+mn-lt"/>
                          <a:ea typeface="Times New Roman"/>
                          <a:cs typeface="Roboto"/>
                        </a:rPr>
                        <a:t>sion</a:t>
                      </a:r>
                      <a:r>
                        <a:rPr lang="en-GB" sz="1400" b="0" spc="-15" dirty="0">
                          <a:solidFill>
                            <a:srgbClr val="292526"/>
                          </a:solidFill>
                          <a:effectLst/>
                          <a:latin typeface="+mn-lt"/>
                          <a:ea typeface="Times New Roman"/>
                          <a:cs typeface="Roboto"/>
                        </a:rPr>
                        <a:t>, -</a:t>
                      </a:r>
                      <a:r>
                        <a:rPr lang="en-GB" sz="1400" b="0" spc="-15" dirty="0" err="1">
                          <a:solidFill>
                            <a:srgbClr val="292526"/>
                          </a:solidFill>
                          <a:effectLst/>
                          <a:latin typeface="+mn-lt"/>
                          <a:ea typeface="Times New Roman"/>
                          <a:cs typeface="Roboto"/>
                        </a:rPr>
                        <a:t>tion</a:t>
                      </a:r>
                      <a:r>
                        <a:rPr lang="en-GB" sz="1400" b="0" spc="-15" dirty="0">
                          <a:solidFill>
                            <a:srgbClr val="292526"/>
                          </a:solidFill>
                          <a:effectLst/>
                          <a:latin typeface="+mn-lt"/>
                          <a:ea typeface="Times New Roman"/>
                          <a:cs typeface="Roboto"/>
                        </a:rPr>
                        <a:t>, and -</a:t>
                      </a:r>
                      <a:r>
                        <a:rPr lang="en-GB" sz="1400" b="0" spc="-15" dirty="0" err="1">
                          <a:solidFill>
                            <a:srgbClr val="292526"/>
                          </a:solidFill>
                          <a:effectLst/>
                          <a:latin typeface="+mn-lt"/>
                          <a:ea typeface="Times New Roman"/>
                          <a:cs typeface="Roboto"/>
                        </a:rPr>
                        <a:t>cian</a:t>
                      </a:r>
                      <a:r>
                        <a:rPr lang="en-GB" sz="1400" b="0" spc="-15" dirty="0">
                          <a:solidFill>
                            <a:srgbClr val="292526"/>
                          </a:solidFill>
                          <a:effectLst/>
                          <a:latin typeface="+mn-lt"/>
                          <a:ea typeface="Times New Roman"/>
                          <a:cs typeface="Roboto"/>
                        </a:rPr>
                        <a:t>, </a:t>
                      </a:r>
                    </a:p>
                    <a:p>
                      <a:pPr marL="71120" marR="46990" algn="ctr" eaLnBrk="0" hangingPunct="0">
                        <a:lnSpc>
                          <a:spcPct val="101000"/>
                        </a:lnSpc>
                        <a:spcBef>
                          <a:spcPts val="20"/>
                        </a:spcBef>
                        <a:spcAft>
                          <a:spcPts val="0"/>
                        </a:spcAft>
                      </a:pPr>
                      <a:endParaRPr lang="en-GB" sz="1400" b="0" spc="-15" dirty="0">
                        <a:solidFill>
                          <a:srgbClr val="292526"/>
                        </a:solidFill>
                        <a:effectLst/>
                        <a:latin typeface="+mn-lt"/>
                        <a:ea typeface="Times New Roman"/>
                        <a:cs typeface="Roboto"/>
                      </a:endParaRPr>
                    </a:p>
                    <a:p>
                      <a:pPr marL="71120" marR="46990" algn="ctr" eaLnBrk="0" hangingPunct="0">
                        <a:lnSpc>
                          <a:spcPct val="101000"/>
                        </a:lnSpc>
                        <a:spcBef>
                          <a:spcPts val="20"/>
                        </a:spcBef>
                        <a:spcAft>
                          <a:spcPts val="0"/>
                        </a:spcAft>
                      </a:pPr>
                      <a:r>
                        <a:rPr lang="en-GB" sz="1400" b="0" spc="-15" dirty="0">
                          <a:solidFill>
                            <a:srgbClr val="292526"/>
                          </a:solidFill>
                          <a:effectLst/>
                          <a:latin typeface="+mn-lt"/>
                          <a:ea typeface="Times New Roman"/>
                          <a:cs typeface="Roboto"/>
                        </a:rPr>
                        <a:t>To begin to read Y3/Y4 exception words.</a:t>
                      </a:r>
                    </a:p>
                    <a:p>
                      <a:pPr marL="71120" marR="46990" algn="ctr" eaLnBrk="0" hangingPunct="0">
                        <a:lnSpc>
                          <a:spcPct val="101000"/>
                        </a:lnSpc>
                        <a:spcBef>
                          <a:spcPts val="20"/>
                        </a:spcBef>
                        <a:spcAft>
                          <a:spcPts val="0"/>
                        </a:spcAft>
                      </a:pPr>
                      <a:endParaRPr lang="en-GB" sz="1800" spc="-15" dirty="0">
                        <a:solidFill>
                          <a:srgbClr val="292526"/>
                        </a:solidFill>
                        <a:effectLst/>
                        <a:latin typeface="+mn-lt"/>
                        <a:ea typeface="Times New Roman"/>
                        <a:cs typeface="Roboto"/>
                      </a:endParaRPr>
                    </a:p>
                    <a:p>
                      <a:pPr marL="133985" marR="111125" indent="-635" algn="ctr" eaLnBrk="0" hangingPunct="0">
                        <a:lnSpc>
                          <a:spcPct val="101000"/>
                        </a:lnSpc>
                        <a:spcBef>
                          <a:spcPts val="235"/>
                        </a:spcBef>
                        <a:spcAft>
                          <a:spcPts val="0"/>
                        </a:spcAft>
                      </a:pPr>
                      <a:endParaRPr lang="en-GB" sz="1800" dirty="0">
                        <a:effectLst/>
                        <a:latin typeface="+mn-lt"/>
                        <a:ea typeface="Times New Roman"/>
                        <a:cs typeface="Roboto"/>
                      </a:endParaRPr>
                    </a:p>
                    <a:p>
                      <a:pPr marL="71120" marR="46990" lvl="0" indent="0" algn="ctr" defTabSz="914400" rtl="0" eaLnBrk="0" fontAlgn="auto" latinLnBrk="0" hangingPunct="0">
                        <a:lnSpc>
                          <a:spcPct val="101000"/>
                        </a:lnSpc>
                        <a:spcBef>
                          <a:spcPts val="20"/>
                        </a:spcBef>
                        <a:spcAft>
                          <a:spcPts val="0"/>
                        </a:spcAft>
                        <a:buClrTx/>
                        <a:buSzTx/>
                        <a:buFontTx/>
                        <a:buNone/>
                        <a:tabLst/>
                        <a:defRPr/>
                      </a:pPr>
                      <a:endParaRPr lang="en-GB" sz="2400" dirty="0">
                        <a:effectLst/>
                        <a:latin typeface="+mn-lt"/>
                        <a:ea typeface="Times New Roman"/>
                        <a:cs typeface="Roboto"/>
                      </a:endParaRPr>
                    </a:p>
                    <a:p>
                      <a:pPr marL="71120" marR="46990" algn="ctr" eaLnBrk="0" hangingPunct="0">
                        <a:lnSpc>
                          <a:spcPct val="101000"/>
                        </a:lnSpc>
                        <a:spcBef>
                          <a:spcPts val="20"/>
                        </a:spcBef>
                        <a:spcAft>
                          <a:spcPts val="0"/>
                        </a:spcAft>
                      </a:pPr>
                      <a:endParaRPr lang="en-GB" sz="1800" dirty="0">
                        <a:effectLst/>
                        <a:latin typeface="+mn-lt"/>
                        <a:ea typeface="Times New Roman"/>
                        <a:cs typeface="Roboto"/>
                      </a:endParaRPr>
                    </a:p>
                  </a:txBody>
                  <a:tcPr marL="0" marR="0" marT="0" marB="0">
                    <a:lnL w="38100" cap="flat" cmpd="sng" algn="ctr">
                      <a:solidFill>
                        <a:srgbClr val="231F20"/>
                      </a:solidFill>
                      <a:prstDash val="solid"/>
                      <a:round/>
                      <a:headEnd type="none" w="med" len="med"/>
                      <a:tailEnd type="none" w="med" len="med"/>
                    </a:lnL>
                    <a:lnR w="12700" cap="flat" cmpd="sng" algn="ctr">
                      <a:solidFill>
                        <a:srgbClr val="231F20"/>
                      </a:solidFill>
                      <a:prstDash val="solid"/>
                      <a:round/>
                      <a:headEnd type="none" w="med" len="med"/>
                      <a:tailEnd type="none" w="med" len="med"/>
                    </a:lnR>
                    <a:lnT w="38100" cap="flat" cmpd="sng" algn="ctr">
                      <a:solidFill>
                        <a:srgbClr val="231F20"/>
                      </a:solidFill>
                      <a:prstDash val="solid"/>
                      <a:round/>
                      <a:headEnd type="none" w="med" len="med"/>
                      <a:tailEnd type="none" w="med" len="med"/>
                    </a:lnT>
                    <a:lnB w="12700" cap="flat" cmpd="sng" algn="ctr">
                      <a:solidFill>
                        <a:srgbClr val="231F20"/>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1"/>
                  </a:ext>
                </a:extLst>
              </a:tr>
            </a:tbl>
          </a:graphicData>
        </a:graphic>
      </p:graphicFrame>
      <p:sp>
        <p:nvSpPr>
          <p:cNvPr id="3" name="Arrow: Right 2">
            <a:hlinkClick r:id="rId2" action="ppaction://hlinksldjump"/>
            <a:extLst>
              <a:ext uri="{FF2B5EF4-FFF2-40B4-BE49-F238E27FC236}">
                <a16:creationId xmlns:a16="http://schemas.microsoft.com/office/drawing/2014/main" id="{2EF4951D-5DCF-401B-BAB6-A2B5FDE3ECDC}"/>
              </a:ext>
            </a:extLst>
          </p:cNvPr>
          <p:cNvSpPr/>
          <p:nvPr/>
        </p:nvSpPr>
        <p:spPr>
          <a:xfrm>
            <a:off x="7380312" y="5949280"/>
            <a:ext cx="1368152"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BACK</a:t>
            </a:r>
          </a:p>
        </p:txBody>
      </p:sp>
    </p:spTree>
    <p:extLst>
      <p:ext uri="{BB962C8B-B14F-4D97-AF65-F5344CB8AC3E}">
        <p14:creationId xmlns:p14="http://schemas.microsoft.com/office/powerpoint/2010/main" val="13911023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9DF373A07483C4A8DFB4F6C97DA1E07" ma:contentTypeVersion="16" ma:contentTypeDescription="Create a new document." ma:contentTypeScope="" ma:versionID="32c1eed00bed1dfeacc77d801dfe03fe">
  <xsd:schema xmlns:xsd="http://www.w3.org/2001/XMLSchema" xmlns:xs="http://www.w3.org/2001/XMLSchema" xmlns:p="http://schemas.microsoft.com/office/2006/metadata/properties" xmlns:ns2="ec8b76cb-a435-4ff2-aa72-e96e05e54d32" xmlns:ns3="1c5bbdc9-acea-48ee-8edc-3bfa74557116" targetNamespace="http://schemas.microsoft.com/office/2006/metadata/properties" ma:root="true" ma:fieldsID="e61653a865188a05cc3aa91e4fce24f3" ns2:_="" ns3:_="">
    <xsd:import namespace="ec8b76cb-a435-4ff2-aa72-e96e05e54d32"/>
    <xsd:import namespace="1c5bbdc9-acea-48ee-8edc-3bfa7455711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8b76cb-a435-4ff2-aa72-e96e05e54d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9b6a167-3b0d-42a6-bc35-9a1c0af79a6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c5bbdc9-acea-48ee-8edc-3bfa7455711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b75f9b9-b063-4438-ad05-3dd0c7291a91}" ma:internalName="TaxCatchAll" ma:showField="CatchAllData" ma:web="1c5bbdc9-acea-48ee-8edc-3bfa7455711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c8b76cb-a435-4ff2-aa72-e96e05e54d32">
      <Terms xmlns="http://schemas.microsoft.com/office/infopath/2007/PartnerControls"/>
    </lcf76f155ced4ddcb4097134ff3c332f>
    <TaxCatchAll xmlns="1c5bbdc9-acea-48ee-8edc-3bfa7455711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D99B9C2-D4E5-4C3E-884B-319FC4B4BC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c8b76cb-a435-4ff2-aa72-e96e05e54d32"/>
    <ds:schemaRef ds:uri="1c5bbdc9-acea-48ee-8edc-3bfa7455711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4958447-F91E-4E96-B075-1109A659174B}">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9110c456-a4ae-444d-8991-a5e1c35738ee"/>
    <ds:schemaRef ds:uri="http://purl.org/dc/elements/1.1/"/>
    <ds:schemaRef ds:uri="http://schemas.microsoft.com/office/2006/metadata/properties"/>
    <ds:schemaRef ds:uri="d7f8880a-2b30-4e30-8b34-3eb8f2504078"/>
    <ds:schemaRef ds:uri="http://www.w3.org/XML/1998/namespace"/>
    <ds:schemaRef ds:uri="http://purl.org/dc/dcmitype/"/>
    <ds:schemaRef ds:uri="ec8b76cb-a435-4ff2-aa72-e96e05e54d32"/>
    <ds:schemaRef ds:uri="1c5bbdc9-acea-48ee-8edc-3bfa74557116"/>
  </ds:schemaRefs>
</ds:datastoreItem>
</file>

<file path=customXml/itemProps3.xml><?xml version="1.0" encoding="utf-8"?>
<ds:datastoreItem xmlns:ds="http://schemas.openxmlformats.org/officeDocument/2006/customXml" ds:itemID="{565CBC18-79B2-4073-A350-3360307BD31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14418</TotalTime>
  <Words>2627</Words>
  <Application>Microsoft Office PowerPoint</Application>
  <PresentationFormat>On-screen Show (4:3)</PresentationFormat>
  <Paragraphs>248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ARK ICT Solutions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Ann Kisby</cp:lastModifiedBy>
  <cp:revision>56</cp:revision>
  <dcterms:created xsi:type="dcterms:W3CDTF">2020-01-27T14:24:04Z</dcterms:created>
  <dcterms:modified xsi:type="dcterms:W3CDTF">2022-11-08T09:55:51Z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0x01010069DF373A07483C4A8DFB4F6C97DA1E07</vt:lpwstr>
  </property>
  <property fmtid="{D5CDD505-2E9C-101B-9397-08002B2CF9AE}" pid="3" name="MediaServiceImageTags">
    <vt:lpwstr/>
  </property>
</Properties>
</file>