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0" r:id="rId9"/>
    <p:sldId id="262" r:id="rId10"/>
    <p:sldId id="263" r:id="rId11"/>
    <p:sldId id="274" r:id="rId12"/>
    <p:sldId id="266" r:id="rId13"/>
    <p:sldId id="271" r:id="rId14"/>
    <p:sldId id="272" r:id="rId15"/>
    <p:sldId id="273" r:id="rId1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FAAA5-8CE2-4A99-BAC0-75E5F1A26D9F}" v="202" dt="2022-10-13T15:33:19.459"/>
    <p1510:client id="{2E4256E2-B2D0-419E-AA6C-D42B24702B64}" v="146" dt="2022-10-18T09:14:14.393"/>
    <p1510:client id="{4D3B0488-339A-4535-8B39-47A079B4C761}" v="115" dt="2022-10-17T14:59:36.664"/>
    <p1510:client id="{77171ED9-ECFB-A22C-739A-72AAAD371215}" v="178" dt="2022-11-10T11:30:04.215"/>
    <p1510:client id="{86683613-8D0C-45BF-8875-DAF730BB351D}" v="38" dt="2022-07-13T13:52:29.233"/>
    <p1510:client id="{8EAA238C-F946-4CAE-938E-96A876DB7FC5}" v="164" dt="2022-07-13T15:58:03.406"/>
    <p1510:client id="{BB811E36-5263-43FE-A1F3-A06A4B9A0F31}" v="86" dt="2022-11-07T11:28:27.519"/>
    <p1510:client id="{C46F99CF-66B6-4C09-9DB5-BD189758B2E0}" v="11" dt="2022-10-30T22:26:54.924"/>
    <p1510:client id="{F10039CE-E2DB-4A8A-AAF1-FD7EFDC7C526}" v="2" dt="2022-07-13T14:37:47.735"/>
    <p1510:client id="{FF4DE9CF-E9C0-4EF9-BCC1-29352F28B213}" v="9" dt="2022-10-11T15:57:53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>
        <p:scale>
          <a:sx n="50" d="100"/>
          <a:sy n="50" d="100"/>
        </p:scale>
        <p:origin x="-2304" y="-1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Pyburn" userId="S::matt.pyburn@branstonjunioracademy.co.uk::def6e57e-a1a8-452b-9681-bc3dee67ebca" providerId="AD" clId="Web-{005FAAA5-8CE2-4A99-BAC0-75E5F1A26D9F}"/>
    <pc:docChg chg="modSld">
      <pc:chgData name="Matt Pyburn" userId="S::matt.pyburn@branstonjunioracademy.co.uk::def6e57e-a1a8-452b-9681-bc3dee67ebca" providerId="AD" clId="Web-{005FAAA5-8CE2-4A99-BAC0-75E5F1A26D9F}" dt="2022-10-13T15:33:14.990" v="201"/>
      <pc:docMkLst>
        <pc:docMk/>
      </pc:docMkLst>
      <pc:sldChg chg="modSp">
        <pc:chgData name="Matt Pyburn" userId="S::matt.pyburn@branstonjunioracademy.co.uk::def6e57e-a1a8-452b-9681-bc3dee67ebca" providerId="AD" clId="Web-{005FAAA5-8CE2-4A99-BAC0-75E5F1A26D9F}" dt="2022-10-13T15:33:14.990" v="201"/>
        <pc:sldMkLst>
          <pc:docMk/>
          <pc:sldMk cId="3393289674" sldId="259"/>
        </pc:sldMkLst>
        <pc:graphicFrameChg chg="mod modGraphic">
          <ac:chgData name="Matt Pyburn" userId="S::matt.pyburn@branstonjunioracademy.co.uk::def6e57e-a1a8-452b-9681-bc3dee67ebca" providerId="AD" clId="Web-{005FAAA5-8CE2-4A99-BAC0-75E5F1A26D9F}" dt="2022-10-13T15:33:14.990" v="201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77171ED9-ECFB-A22C-739A-72AAAD371215}"/>
    <pc:docChg chg="modSld">
      <pc:chgData name="Louise Perkins" userId="S::missperkins@branstonjunioracademy.co.uk::45cc8c54-6001-457c-b623-287ea620a771" providerId="AD" clId="Web-{77171ED9-ECFB-A22C-739A-72AAAD371215}" dt="2022-11-10T11:30:03.105" v="175"/>
      <pc:docMkLst>
        <pc:docMk/>
      </pc:docMkLst>
      <pc:sldChg chg="modSp">
        <pc:chgData name="Louise Perkins" userId="S::missperkins@branstonjunioracademy.co.uk::45cc8c54-6001-457c-b623-287ea620a771" providerId="AD" clId="Web-{77171ED9-ECFB-A22C-739A-72AAAD371215}" dt="2022-11-10T11:30:03.105" v="175"/>
        <pc:sldMkLst>
          <pc:docMk/>
          <pc:sldMk cId="548366753" sldId="262"/>
        </pc:sldMkLst>
        <pc:graphicFrameChg chg="mod modGraphic">
          <ac:chgData name="Louise Perkins" userId="S::missperkins@branstonjunioracademy.co.uk::45cc8c54-6001-457c-b623-287ea620a771" providerId="AD" clId="Web-{77171ED9-ECFB-A22C-739A-72AAAD371215}" dt="2022-11-10T11:30:03.105" v="175"/>
          <ac:graphicFrameMkLst>
            <pc:docMk/>
            <pc:sldMk cId="548366753" sldId="262"/>
            <ac:graphicFrameMk id="2" creationId="{00000000-0000-0000-0000-000000000000}"/>
          </ac:graphicFrameMkLst>
        </pc:graphicFrameChg>
      </pc:sldChg>
    </pc:docChg>
  </pc:docChgLst>
  <pc:docChgLst>
    <pc:chgData name="Claire Hennegan" userId="S::mrshennegan@branstonjunioracademy.co.uk::56525f70-f0f4-4fb3-ae81-a9c04692af71" providerId="AD" clId="Web-{2E4256E2-B2D0-419E-AA6C-D42B24702B64}"/>
    <pc:docChg chg="modSld">
      <pc:chgData name="Claire Hennegan" userId="S::mrshennegan@branstonjunioracademy.co.uk::56525f70-f0f4-4fb3-ae81-a9c04692af71" providerId="AD" clId="Web-{2E4256E2-B2D0-419E-AA6C-D42B24702B64}" dt="2022-10-18T09:14:05.173" v="143"/>
      <pc:docMkLst>
        <pc:docMk/>
      </pc:docMkLst>
      <pc:sldChg chg="modSp">
        <pc:chgData name="Claire Hennegan" userId="S::mrshennegan@branstonjunioracademy.co.uk::56525f70-f0f4-4fb3-ae81-a9c04692af71" providerId="AD" clId="Web-{2E4256E2-B2D0-419E-AA6C-D42B24702B64}" dt="2022-10-18T09:14:05.173" v="143"/>
        <pc:sldMkLst>
          <pc:docMk/>
          <pc:sldMk cId="2683570577" sldId="266"/>
        </pc:sldMkLst>
        <pc:graphicFrameChg chg="mod modGraphic">
          <ac:chgData name="Claire Hennegan" userId="S::mrshennegan@branstonjunioracademy.co.uk::56525f70-f0f4-4fb3-ae81-a9c04692af71" providerId="AD" clId="Web-{2E4256E2-B2D0-419E-AA6C-D42B24702B64}" dt="2022-10-18T09:14:05.173" v="143"/>
          <ac:graphicFrameMkLst>
            <pc:docMk/>
            <pc:sldMk cId="2683570577" sldId="266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F10039CE-E2DB-4A8A-AAF1-FD7EFDC7C526}"/>
    <pc:docChg chg="addSld delSld">
      <pc:chgData name="Louise Perkins" userId="S::missperkins@branstonjunioracademy.co.uk::45cc8c54-6001-457c-b623-287ea620a771" providerId="AD" clId="Web-{F10039CE-E2DB-4A8A-AAF1-FD7EFDC7C526}" dt="2022-07-13T14:37:47.735" v="1"/>
      <pc:docMkLst>
        <pc:docMk/>
      </pc:docMkLst>
      <pc:sldChg chg="del">
        <pc:chgData name="Louise Perkins" userId="S::missperkins@branstonjunioracademy.co.uk::45cc8c54-6001-457c-b623-287ea620a771" providerId="AD" clId="Web-{F10039CE-E2DB-4A8A-AAF1-FD7EFDC7C526}" dt="2022-07-13T14:37:38.485" v="0"/>
        <pc:sldMkLst>
          <pc:docMk/>
          <pc:sldMk cId="859934641" sldId="264"/>
        </pc:sldMkLst>
      </pc:sldChg>
      <pc:sldChg chg="add">
        <pc:chgData name="Louise Perkins" userId="S::missperkins@branstonjunioracademy.co.uk::45cc8c54-6001-457c-b623-287ea620a771" providerId="AD" clId="Web-{F10039CE-E2DB-4A8A-AAF1-FD7EFDC7C526}" dt="2022-07-13T14:37:47.735" v="1"/>
        <pc:sldMkLst>
          <pc:docMk/>
          <pc:sldMk cId="2005274730" sldId="274"/>
        </pc:sldMkLst>
      </pc:sldChg>
    </pc:docChg>
  </pc:docChgLst>
  <pc:docChgLst>
    <pc:chgData name="Emma Tysoe" userId="S::missetysoe@branstonjunioracademy.co.uk::12b7b5ce-57e1-4579-bb09-071f0eb1646d" providerId="AD" clId="Web-{C46F99CF-66B6-4C09-9DB5-BD189758B2E0}"/>
    <pc:docChg chg="modSld">
      <pc:chgData name="Emma Tysoe" userId="S::missetysoe@branstonjunioracademy.co.uk::12b7b5ce-57e1-4579-bb09-071f0eb1646d" providerId="AD" clId="Web-{C46F99CF-66B6-4C09-9DB5-BD189758B2E0}" dt="2022-10-30T22:26:52.190" v="9"/>
      <pc:docMkLst>
        <pc:docMk/>
      </pc:docMkLst>
      <pc:sldChg chg="modSp">
        <pc:chgData name="Emma Tysoe" userId="S::missetysoe@branstonjunioracademy.co.uk::12b7b5ce-57e1-4579-bb09-071f0eb1646d" providerId="AD" clId="Web-{C46F99CF-66B6-4C09-9DB5-BD189758B2E0}" dt="2022-10-30T22:26:52.190" v="9"/>
        <pc:sldMkLst>
          <pc:docMk/>
          <pc:sldMk cId="3955353397" sldId="271"/>
        </pc:sldMkLst>
        <pc:graphicFrameChg chg="mod modGraphic">
          <ac:chgData name="Emma Tysoe" userId="S::missetysoe@branstonjunioracademy.co.uk::12b7b5ce-57e1-4579-bb09-071f0eb1646d" providerId="AD" clId="Web-{C46F99CF-66B6-4C09-9DB5-BD189758B2E0}" dt="2022-10-30T22:26:52.190" v="9"/>
          <ac:graphicFrameMkLst>
            <pc:docMk/>
            <pc:sldMk cId="3955353397" sldId="271"/>
            <ac:graphicFrameMk id="2" creationId="{00000000-0000-0000-0000-000000000000}"/>
          </ac:graphicFrameMkLst>
        </pc:graphicFrameChg>
      </pc:sldChg>
    </pc:docChg>
  </pc:docChgLst>
  <pc:docChgLst>
    <pc:chgData name="Kate James" userId="S::mrsjames@branstonjunioracademy.co.uk::6c10609a-f64b-482b-a227-c9da740d1918" providerId="AD" clId="Web-{FF4DE9CF-E9C0-4EF9-BCC1-29352F28B213}"/>
    <pc:docChg chg="modSld">
      <pc:chgData name="Kate James" userId="S::mrsjames@branstonjunioracademy.co.uk::6c10609a-f64b-482b-a227-c9da740d1918" providerId="AD" clId="Web-{FF4DE9CF-E9C0-4EF9-BCC1-29352F28B213}" dt="2022-10-11T15:57:35.701" v="7"/>
      <pc:docMkLst>
        <pc:docMk/>
      </pc:docMkLst>
      <pc:sldChg chg="modSp">
        <pc:chgData name="Kate James" userId="S::mrsjames@branstonjunioracademy.co.uk::6c10609a-f64b-482b-a227-c9da740d1918" providerId="AD" clId="Web-{FF4DE9CF-E9C0-4EF9-BCC1-29352F28B213}" dt="2022-10-11T15:57:35.701" v="7"/>
        <pc:sldMkLst>
          <pc:docMk/>
          <pc:sldMk cId="1478780341" sldId="258"/>
        </pc:sldMkLst>
        <pc:graphicFrameChg chg="mod modGraphic">
          <ac:chgData name="Kate James" userId="S::mrsjames@branstonjunioracademy.co.uk::6c10609a-f64b-482b-a227-c9da740d1918" providerId="AD" clId="Web-{FF4DE9CF-E9C0-4EF9-BCC1-29352F28B213}" dt="2022-10-11T15:57:35.701" v="7"/>
          <ac:graphicFrameMkLst>
            <pc:docMk/>
            <pc:sldMk cId="1478780341" sldId="258"/>
            <ac:graphicFrameMk id="2" creationId="{00000000-0000-0000-0000-000000000000}"/>
          </ac:graphicFrameMkLst>
        </pc:graphicFrameChg>
      </pc:sldChg>
    </pc:docChg>
  </pc:docChgLst>
  <pc:docChgLst>
    <pc:chgData name="Hannah Gethings" userId="S::hgethings@branstonjunioracademy.co.uk::9a8493a6-a312-4a3a-b2dc-ccd3b79f605b" providerId="AD" clId="Web-{4D3B0488-339A-4535-8B39-47A079B4C761}"/>
    <pc:docChg chg="modSld">
      <pc:chgData name="Hannah Gethings" userId="S::hgethings@branstonjunioracademy.co.uk::9a8493a6-a312-4a3a-b2dc-ccd3b79f605b" providerId="AD" clId="Web-{4D3B0488-339A-4535-8B39-47A079B4C761}" dt="2022-10-17T14:59:32.929" v="111"/>
      <pc:docMkLst>
        <pc:docMk/>
      </pc:docMkLst>
      <pc:sldChg chg="modSp">
        <pc:chgData name="Hannah Gethings" userId="S::hgethings@branstonjunioracademy.co.uk::9a8493a6-a312-4a3a-b2dc-ccd3b79f605b" providerId="AD" clId="Web-{4D3B0488-339A-4535-8B39-47A079B4C761}" dt="2022-10-17T14:59:32.929" v="111"/>
        <pc:sldMkLst>
          <pc:docMk/>
          <pc:sldMk cId="1274805208" sldId="272"/>
        </pc:sldMkLst>
        <pc:graphicFrameChg chg="mod modGraphic">
          <ac:chgData name="Hannah Gethings" userId="S::hgethings@branstonjunioracademy.co.uk::9a8493a6-a312-4a3a-b2dc-ccd3b79f605b" providerId="AD" clId="Web-{4D3B0488-339A-4535-8B39-47A079B4C761}" dt="2022-10-17T14:59:32.929" v="111"/>
          <ac:graphicFrameMkLst>
            <pc:docMk/>
            <pc:sldMk cId="1274805208" sldId="272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86683613-8D0C-45BF-8875-DAF730BB351D}"/>
    <pc:docChg chg="modSld">
      <pc:chgData name="Louise Perkins" userId="S::missperkins@branstonjunioracademy.co.uk::45cc8c54-6001-457c-b623-287ea620a771" providerId="AD" clId="Web-{86683613-8D0C-45BF-8875-DAF730BB351D}" dt="2022-07-13T13:51:59.685" v="35"/>
      <pc:docMkLst>
        <pc:docMk/>
      </pc:docMkLst>
      <pc:sldChg chg="modSp">
        <pc:chgData name="Louise Perkins" userId="S::missperkins@branstonjunioracademy.co.uk::45cc8c54-6001-457c-b623-287ea620a771" providerId="AD" clId="Web-{86683613-8D0C-45BF-8875-DAF730BB351D}" dt="2022-07-13T13:51:59.685" v="35"/>
        <pc:sldMkLst>
          <pc:docMk/>
          <pc:sldMk cId="3393289674" sldId="259"/>
        </pc:sldMkLst>
        <pc:graphicFrameChg chg="mod modGraphic">
          <ac:chgData name="Louise Perkins" userId="S::missperkins@branstonjunioracademy.co.uk::45cc8c54-6001-457c-b623-287ea620a771" providerId="AD" clId="Web-{86683613-8D0C-45BF-8875-DAF730BB351D}" dt="2022-07-13T13:51:59.685" v="35"/>
          <ac:graphicFrameMkLst>
            <pc:docMk/>
            <pc:sldMk cId="3393289674" sldId="259"/>
            <ac:graphicFrameMk id="2" creationId="{00000000-0000-0000-0000-000000000000}"/>
          </ac:graphicFrameMkLst>
        </pc:graphicFrameChg>
      </pc:sldChg>
    </pc:docChg>
  </pc:docChgLst>
  <pc:docChgLst>
    <pc:chgData name="Bill Simpson" userId="S::mrsimpson@branstonjunioracademy.co.uk::f2ba7018-f0e1-447e-8f62-1e045ebd6de2" providerId="AD" clId="Web-{BB811E36-5263-43FE-A1F3-A06A4B9A0F31}"/>
    <pc:docChg chg="modSld">
      <pc:chgData name="Bill Simpson" userId="S::mrsimpson@branstonjunioracademy.co.uk::f2ba7018-f0e1-447e-8f62-1e045ebd6de2" providerId="AD" clId="Web-{BB811E36-5263-43FE-A1F3-A06A4B9A0F31}" dt="2022-11-07T11:28:27.519" v="85"/>
      <pc:docMkLst>
        <pc:docMk/>
      </pc:docMkLst>
      <pc:sldChg chg="modSp">
        <pc:chgData name="Bill Simpson" userId="S::mrsimpson@branstonjunioracademy.co.uk::f2ba7018-f0e1-447e-8f62-1e045ebd6de2" providerId="AD" clId="Web-{BB811E36-5263-43FE-A1F3-A06A4B9A0F31}" dt="2022-11-07T11:28:27.519" v="85"/>
        <pc:sldMkLst>
          <pc:docMk/>
          <pc:sldMk cId="1269945152" sldId="270"/>
        </pc:sldMkLst>
        <pc:graphicFrameChg chg="mod modGraphic">
          <ac:chgData name="Bill Simpson" userId="S::mrsimpson@branstonjunioracademy.co.uk::f2ba7018-f0e1-447e-8f62-1e045ebd6de2" providerId="AD" clId="Web-{BB811E36-5263-43FE-A1F3-A06A4B9A0F31}" dt="2022-11-07T11:28:27.519" v="85"/>
          <ac:graphicFrameMkLst>
            <pc:docMk/>
            <pc:sldMk cId="1269945152" sldId="270"/>
            <ac:graphicFrameMk id="2" creationId="{00000000-0000-0000-0000-000000000000}"/>
          </ac:graphicFrameMkLst>
        </pc:graphicFrameChg>
      </pc:sldChg>
    </pc:docChg>
  </pc:docChgLst>
  <pc:docChgLst>
    <pc:chgData name="Louise Perkins" userId="S::missperkins@branstonjunioracademy.co.uk::45cc8c54-6001-457c-b623-287ea620a771" providerId="AD" clId="Web-{8EAA238C-F946-4CAE-938E-96A876DB7FC5}"/>
    <pc:docChg chg="modSld">
      <pc:chgData name="Louise Perkins" userId="S::missperkins@branstonjunioracademy.co.uk::45cc8c54-6001-457c-b623-287ea620a771" providerId="AD" clId="Web-{8EAA238C-F946-4CAE-938E-96A876DB7FC5}" dt="2022-07-13T15:58:03.406" v="161"/>
      <pc:docMkLst>
        <pc:docMk/>
      </pc:docMkLst>
      <pc:sldChg chg="modSp">
        <pc:chgData name="Louise Perkins" userId="S::missperkins@branstonjunioracademy.co.uk::45cc8c54-6001-457c-b623-287ea620a771" providerId="AD" clId="Web-{8EAA238C-F946-4CAE-938E-96A876DB7FC5}" dt="2022-07-13T15:58:03.406" v="161"/>
        <pc:sldMkLst>
          <pc:docMk/>
          <pc:sldMk cId="2005274730" sldId="274"/>
        </pc:sldMkLst>
        <pc:graphicFrameChg chg="mod modGraphic">
          <ac:chgData name="Louise Perkins" userId="S::missperkins@branstonjunioracademy.co.uk::45cc8c54-6001-457c-b623-287ea620a771" providerId="AD" clId="Web-{8EAA238C-F946-4CAE-938E-96A876DB7FC5}" dt="2022-07-13T15:58:03.406" v="161"/>
          <ac:graphicFrameMkLst>
            <pc:docMk/>
            <pc:sldMk cId="2005274730" sldId="274"/>
            <ac:graphicFrameMk id="4" creationId="{72A6FBD8-5A46-8DE3-643D-BC9D400E265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112DD-73F2-496C-9037-E722B5A66E18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CEB6-CB85-42B0-AB14-05EE7DEC8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19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6ECEB6-CB85-42B0-AB14-05EE7DEC8D0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6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0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37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19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8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19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5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7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19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5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364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7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2DEA-5110-4DC9-896A-C5B36E68939E}" type="datetimeFigureOut">
              <a:rPr lang="en-GB" smtClean="0"/>
              <a:t>10/11/2022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C613-D0D5-4357-9536-7B5985FD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3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cademy logo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40" y="3163910"/>
            <a:ext cx="4608512" cy="364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20688" y="323528"/>
            <a:ext cx="5544616" cy="1877437"/>
          </a:xfrm>
          <a:prstGeom prst="rect">
            <a:avLst/>
          </a:prstGeom>
          <a:solidFill>
            <a:srgbClr val="121896"/>
          </a:solidFill>
          <a:ln w="1270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err="1">
                <a:solidFill>
                  <a:schemeClr val="bg1"/>
                </a:solidFill>
              </a:rPr>
              <a:t>Branston</a:t>
            </a:r>
            <a:r>
              <a:rPr lang="en-GB" sz="4000" b="1" dirty="0">
                <a:solidFill>
                  <a:schemeClr val="bg1"/>
                </a:solidFill>
              </a:rPr>
              <a:t> Junior Academy </a:t>
            </a:r>
          </a:p>
          <a:p>
            <a:pPr algn="ctr"/>
            <a:r>
              <a:rPr lang="en-GB" sz="4000" b="1" dirty="0">
                <a:solidFill>
                  <a:schemeClr val="bg1"/>
                </a:solidFill>
              </a:rPr>
              <a:t>Topic Planning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</a:rPr>
              <a:t>Topic: Inventors</a:t>
            </a:r>
          </a:p>
        </p:txBody>
      </p:sp>
    </p:spTree>
    <p:extLst>
      <p:ext uri="{BB962C8B-B14F-4D97-AF65-F5344CB8AC3E}">
        <p14:creationId xmlns:p14="http://schemas.microsoft.com/office/powerpoint/2010/main" val="303392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36546"/>
              </p:ext>
            </p:extLst>
          </p:nvPr>
        </p:nvGraphicFramePr>
        <p:xfrm>
          <a:off x="404664" y="323528"/>
          <a:ext cx="6264696" cy="670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Physical</a:t>
                      </a:r>
                      <a:r>
                        <a:rPr lang="en-GB" sz="1400" b="1" baseline="0" dirty="0"/>
                        <a:t> Education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Pupils should be taught to: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running, jumping, throwing and catching in isolation and in combination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 competitive games, modified where appropriate [for example, badminton, basketball, cricket, football, hockey, netball, rounders and tennis], and apply basic principles suitable for attacking and defending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flexibility, strength, technique, control and balance [for example, through athletics and gymnastics]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part in outdoor and adventurous activity challenges both individually and within a team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Compare their performances with previous ones and demonstrate improvement to achieve their personal best.</a:t>
                      </a:r>
                    </a:p>
                    <a:p>
                      <a:endParaRPr lang="en-GB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Rounders/ Cricket: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strike a ball.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bowl over arm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a basket catch to field.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return a ball to the pitcher or whoever I want.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call out clearly for a ball.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Athletics: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sprint 60 metres in under 12 seconds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change my body shape to decrease air resistance.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run a mile.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my toe and heel to spin and throw a discus.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throw the javelin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With a run up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Without a run up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handle a shot put safety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a push throw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jump: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the other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(high jump)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two feet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(long jump)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One foot to same foot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to two feet ( triple)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r>
                        <a:rPr lang="en-GB" sz="1100" b="0" i="0" u="none" strike="noStrike" noProof="0">
                          <a:latin typeface="Calibri"/>
                        </a:rPr>
                        <a:t>Swimming: </a:t>
                      </a:r>
                      <a:br>
                        <a:rPr lang="en-GB" sz="1100" b="0" i="0" u="none" strike="noStrike" noProof="0" dirty="0">
                          <a:latin typeface="Calibri"/>
                        </a:rPr>
                      </a:br>
                      <a:endParaRPr lang="en-GB" sz="11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swim over 20 metres using front crawl, back stroke or breast stroke.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use a float to swim a length using just my feet.</a:t>
                      </a:r>
                      <a:endParaRPr lang="en-US" sz="1100" b="0" i="0" u="none" strike="noStrike" noProof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100" b="0" i="0" u="none" strike="noStrike" noProof="0">
                          <a:latin typeface="Calibri"/>
                        </a:rPr>
                        <a:t>I can synchronise my breathing with my stroke.</a:t>
                      </a:r>
                      <a:endParaRPr lang="en-GB"/>
                    </a:p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353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964270"/>
              </p:ext>
            </p:extLst>
          </p:nvPr>
        </p:nvGraphicFramePr>
        <p:xfrm>
          <a:off x="332656" y="23983"/>
          <a:ext cx="6408712" cy="483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3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Lincolnshire Syllabus Objectives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3/4 Symbols and Community Expression: Islam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5/6 Faith and belief in action and Expressions of Belonging: Islam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¾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•What do the main concepts in Islam reveal about the nature of Allah?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•What is the purpose of visual symbols in a mosque?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•How is Muslim worship expressed collectively?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•How does Muslim worship and celebration build a sense of community?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/>
                        <a:t>Year 5/6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•What does the Qur’an teach Muslims about how they should treat others?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•How do Muslim teachings guide the way Muslims act in the world?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•How are Muslim beliefs expressed in practice?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0" i="0" u="none" strike="noStrike" noProof="0" dirty="0">
                          <a:latin typeface="Calibri"/>
                        </a:rPr>
                        <a:t>•How do Muslims show they belong?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050" b="0" i="0" u="none" strike="noStrike" noProof="0" dirty="0"/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  <a:p>
                      <a:pPr lvl="0">
                        <a:buNone/>
                      </a:pPr>
                      <a:endParaRPr lang="en-GB" sz="1050" dirty="0">
                        <a:latin typeface="+mn-lt"/>
                      </a:endParaRP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I can explain things that are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the same and different for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compare the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practices and experiences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involved with different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groups.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how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similarities and differences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between religions affect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peoples’ lives.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describe what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can be learned from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religious stories.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suggest reasons for the similarities and differences in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forms </a:t>
                      </a:r>
                      <a:r>
                        <a:rPr lang="en-GB" sz="1050">
                          <a:latin typeface="+mn-lt"/>
                        </a:rPr>
                        <a:t>of religion.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compare some of the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things that influence me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with those that influence</a:t>
                      </a:r>
                    </a:p>
                    <a:p>
                      <a:r>
                        <a:rPr lang="en-GB" sz="1050" dirty="0">
                          <a:latin typeface="+mn-lt"/>
                        </a:rPr>
                        <a:t>other 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explain things that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are important to me and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how they link me to other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people.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I can think about what I</a:t>
                      </a:r>
                      <a:r>
                        <a:rPr lang="en-GB" sz="1050" baseline="0" dirty="0">
                          <a:latin typeface="+mn-lt"/>
                        </a:rPr>
                        <a:t> </a:t>
                      </a:r>
                      <a:r>
                        <a:rPr lang="en-GB" sz="1050" dirty="0">
                          <a:latin typeface="+mn-lt"/>
                        </a:rPr>
                        <a:t>believe.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0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79416"/>
              </p:ext>
            </p:extLst>
          </p:nvPr>
        </p:nvGraphicFramePr>
        <p:xfrm>
          <a:off x="404664" y="323528"/>
          <a:ext cx="63367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PSHE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  <a:r>
                        <a:rPr lang="en-GB" sz="1400" b="1" baseline="0" dirty="0"/>
                        <a:t>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See KS2 Life Value</a:t>
                      </a:r>
                      <a:r>
                        <a:rPr lang="en-GB" sz="1200" baseline="0" dirty="0"/>
                        <a:t>s on Skills Journal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PSHE</a:t>
                      </a:r>
                      <a:r>
                        <a:rPr lang="en-GB" sz="1200" baseline="0" dirty="0"/>
                        <a:t> objectives to be followed in Dimension programme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635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1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16013"/>
              </p:ext>
            </p:extLst>
          </p:nvPr>
        </p:nvGraphicFramePr>
        <p:xfrm>
          <a:off x="404664" y="323528"/>
          <a:ext cx="6120680" cy="8399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</a:rPr>
                        <a:t>Year 3/4</a:t>
                      </a:r>
                      <a:r>
                        <a:rPr lang="en-GB" sz="1200" b="0" baseline="0" dirty="0">
                          <a:latin typeface="+mn-lt"/>
                        </a:rPr>
                        <a:t> Sound:</a:t>
                      </a:r>
                    </a:p>
                    <a:p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identify how sounds are made, associating some of them with something vibrating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recognise that vibrations from sounds travel through a medium to the 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find patterns between the pitch of a sound and features of the object that produced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find patterns between the volume of a sound and the strength of the vibrations that produced 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recognise that sounds get fainter as the distance from the sound source increases.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GB" sz="1200" b="0" baseline="0" dirty="0">
                        <a:latin typeface="+mn-lt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Year 3/4 Electricity:</a:t>
                      </a:r>
                      <a:endParaRPr lang="en-GB" sz="1200" b="0" i="0" u="none" strike="noStrike" baseline="0" noProof="0" dirty="0"/>
                    </a:p>
                    <a:p>
                      <a:pPr marL="171450" lvl="0" indent="-1714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baseline="0" noProof="0" dirty="0"/>
                        <a:t>identify common appliances that run on electricity </a:t>
                      </a:r>
                    </a:p>
                    <a:p>
                      <a:pPr marL="171450" lvl="0" indent="-1714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baseline="0" noProof="0" dirty="0"/>
                        <a:t>construct a simple series electrical circuit, identifying and naming its basic parts, including cells, wires, bulbs, switches and buzzers </a:t>
                      </a:r>
                    </a:p>
                    <a:p>
                      <a:pPr marL="171450" lvl="0" indent="-1714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baseline="0" noProof="0" dirty="0"/>
                        <a:t>identify whether or not a lamp will light in a simple series circuit, based on whether or not the lamp is part of a complete loop with a battery </a:t>
                      </a:r>
                    </a:p>
                    <a:p>
                      <a:pPr marL="171450" lvl="0" indent="-1714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baseline="0" noProof="0" dirty="0"/>
                        <a:t>recognise that a switch opens and closes a circuit and associate this with whether or not a lamp lights in a simple series circuit </a:t>
                      </a:r>
                    </a:p>
                    <a:p>
                      <a:pPr marL="171450" lvl="0" indent="-1714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GB" sz="1200" b="0" i="0" u="none" strike="noStrike" baseline="0" noProof="0" dirty="0"/>
                        <a:t>recognise some common conductors and insulators, and associate metals with being good conductors.</a:t>
                      </a:r>
                      <a:endParaRPr lang="en-GB" dirty="0"/>
                    </a:p>
                    <a:p>
                      <a:endParaRPr lang="en-GB" sz="1200" b="0" baseline="0" dirty="0">
                        <a:latin typeface="+mn-lt"/>
                      </a:endParaRPr>
                    </a:p>
                    <a:p>
                      <a:endParaRPr lang="en-GB" sz="1200" b="0" baseline="0" dirty="0">
                        <a:latin typeface="+mn-lt"/>
                      </a:endParaRPr>
                    </a:p>
                    <a:p>
                      <a:r>
                        <a:rPr lang="en-GB" sz="1200" b="0" baseline="0" dirty="0">
                          <a:latin typeface="+mn-lt"/>
                        </a:rPr>
                        <a:t>Year 5/6 Animals Including Humans </a:t>
                      </a:r>
                    </a:p>
                    <a:p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describe the changes as humans develop to old age.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identify and name the main parts of the human circulatory system, and describe the functions of the heart, blood vessels and blood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recognise the impact of diet, exercise, drugs and lifestyle on the way their bodies function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describe the ways in which nutrients and water are transported within animals, including humans.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 dirty="0"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0" baseline="0" dirty="0">
                          <a:latin typeface="+mn-lt"/>
                        </a:rPr>
                        <a:t>Year 5/6 Electricity</a:t>
                      </a:r>
                      <a:br>
                        <a:rPr lang="en-GB" sz="1200" b="0" baseline="0" dirty="0">
                          <a:latin typeface="+mn-lt"/>
                        </a:rPr>
                      </a:br>
                      <a:r>
                        <a:rPr lang="en-GB" sz="1200" b="0" baseline="0" dirty="0">
                          <a:latin typeface="+mn-lt"/>
                        </a:rPr>
                        <a:t>Pupils should be taught to: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Associate the brightness of a lamp or the volume of a buzzer with the number and voltage of cells used in the circuit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Compare and give reasons for variations in how components function, including the brightness of bulbs, the loudness of buzzers and the on/off position of switches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baseline="0" dirty="0">
                          <a:latin typeface="+mn-lt"/>
                        </a:rPr>
                        <a:t>Use recognised symbols when representing a simple circuit in a diagram.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b="0" baseline="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50" b="0" baseline="0" dirty="0"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350" b="0" baseline="0" dirty="0">
                        <a:latin typeface="+mn-lt"/>
                      </a:endParaRPr>
                    </a:p>
                    <a:p>
                      <a:endParaRPr lang="en-GB" sz="1350" b="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780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66956"/>
              </p:ext>
            </p:extLst>
          </p:nvPr>
        </p:nvGraphicFramePr>
        <p:xfrm>
          <a:off x="404664" y="323528"/>
          <a:ext cx="6120680" cy="808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Computing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/>
                        <a:t>Years 3 and 4</a:t>
                      </a:r>
                      <a:endParaRPr lang="en-US" sz="1100" b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Summer 1 – </a:t>
                      </a:r>
                      <a:r>
                        <a:rPr lang="en-GB" sz="1100" b="0" i="1" u="none" strike="noStrike" noProof="0" dirty="0">
                          <a:latin typeface="Calibri"/>
                        </a:rPr>
                        <a:t>Word Processing Skills and Understanding – Key skills that can be applied within the Microsoft Office Suite</a:t>
                      </a:r>
                      <a:endParaRPr lang="en-GB" sz="1100" i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/>
                        <a:t>IT 2: Select, use and combine a variety of software […] on a range of digital devices to design and create a range of programs, systems and content that accomplish given goals, including […] presenting data and information.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Summer 2 –  </a:t>
                      </a:r>
                      <a:r>
                        <a:rPr lang="en-GB" sz="1100" b="0" i="1" u="none" strike="noStrike" noProof="0" dirty="0">
                          <a:latin typeface="Calibri"/>
                        </a:rPr>
                        <a:t>Filmmaking: Stop-frame Animation Using Stop Motion Studio for Android tablets</a:t>
                      </a:r>
                      <a:endParaRPr lang="en-GB" sz="1100" i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IT 2: Select, use and combine a variety of software […] on a range of digital devices to design and create a range of programs, systems and content that accomplish given goals, including […] evaluating and presenting data and information.</a:t>
                      </a:r>
                      <a:endParaRPr lang="en-GB" sz="1100" i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3: Use technology safely, respectfully and responsibly; recognise acceptable/unacceptable behaviour; identify a range of ways to report concerns about content and contact.</a:t>
                      </a:r>
                      <a:endParaRPr lang="en-GB" sz="1100" i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/>
                        <a:t>Years 5 and 6</a:t>
                      </a:r>
                      <a:endParaRPr lang="en-GB" sz="1100" b="1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 dirty="0"/>
                        <a:t>Summer 1 – Computational Thinking</a:t>
                      </a:r>
                      <a:endParaRPr lang="en-GB" sz="1100" i="1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1: […] solve problems by decomposing them into smaller parts.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CS 3: Use logical reasoning to explain how some simple algorithms work and to detect and correct errors in algorithms and programs.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1" u="none" strike="noStrike" noProof="0"/>
                        <a:t>Summer 2 – Filmmaking</a:t>
                      </a:r>
                      <a:endParaRPr lang="en-GB" sz="1100" i="1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IT 2: Select, use and combine a variety of software […] on a range of digital devices to design and create a range of programs, systems and content that accomplish given goals, including […] evaluating and presenting data and information.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i="0" u="none" strike="noStrike" noProof="0" dirty="0">
                          <a:latin typeface="Calibri"/>
                        </a:rPr>
                        <a:t>DL 3: Use technology safely, respectfully and responsibly; recognise acceptable/unacceptable behaviour; identify a range of ways to report concerns about content and contact.</a:t>
                      </a:r>
                      <a:endParaRPr lang="en-GB" sz="11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search images and websites on Google </a:t>
                      </a:r>
                      <a:endParaRPr lang="en-US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use Microsoft word including text and pictures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use Microsoft PowerPoint to     combine pictures, words, animations and sounds 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understand how  algorithms work and detect mistakes in algorithms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Work with variables and various forms of input and output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design and write programs </a:t>
                      </a:r>
                      <a:endParaRPr lang="en-GB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/>
                        <a:t>  </a:t>
                      </a:r>
                      <a:endParaRPr lang="en-GB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  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2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574526"/>
              </p:ext>
            </p:extLst>
          </p:nvPr>
        </p:nvGraphicFramePr>
        <p:xfrm>
          <a:off x="332656" y="179512"/>
          <a:ext cx="6120680" cy="567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History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Coverage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  <a:tabLst>
                          <a:tab pos="226695" algn="l"/>
                        </a:tabLst>
                      </a:pPr>
                      <a:r>
                        <a:rPr lang="en-GB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Pupils</a:t>
                      </a:r>
                      <a:r>
                        <a:rPr lang="en-GB" sz="12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should be taught: </a:t>
                      </a:r>
                      <a:endParaRPr lang="en-GB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2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  <a:tabLst>
                          <a:tab pos="226695" algn="l"/>
                        </a:tabLst>
                      </a:pPr>
                      <a:r>
                        <a:rPr lang="en-GB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 study of an aspect or theme in British history that extends pupils’ chronological knowledge beyond 1066</a:t>
                      </a:r>
                    </a:p>
                    <a:p>
                      <a:pPr marL="0" lvl="0" indent="0">
                        <a:lnSpc>
                          <a:spcPct val="120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effectLst/>
                        </a:rPr>
                        <a:t>changes in an aspect of social history, such as crime and punishment from the Anglo-Saxons to the present or leisure and entertainment in the 20th Century</a:t>
                      </a:r>
                    </a:p>
                    <a:p>
                      <a:pPr marL="0" lvl="0" indent="0">
                        <a:lnSpc>
                          <a:spcPct val="120000"/>
                        </a:lnSpc>
                        <a:spcAft>
                          <a:spcPts val="300"/>
                        </a:spcAft>
                        <a:buNone/>
                      </a:pPr>
                      <a:r>
                        <a:rPr lang="en-GB" sz="1200" b="0" i="1" u="none" strike="noStrike" noProof="0" dirty="0">
                          <a:effectLst/>
                        </a:rPr>
                        <a:t>What was the social impact of key inventions </a:t>
                      </a:r>
                      <a:r>
                        <a:rPr lang="en-GB" sz="1200" b="0" i="1" u="none" strike="noStrike" noProof="0">
                          <a:effectLst/>
                        </a:rPr>
                        <a:t>and innovations in technology?</a:t>
                      </a:r>
                      <a:endParaRPr lang="en-GB" sz="1200" b="0" i="0" u="none" strike="noStrike" noProof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 can identify and describe changes in specific periods</a:t>
                      </a:r>
                      <a:r>
                        <a:rPr lang="en-GB" sz="1200" baseline="0" dirty="0"/>
                        <a:t> of history.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explain how the past can be represented i.e. pictures, postcards and so on.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use dates and vocabulary relating to the passing of time, including ancient, modern, century and decade.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dirty="0"/>
                        <a:t>I can place events, people and changes into correct periods of time. 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I can describe what I know clearly</a:t>
                      </a:r>
                      <a:r>
                        <a:rPr lang="en-GB" sz="1200" baseline="0" dirty="0"/>
                        <a:t> in writing and pictures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handle artefacts properly.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examine artefacts and explain how they are different, thinking about size, signs of wear and tear, purpose.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choose appropriate sources to answer questions about specific people and events </a:t>
                      </a:r>
                    </a:p>
                    <a:p>
                      <a:endParaRPr lang="en-GB" sz="1200" baseline="0" dirty="0"/>
                    </a:p>
                    <a:p>
                      <a:r>
                        <a:rPr lang="en-GB" sz="1200" baseline="0" dirty="0"/>
                        <a:t>I can combine sources of information to form an opinion. </a:t>
                      </a:r>
                      <a:endParaRPr lang="en-GB" sz="1200" dirty="0"/>
                    </a:p>
                  </a:txBody>
                  <a:tcPr marL="71755" marR="7175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94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58256"/>
              </p:ext>
            </p:extLst>
          </p:nvPr>
        </p:nvGraphicFramePr>
        <p:xfrm>
          <a:off x="404664" y="323528"/>
          <a:ext cx="6120680" cy="339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Art</a:t>
                      </a:r>
                      <a:r>
                        <a:rPr lang="en-GB" sz="1400" b="1" baseline="0" dirty="0"/>
                        <a:t> and Design</a:t>
                      </a:r>
                      <a:endParaRPr lang="en-GB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Pupils should be taught: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To create sketch books to record their observations and use them to review and revisit ideas</a:t>
                      </a:r>
                    </a:p>
                    <a:p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To improve their mastery of art and design techniques, including drawing, painting and sculpture with a range of materials [for example, pencil, charcoal, paint, clay]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/>
                        <a:t>About great artists, architects and designers in history.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/>
                        <a:t>* No specific 3d modelling objectives </a:t>
                      </a:r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>
                        <a:buNone/>
                      </a:pPr>
                      <a:r>
                        <a:rPr lang="en-GB" sz="1200" i="1" u="none" baseline="0" dirty="0"/>
                        <a:t>IT in art from computing objectives: </a:t>
                      </a:r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I can search images and websites on Google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aseline="0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baseline="0" noProof="0" dirty="0">
                          <a:latin typeface="Calibri"/>
                        </a:rPr>
                        <a:t>I can use Microsoft PowerPoint to combine pictures</a:t>
                      </a: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36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167466"/>
              </p:ext>
            </p:extLst>
          </p:nvPr>
        </p:nvGraphicFramePr>
        <p:xfrm>
          <a:off x="404664" y="323528"/>
          <a:ext cx="5832648" cy="814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9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2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+mn-lt"/>
                        </a:rPr>
                        <a:t>Design</a:t>
                      </a:r>
                      <a:r>
                        <a:rPr lang="en-GB" sz="1400" b="1" baseline="0" dirty="0">
                          <a:latin typeface="+mn-lt"/>
                        </a:rPr>
                        <a:t> Technology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National</a:t>
                      </a:r>
                      <a:r>
                        <a:rPr lang="en-GB" sz="1400" b="1" baseline="0" dirty="0">
                          <a:latin typeface="+mn-lt"/>
                        </a:rPr>
                        <a:t> Curriculum Objectives</a:t>
                      </a:r>
                      <a:endParaRPr lang="en-GB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+mn-lt"/>
                        </a:rPr>
                        <a:t>Skills Journal 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research and develop design criteria to inform the design of innovative, functional, appealing products that are fit for purpose, aimed at particular individuals or groups</a:t>
                      </a:r>
                    </a:p>
                    <a:p>
                      <a:b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Generate, develop, model and communicate their ideas through discussion, annotated sketches, cross-sectional and exploded diagrams, prototypes, pattern pieces and computer-aided design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tools and equipment to perform practical tasks [for example, cutting, shaping, joining and finishing], accurately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 from and use a wider range of materials and components, including construction materials, textiles and ingredients, according to their functional properties and aesthetic qualities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Investigate and analyse a range of existing products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their ideas and products against their own design criteria and consider the views of others to improve their work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how key events and individuals in design and technology have helped shape the world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Understand and use electrical systems in their products [for example, series circuits incorporating switches, bulbs, buzzers and motors]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their understanding of computing to program, monitor and control their products.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Times New Roman"/>
                        </a:rPr>
                        <a:t>*No specific skills journal objectives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72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2A6FBD8-5A46-8DE3-643D-BC9D400E2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34829"/>
              </p:ext>
            </p:extLst>
          </p:nvPr>
        </p:nvGraphicFramePr>
        <p:xfrm>
          <a:off x="359672" y="254939"/>
          <a:ext cx="6105525" cy="538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0950">
                  <a:extLst>
                    <a:ext uri="{9D8B030D-6E8A-4147-A177-3AD203B41FA5}">
                      <a16:colId xmlns:a16="http://schemas.microsoft.com/office/drawing/2014/main" val="1776019568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3002738984"/>
                    </a:ext>
                  </a:extLst>
                </a:gridCol>
              </a:tblGrid>
              <a:tr h="361950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400" b="1" dirty="0">
                          <a:effectLst/>
                        </a:rPr>
                        <a:t>Languages​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14413301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National Curriculum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400" b="1" dirty="0">
                          <a:effectLst/>
                        </a:rPr>
                        <a:t>Skills Journal Objectives​</a:t>
                      </a:r>
                      <a:endParaRPr lang="en-GB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55084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listen attentively to spoken language and show understanding by joining in and responding​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explore the patterns and sounds of language through songs and rhymes and link the spelling, sound and meaning of words​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engage in conversations; ask and answer questions; express opinions and respond to those of others; seek clarification and help*​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speak in sentences, using familiar vocabulary, phrases and basic language structures​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develop accurate pronunciation and intonation so that others understand when they are reading aloud or using familiar words and phrases*​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present ideas and information orally to a range of audiences*​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read carefully and show understanding of words, phrases and simple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appreciate stories, songs, poems and rhymes in the language​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broaden their vocabulary and develop their ability to understand new words that are introduced into familiar written material, including through using a dictionary​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write phrases from memory, and adapt these to create new sentences, to express ideas clearly​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describe people, places, things and actions orally* and in writing​</a:t>
                      </a:r>
                      <a:endParaRPr lang="en-GB" sz="800" dirty="0">
                        <a:effectLst/>
                      </a:endParaRPr>
                    </a:p>
                    <a:p>
                      <a:pPr marL="342900" lvl="0" indent="-342900" fontAlgn="base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effectLst/>
                        </a:rPr>
                        <a:t>understand basic grammar appropriate to the language being studied, including (where relevant): feminine, masculine and neuter forms and the conjugation of high-frequency verbs; key features and patterns of the language; how to apply these, for instance, to build sentences; and how these differ from or are similar to English​</a:t>
                      </a:r>
                      <a:endParaRPr lang="en-GB" sz="800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 dirty="0">
                          <a:effectLst/>
                        </a:rPr>
                        <a:t>Listen attentively to spoken language and show understanding by joining in and responding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Speak in sentences using familiar      vocabulary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Read carefully and show understanding of words and phrases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Use a dictionary to identify         unfamiliar words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Write phrases from memory and adapt these to create new sentences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Ask and answer basic questions such as what is your name, where do you live, how old are you, what time is it?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Count up to 100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endParaRPr lang="en-GB" sz="100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000" dirty="0">
                          <a:effectLst/>
                        </a:rPr>
                        <a:t>Name basic animals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>
                          <a:effectLst/>
                        </a:rPr>
                        <a:t>  ​</a:t>
                      </a:r>
                      <a:endParaRPr lang="en-GB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  <a:p>
                      <a:pPr fontAlgn="base"/>
                      <a:r>
                        <a:rPr lang="en-GB" sz="1000" dirty="0">
                          <a:effectLst/>
                        </a:rPr>
                        <a:t>  ​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86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274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69839"/>
              </p:ext>
            </p:extLst>
          </p:nvPr>
        </p:nvGraphicFramePr>
        <p:xfrm>
          <a:off x="260648" y="323528"/>
          <a:ext cx="6336704" cy="485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Music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/>
                        <a:t>National</a:t>
                      </a:r>
                      <a:r>
                        <a:rPr lang="en-GB" sz="1400" b="1" baseline="0" dirty="0"/>
                        <a:t> Curriculum Objectives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Skills Journal Objectives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Play and perform in solo and ensemble contexts, using their voices and playing musical instruments with increasing accuracy, fluency, control and expression </a:t>
                      </a:r>
                      <a:endParaRPr lang="en-GB" dirty="0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Listen with attention to detail and recall sounds with increasing aural memory 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Appreciate and understand a wide range of high-quality live and recorded music drawn from different traditions and from great composers and musicians </a:t>
                      </a:r>
                      <a:endParaRPr lang="en-GB"/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Develop an understanding of the history of music.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/>
                        <a:t>Whole School:</a:t>
                      </a:r>
                      <a:endParaRPr lang="en-GB" sz="1200" dirty="0"/>
                    </a:p>
                    <a:p>
                      <a:pPr lvl="0">
                        <a:buNone/>
                      </a:pPr>
                      <a:endParaRPr lang="en-GB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reflect on, and improve my own work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I can explain what I think a piece of music’s purpose could be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compare pieces, thinking about pitch, mood, rhythm, timbre, dynamics and tempo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evaluate others’ work, thinking about pitch, mood, rhythm, timbre, dynamics and tempo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latin typeface="Calibri"/>
                        </a:rPr>
                        <a:t>Year 5/6: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sing expressively in time to the beat and rhythm 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/>
                        <a:t>I can take part in two-part songs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>
                        <a:latin typeface="Calibri"/>
                      </a:endParaRPr>
                    </a:p>
                    <a:p>
                      <a:pPr lvl="0">
                        <a:buNone/>
                      </a:pP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5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8b76cb-a435-4ff2-aa72-e96e05e54d32">
      <Terms xmlns="http://schemas.microsoft.com/office/infopath/2007/PartnerControls"/>
    </lcf76f155ced4ddcb4097134ff3c332f>
    <TaxCatchAll xmlns="1c5bbdc9-acea-48ee-8edc-3bfa7455711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F373A07483C4A8DFB4F6C97DA1E07" ma:contentTypeVersion="16" ma:contentTypeDescription="Create a new document." ma:contentTypeScope="" ma:versionID="32c1eed00bed1dfeacc77d801dfe03fe">
  <xsd:schema xmlns:xsd="http://www.w3.org/2001/XMLSchema" xmlns:xs="http://www.w3.org/2001/XMLSchema" xmlns:p="http://schemas.microsoft.com/office/2006/metadata/properties" xmlns:ns2="ec8b76cb-a435-4ff2-aa72-e96e05e54d32" xmlns:ns3="1c5bbdc9-acea-48ee-8edc-3bfa74557116" targetNamespace="http://schemas.microsoft.com/office/2006/metadata/properties" ma:root="true" ma:fieldsID="e61653a865188a05cc3aa91e4fce24f3" ns2:_="" ns3:_="">
    <xsd:import namespace="ec8b76cb-a435-4ff2-aa72-e96e05e54d32"/>
    <xsd:import namespace="1c5bbdc9-acea-48ee-8edc-3bfa745571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b76cb-a435-4ff2-aa72-e96e05e54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9b6a167-3b0d-42a6-bc35-9a1c0af79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bbdc9-acea-48ee-8edc-3bfa7455711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75f9b9-b063-4438-ad05-3dd0c7291a91}" ma:internalName="TaxCatchAll" ma:showField="CatchAllData" ma:web="1c5bbdc9-acea-48ee-8edc-3bfa745571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BC7712-BE9F-46DD-91B4-5786EE7407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5F0B96-904D-4A39-90D7-8B56D0B91676}">
  <ds:schemaRefs>
    <ds:schemaRef ds:uri="http://schemas.microsoft.com/office/2006/metadata/properties"/>
    <ds:schemaRef ds:uri="http://schemas.microsoft.com/office/infopath/2007/PartnerControls"/>
    <ds:schemaRef ds:uri="ec8b76cb-a435-4ff2-aa72-e96e05e54d32"/>
    <ds:schemaRef ds:uri="1c5bbdc9-acea-48ee-8edc-3bfa74557116"/>
  </ds:schemaRefs>
</ds:datastoreItem>
</file>

<file path=customXml/itemProps3.xml><?xml version="1.0" encoding="utf-8"?>
<ds:datastoreItem xmlns:ds="http://schemas.openxmlformats.org/officeDocument/2006/customXml" ds:itemID="{BF889086-A6EF-4444-8237-993BAD23FC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b76cb-a435-4ff2-aa72-e96e05e54d32"/>
    <ds:schemaRef ds:uri="1c5bbdc9-acea-48ee-8edc-3bfa745571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10110</TotalTime>
  <Words>1611</Words>
  <Application>Microsoft Office PowerPoint</Application>
  <PresentationFormat>On-screen Show (4:3)</PresentationFormat>
  <Paragraphs>263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155</cp:revision>
  <dcterms:created xsi:type="dcterms:W3CDTF">2015-03-16T20:58:14Z</dcterms:created>
  <dcterms:modified xsi:type="dcterms:W3CDTF">2022-11-10T11:30:06Z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0x01010069DF373A07483C4A8DFB4F6C97DA1E07</vt:lpwstr>
  </property>
  <property fmtid="{D5CDD505-2E9C-101B-9397-08002B2CF9AE}" pid="3" name="Order">
    <vt:r8>858600</vt:r8>
  </property>
  <property fmtid="{D5CDD505-2E9C-101B-9397-08002B2CF9AE}" pid="4" name="MediaServiceImageTags">
    <vt:lpwstr/>
  </property>
</Properties>
</file>