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71" r:id="rId9"/>
    <p:sldId id="262" r:id="rId10"/>
    <p:sldId id="263" r:id="rId11"/>
    <p:sldId id="275" r:id="rId12"/>
    <p:sldId id="266" r:id="rId13"/>
    <p:sldId id="272" r:id="rId14"/>
    <p:sldId id="273" r:id="rId15"/>
    <p:sldId id="274" r:id="rId1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EA550-3406-4A29-95DE-1D78DFD3B1CB}" v="205" dt="2022-10-17T14:53:53.270"/>
    <p1510:client id="{2B7FB648-FC14-439C-8A2D-8819733016BE}" v="2" dt="2022-07-13T14:36:10.450"/>
    <p1510:client id="{2C8982F0-A81C-4642-905C-9B6BDB32FE96}" v="102" dt="2022-10-18T09:47:51.226"/>
    <p1510:client id="{66553E5E-519B-4D75-8F98-3FE8D6DCB816}" v="118" dt="2022-07-13T15:53:53.868"/>
    <p1510:client id="{6D57E469-C74A-102D-5468-52B182497E52}" v="36" dt="2022-11-10T11:25:26.157"/>
    <p1510:client id="{7CA01AB9-599F-4AA1-8BA6-3BBC3B0F6C7D}" v="26" dt="2022-07-13T13:39:10.585"/>
    <p1510:client id="{DFAB7770-5AEF-44B6-BCA5-386FCC4722CD}" v="15" dt="2022-10-30T22:20:20.264"/>
    <p1510:client id="{E3CDF2AA-AA67-4A53-9E6F-0DFAC3140402}" v="6" dt="2022-10-18T10:07:52.688"/>
    <p1510:client id="{F8C7B589-5C8E-417C-88F5-785E4C2ADB3F}" v="19" dt="2022-10-25T15:22:09.613"/>
    <p1510:client id="{FD666FAE-647E-453B-B445-96A58DC8E5AC}" v="200" dt="2022-10-13T15:09:3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Perkins" userId="S::missperkins@branstonjunioracademy.co.uk::45cc8c54-6001-457c-b623-287ea620a771" providerId="AD" clId="Web-{6D57E469-C74A-102D-5468-52B182497E52}"/>
    <pc:docChg chg="modSld">
      <pc:chgData name="Louise Perkins" userId="S::missperkins@branstonjunioracademy.co.uk::45cc8c54-6001-457c-b623-287ea620a771" providerId="AD" clId="Web-{6D57E469-C74A-102D-5468-52B182497E52}" dt="2022-11-10T11:25:24.969" v="29"/>
      <pc:docMkLst>
        <pc:docMk/>
      </pc:docMkLst>
      <pc:sldChg chg="modSp">
        <pc:chgData name="Louise Perkins" userId="S::missperkins@branstonjunioracademy.co.uk::45cc8c54-6001-457c-b623-287ea620a771" providerId="AD" clId="Web-{6D57E469-C74A-102D-5468-52B182497E52}" dt="2022-11-10T11:25:24.969" v="29"/>
        <pc:sldMkLst>
          <pc:docMk/>
          <pc:sldMk cId="548366753" sldId="262"/>
        </pc:sldMkLst>
        <pc:graphicFrameChg chg="mod modGraphic">
          <ac:chgData name="Louise Perkins" userId="S::missperkins@branstonjunioracademy.co.uk::45cc8c54-6001-457c-b623-287ea620a771" providerId="AD" clId="Web-{6D57E469-C74A-102D-5468-52B182497E52}" dt="2022-11-10T11:25:24.969" v="29"/>
          <ac:graphicFrameMkLst>
            <pc:docMk/>
            <pc:sldMk cId="548366753" sldId="262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66553E5E-519B-4D75-8F98-3FE8D6DCB816}"/>
    <pc:docChg chg="modSld">
      <pc:chgData name="Louise Perkins" userId="S::missperkins@branstonjunioracademy.co.uk::45cc8c54-6001-457c-b623-287ea620a771" providerId="AD" clId="Web-{66553E5E-519B-4D75-8F98-3FE8D6DCB816}" dt="2022-07-13T15:53:51.821" v="115"/>
      <pc:docMkLst>
        <pc:docMk/>
      </pc:docMkLst>
      <pc:sldChg chg="modSp">
        <pc:chgData name="Louise Perkins" userId="S::missperkins@branstonjunioracademy.co.uk::45cc8c54-6001-457c-b623-287ea620a771" providerId="AD" clId="Web-{66553E5E-519B-4D75-8F98-3FE8D6DCB816}" dt="2022-07-13T15:53:51.821" v="115"/>
        <pc:sldMkLst>
          <pc:docMk/>
          <pc:sldMk cId="2171562024" sldId="275"/>
        </pc:sldMkLst>
        <pc:graphicFrameChg chg="mod modGraphic">
          <ac:chgData name="Louise Perkins" userId="S::missperkins@branstonjunioracademy.co.uk::45cc8c54-6001-457c-b623-287ea620a771" providerId="AD" clId="Web-{66553E5E-519B-4D75-8F98-3FE8D6DCB816}" dt="2022-07-13T15:53:51.821" v="115"/>
          <ac:graphicFrameMkLst>
            <pc:docMk/>
            <pc:sldMk cId="2171562024" sldId="275"/>
            <ac:graphicFrameMk id="4" creationId="{72A6FBD8-5A46-8DE3-643D-BC9D400E2658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7CA01AB9-599F-4AA1-8BA6-3BBC3B0F6C7D}"/>
    <pc:docChg chg="modSld">
      <pc:chgData name="Louise Perkins" userId="S::missperkins@branstonjunioracademy.co.uk::45cc8c54-6001-457c-b623-287ea620a771" providerId="AD" clId="Web-{7CA01AB9-599F-4AA1-8BA6-3BBC3B0F6C7D}" dt="2022-07-13T13:38:38.286" v="23"/>
      <pc:docMkLst>
        <pc:docMk/>
      </pc:docMkLst>
      <pc:sldChg chg="addSp delSp modSp">
        <pc:chgData name="Louise Perkins" userId="S::missperkins@branstonjunioracademy.co.uk::45cc8c54-6001-457c-b623-287ea620a771" providerId="AD" clId="Web-{7CA01AB9-599F-4AA1-8BA6-3BBC3B0F6C7D}" dt="2022-07-13T13:38:38.286" v="23"/>
        <pc:sldMkLst>
          <pc:docMk/>
          <pc:sldMk cId="3393289674" sldId="259"/>
        </pc:sldMkLst>
        <pc:graphicFrameChg chg="add del mod modGraphic">
          <ac:chgData name="Louise Perkins" userId="S::missperkins@branstonjunioracademy.co.uk::45cc8c54-6001-457c-b623-287ea620a771" providerId="AD" clId="Web-{7CA01AB9-599F-4AA1-8BA6-3BBC3B0F6C7D}" dt="2022-07-13T13:38:38.286" v="23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F8C7B589-5C8E-417C-88F5-785E4C2ADB3F}"/>
    <pc:docChg chg="modSld">
      <pc:chgData name="Matt Pyburn" userId="S::matt.pyburn@branstonjunioracademy.co.uk::def6e57e-a1a8-452b-9681-bc3dee67ebca" providerId="AD" clId="Web-{F8C7B589-5C8E-417C-88F5-785E4C2ADB3F}" dt="2022-10-25T15:21:59.847" v="12"/>
      <pc:docMkLst>
        <pc:docMk/>
      </pc:docMkLst>
      <pc:sldChg chg="modSp">
        <pc:chgData name="Matt Pyburn" userId="S::matt.pyburn@branstonjunioracademy.co.uk::def6e57e-a1a8-452b-9681-bc3dee67ebca" providerId="AD" clId="Web-{F8C7B589-5C8E-417C-88F5-785E4C2ADB3F}" dt="2022-10-25T15:21:59.847" v="12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F8C7B589-5C8E-417C-88F5-785E4C2ADB3F}" dt="2022-10-25T15:21:59.847" v="12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Emma Tysoe" userId="S::missetysoe@branstonjunioracademy.co.uk::12b7b5ce-57e1-4579-bb09-071f0eb1646d" providerId="AD" clId="Web-{DFAB7770-5AEF-44B6-BCA5-386FCC4722CD}"/>
    <pc:docChg chg="modSld">
      <pc:chgData name="Emma Tysoe" userId="S::missetysoe@branstonjunioracademy.co.uk::12b7b5ce-57e1-4579-bb09-071f0eb1646d" providerId="AD" clId="Web-{DFAB7770-5AEF-44B6-BCA5-386FCC4722CD}" dt="2022-10-30T22:20:01.904" v="9"/>
      <pc:docMkLst>
        <pc:docMk/>
      </pc:docMkLst>
      <pc:sldChg chg="modSp">
        <pc:chgData name="Emma Tysoe" userId="S::missetysoe@branstonjunioracademy.co.uk::12b7b5ce-57e1-4579-bb09-071f0eb1646d" providerId="AD" clId="Web-{DFAB7770-5AEF-44B6-BCA5-386FCC4722CD}" dt="2022-10-30T22:20:01.904" v="9"/>
        <pc:sldMkLst>
          <pc:docMk/>
          <pc:sldMk cId="768851182" sldId="272"/>
        </pc:sldMkLst>
        <pc:graphicFrameChg chg="mod modGraphic">
          <ac:chgData name="Emma Tysoe" userId="S::missetysoe@branstonjunioracademy.co.uk::12b7b5ce-57e1-4579-bb09-071f0eb1646d" providerId="AD" clId="Web-{DFAB7770-5AEF-44B6-BCA5-386FCC4722CD}" dt="2022-10-30T22:20:01.904" v="9"/>
          <ac:graphicFrameMkLst>
            <pc:docMk/>
            <pc:sldMk cId="768851182" sldId="272"/>
            <ac:graphicFrameMk id="2" creationId="{00000000-0000-0000-0000-000000000000}"/>
          </ac:graphicFrameMkLst>
        </pc:graphicFrameChg>
      </pc:sldChg>
    </pc:docChg>
  </pc:docChgLst>
  <pc:docChgLst>
    <pc:chgData name="Claire Hennegan" userId="S::mrshennegan@branstonjunioracademy.co.uk::56525f70-f0f4-4fb3-ae81-a9c04692af71" providerId="AD" clId="Web-{2C8982F0-A81C-4642-905C-9B6BDB32FE96}"/>
    <pc:docChg chg="modSld">
      <pc:chgData name="Claire Hennegan" userId="S::mrshennegan@branstonjunioracademy.co.uk::56525f70-f0f4-4fb3-ae81-a9c04692af71" providerId="AD" clId="Web-{2C8982F0-A81C-4642-905C-9B6BDB32FE96}" dt="2022-10-18T09:47:31.131" v="99"/>
      <pc:docMkLst>
        <pc:docMk/>
      </pc:docMkLst>
      <pc:sldChg chg="modSp">
        <pc:chgData name="Claire Hennegan" userId="S::mrshennegan@branstonjunioracademy.co.uk::56525f70-f0f4-4fb3-ae81-a9c04692af71" providerId="AD" clId="Web-{2C8982F0-A81C-4642-905C-9B6BDB32FE96}" dt="2022-10-18T09:47:31.131" v="99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2C8982F0-A81C-4642-905C-9B6BDB32FE96}" dt="2022-10-18T09:47:31.131" v="99"/>
          <ac:graphicFrameMkLst>
            <pc:docMk/>
            <pc:sldMk cId="2683570577" sldId="266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2B7FB648-FC14-439C-8A2D-8819733016BE}"/>
    <pc:docChg chg="addSld delSld">
      <pc:chgData name="Louise Perkins" userId="S::missperkins@branstonjunioracademy.co.uk::45cc8c54-6001-457c-b623-287ea620a771" providerId="AD" clId="Web-{2B7FB648-FC14-439C-8A2D-8819733016BE}" dt="2022-07-13T14:36:10.450" v="1"/>
      <pc:docMkLst>
        <pc:docMk/>
      </pc:docMkLst>
      <pc:sldChg chg="del">
        <pc:chgData name="Louise Perkins" userId="S::missperkins@branstonjunioracademy.co.uk::45cc8c54-6001-457c-b623-287ea620a771" providerId="AD" clId="Web-{2B7FB648-FC14-439C-8A2D-8819733016BE}" dt="2022-07-13T14:36:05.481" v="0"/>
        <pc:sldMkLst>
          <pc:docMk/>
          <pc:sldMk cId="859934641" sldId="264"/>
        </pc:sldMkLst>
      </pc:sldChg>
      <pc:sldChg chg="add">
        <pc:chgData name="Louise Perkins" userId="S::missperkins@branstonjunioracademy.co.uk::45cc8c54-6001-457c-b623-287ea620a771" providerId="AD" clId="Web-{2B7FB648-FC14-439C-8A2D-8819733016BE}" dt="2022-07-13T14:36:10.450" v="1"/>
        <pc:sldMkLst>
          <pc:docMk/>
          <pc:sldMk cId="2171562024" sldId="275"/>
        </pc:sldMkLst>
      </pc:sldChg>
    </pc:docChg>
  </pc:docChgLst>
  <pc:docChgLst>
    <pc:chgData name="Matt Pyburn" userId="S::matt.pyburn@branstonjunioracademy.co.uk::def6e57e-a1a8-452b-9681-bc3dee67ebca" providerId="AD" clId="Web-{FD666FAE-647E-453B-B445-96A58DC8E5AC}"/>
    <pc:docChg chg="modSld">
      <pc:chgData name="Matt Pyburn" userId="S::matt.pyburn@branstonjunioracademy.co.uk::def6e57e-a1a8-452b-9681-bc3dee67ebca" providerId="AD" clId="Web-{FD666FAE-647E-453B-B445-96A58DC8E5AC}" dt="2022-10-13T15:09:35.642" v="201"/>
      <pc:docMkLst>
        <pc:docMk/>
      </pc:docMkLst>
      <pc:sldChg chg="modSp">
        <pc:chgData name="Matt Pyburn" userId="S::matt.pyburn@branstonjunioracademy.co.uk::def6e57e-a1a8-452b-9681-bc3dee67ebca" providerId="AD" clId="Web-{FD666FAE-647E-453B-B445-96A58DC8E5AC}" dt="2022-10-13T15:09:35.642" v="201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FD666FAE-647E-453B-B445-96A58DC8E5AC}" dt="2022-10-13T15:09:35.642" v="201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Claire Hennegan" userId="S::mrshennegan@branstonjunioracademy.co.uk::56525f70-f0f4-4fb3-ae81-a9c04692af71" providerId="AD" clId="Web-{E3CDF2AA-AA67-4A53-9E6F-0DFAC3140402}"/>
    <pc:docChg chg="modSld">
      <pc:chgData name="Claire Hennegan" userId="S::mrshennegan@branstonjunioracademy.co.uk::56525f70-f0f4-4fb3-ae81-a9c04692af71" providerId="AD" clId="Web-{E3CDF2AA-AA67-4A53-9E6F-0DFAC3140402}" dt="2022-10-18T10:07:52.688" v="5"/>
      <pc:docMkLst>
        <pc:docMk/>
      </pc:docMkLst>
      <pc:sldChg chg="modSp">
        <pc:chgData name="Claire Hennegan" userId="S::mrshennegan@branstonjunioracademy.co.uk::56525f70-f0f4-4fb3-ae81-a9c04692af71" providerId="AD" clId="Web-{E3CDF2AA-AA67-4A53-9E6F-0DFAC3140402}" dt="2022-10-18T10:07:52.688" v="5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E3CDF2AA-AA67-4A53-9E6F-0DFAC3140402}" dt="2022-10-18T10:07:52.688" v="5"/>
          <ac:graphicFrameMkLst>
            <pc:docMk/>
            <pc:sldMk cId="2683570577" sldId="266"/>
            <ac:graphicFrameMk id="2" creationId="{00000000-0000-0000-0000-000000000000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037EA550-3406-4A29-95DE-1D78DFD3B1CB}"/>
    <pc:docChg chg="modSld">
      <pc:chgData name="Hannah Gethings" userId="S::hgethings@branstonjunioracademy.co.uk::9a8493a6-a312-4a3a-b2dc-ccd3b79f605b" providerId="AD" clId="Web-{037EA550-3406-4A29-95DE-1D78DFD3B1CB}" dt="2022-10-17T14:53:43.176" v="199"/>
      <pc:docMkLst>
        <pc:docMk/>
      </pc:docMkLst>
      <pc:sldChg chg="modSp">
        <pc:chgData name="Hannah Gethings" userId="S::hgethings@branstonjunioracademy.co.uk::9a8493a6-a312-4a3a-b2dc-ccd3b79f605b" providerId="AD" clId="Web-{037EA550-3406-4A29-95DE-1D78DFD3B1CB}" dt="2022-10-17T14:53:43.176" v="199"/>
        <pc:sldMkLst>
          <pc:docMk/>
          <pc:sldMk cId="1755919172" sldId="273"/>
        </pc:sldMkLst>
        <pc:graphicFrameChg chg="mod modGraphic">
          <ac:chgData name="Hannah Gethings" userId="S::hgethings@branstonjunioracademy.co.uk::9a8493a6-a312-4a3a-b2dc-ccd3b79f605b" providerId="AD" clId="Web-{037EA550-3406-4A29-95DE-1D78DFD3B1CB}" dt="2022-10-17T14:53:43.176" v="199"/>
          <ac:graphicFrameMkLst>
            <pc:docMk/>
            <pc:sldMk cId="1755919172" sldId="273"/>
            <ac:graphicFrameMk id="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112DD-73F2-496C-9037-E722B5A66E1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ECEB6-CB85-42B0-AB14-05EE7DEC8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9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EB6-CB85-42B0-AB14-05EE7DEC8D0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6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0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19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7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2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36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7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3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cademy logo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40" y="3163910"/>
            <a:ext cx="4608512" cy="364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0688" y="323528"/>
            <a:ext cx="5544616" cy="2431435"/>
          </a:xfrm>
          <a:prstGeom prst="rect">
            <a:avLst/>
          </a:prstGeom>
          <a:solidFill>
            <a:srgbClr val="121896"/>
          </a:solidFill>
          <a:ln w="1270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err="1">
                <a:solidFill>
                  <a:schemeClr val="bg1"/>
                </a:solidFill>
              </a:rPr>
              <a:t>Branston</a:t>
            </a:r>
            <a:r>
              <a:rPr lang="en-GB" sz="4000" b="1">
                <a:solidFill>
                  <a:schemeClr val="bg1"/>
                </a:solidFill>
              </a:rPr>
              <a:t> Junior Academy </a:t>
            </a:r>
          </a:p>
          <a:p>
            <a:pPr algn="ctr"/>
            <a:r>
              <a:rPr lang="en-GB" sz="4000" b="1">
                <a:solidFill>
                  <a:schemeClr val="bg1"/>
                </a:solidFill>
              </a:rPr>
              <a:t>Topic Planning</a:t>
            </a:r>
          </a:p>
          <a:p>
            <a:pPr algn="ctr"/>
            <a:r>
              <a:rPr lang="en-GB" sz="3600" b="1">
                <a:solidFill>
                  <a:schemeClr val="bg1"/>
                </a:solidFill>
              </a:rPr>
              <a:t>Topic: To Infinity and Beyond</a:t>
            </a:r>
          </a:p>
        </p:txBody>
      </p:sp>
    </p:spTree>
    <p:extLst>
      <p:ext uri="{BB962C8B-B14F-4D97-AF65-F5344CB8AC3E}">
        <p14:creationId xmlns:p14="http://schemas.microsoft.com/office/powerpoint/2010/main" val="303392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160895"/>
              </p:ext>
            </p:extLst>
          </p:nvPr>
        </p:nvGraphicFramePr>
        <p:xfrm>
          <a:off x="404664" y="323528"/>
          <a:ext cx="6192688" cy="814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2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Physical</a:t>
                      </a:r>
                      <a:r>
                        <a:rPr lang="en-GB" sz="1400" b="1" baseline="0" dirty="0"/>
                        <a:t> Education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running, jumping, throwing and catching in isolation and in combination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competitive games, modified where appropriate [for example, badminton, basketball, cricket, football, hockey, netball, rounders and tennis], and apply basic principles suitable for attacking and defending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flexibility, strength, technique, control and balance [for example, through athletics and gymnastics]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 dances using a range of movement patterns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their performances with previous ones and demonstrate improvement to achieve their personal best.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Football: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dribble a football.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use dribbling in a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team game.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pass whilst moving.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give advice and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coaching to other pupils.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Netball/ Basketball: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do chest pass, bounce pass and overhead pass. 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use the correct footwork (including pivot) in a game.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move and use space effectively.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use the correct technique to shoot.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show understanding of rules and umpire a game.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dribble the ball whilst moving.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shoot accurately from various distances.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mark effectively to gain possession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Gymnastics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balance on pads and points.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make shapes with my body.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plan and perform a sequence of moves.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make sequences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combine shapes and balances in my performance.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use balances, shapes, levels and actions. </a:t>
                      </a:r>
                      <a:br>
                        <a:rPr lang="en-GB" sz="1200" b="0" i="0" u="none" strike="noStrike" noProof="0" dirty="0">
                          <a:latin typeface="Calibri"/>
                        </a:rPr>
                      </a:br>
                      <a:r>
                        <a:rPr lang="en-GB" sz="1200" b="0" i="0" u="none" strike="noStrike" noProof="0" dirty="0">
                          <a:latin typeface="Calibri"/>
                        </a:rPr>
                        <a:t>I can link my ideas and actions into well times sequences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Swimming:</a:t>
                      </a: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swim over 20 metres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using front crawl, backstroke or breast stroke.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use a float to swim </a:t>
                      </a:r>
                      <a:r>
                        <a:rPr lang="en-GB" sz="1200" b="0" i="0" u="none" strike="noStrike" noProof="0" dirty="0" err="1">
                          <a:latin typeface="Calibri"/>
                        </a:rPr>
                        <a:t>alength</a:t>
                      </a:r>
                      <a:r>
                        <a:rPr lang="en-GB" sz="1200" b="0" i="0" u="none" strike="noStrike" noProof="0" dirty="0">
                          <a:latin typeface="Calibri"/>
                        </a:rPr>
                        <a:t> using just my feet.</a:t>
                      </a:r>
                      <a:endParaRPr lang="en-US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synchronise my breathing with my stroke.</a:t>
                      </a:r>
                      <a:endParaRPr lang="en-GB" dirty="0"/>
                    </a:p>
                    <a:p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85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84039"/>
              </p:ext>
            </p:extLst>
          </p:nvPr>
        </p:nvGraphicFramePr>
        <p:xfrm>
          <a:off x="332656" y="467544"/>
          <a:ext cx="6192688" cy="494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6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Lincolnshire Syllabus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>
                          <a:latin typeface="+mn-lt"/>
                        </a:rPr>
                        <a:t>Hinduism</a:t>
                      </a:r>
                    </a:p>
                    <a:p>
                      <a:pPr lvl="0">
                        <a:buNone/>
                      </a:pPr>
                      <a:r>
                        <a:rPr lang="en-GB" sz="1000">
                          <a:latin typeface="+mn-lt"/>
                        </a:rPr>
                        <a:t>Year 3/4 Symbols and Community Expression: Hinduism</a:t>
                      </a:r>
                    </a:p>
                    <a:p>
                      <a:pPr lvl="0">
                        <a:buNone/>
                      </a:pPr>
                      <a:r>
                        <a:rPr lang="en-GB" sz="1000">
                          <a:latin typeface="+mn-lt"/>
                        </a:rPr>
                        <a:t>Year 5/6 Faith and belief in action and Expressions of Belonging: Hinduism</a:t>
                      </a:r>
                    </a:p>
                    <a:p>
                      <a:pPr lvl="0">
                        <a:buNone/>
                      </a:pPr>
                      <a:endParaRPr lang="en-GB" sz="1000">
                        <a:latin typeface="+mn-lt"/>
                      </a:endParaRPr>
                    </a:p>
                    <a:p>
                      <a:pPr lvl="0">
                        <a:buNone/>
                      </a:pPr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Year ¾: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•How are deities and key figures described in Hindu sacred texts and stories?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•What is the purpose of visual symbols in the mandir?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•What might Hindus understand about the Divine through these stories?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•How is Hindu worship expressed personally and collectively?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•How does Hindu worship and celebration build a sense of community?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000"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>
                          <a:latin typeface="+mn-lt"/>
                        </a:rPr>
                        <a:t>Year 5/6: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•How do Hindus reflect their faith in the way they live?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•How might a Hindu seek to achieve moksha?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•What is karma and how does it drive the cycle of samsara?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•How do Hindus show they belong?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latin typeface="+mn-lt"/>
                        </a:rPr>
                        <a:t>I can explain things that are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the same and different for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religious people.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describe and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compare the different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practices and experiences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involved with different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religious groups.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explain how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similarities and differences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between religions affect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peoples’ lives.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describe what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can be learned from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religious stories.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suggest reasons for the similarities and differences in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forms of religion : 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compare some of the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things that influence me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with those that influence</a:t>
                      </a:r>
                    </a:p>
                    <a:p>
                      <a:r>
                        <a:rPr lang="en-GB" sz="1000">
                          <a:latin typeface="+mn-lt"/>
                        </a:rPr>
                        <a:t>other people.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explain things that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are important to me and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how they link me to other people.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think about what I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believe.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91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099304"/>
              </p:ext>
            </p:extLst>
          </p:nvPr>
        </p:nvGraphicFramePr>
        <p:xfrm>
          <a:off x="404664" y="323528"/>
          <a:ext cx="6048672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PSHE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See KS2 Life Value</a:t>
                      </a:r>
                      <a:r>
                        <a:rPr lang="en-GB" sz="1200" baseline="0"/>
                        <a:t>s on Skills Journal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PSHE</a:t>
                      </a:r>
                      <a:r>
                        <a:rPr lang="en-GB" sz="1200" baseline="0"/>
                        <a:t> objectives to be followed in Dimension programme 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09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11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45375"/>
              </p:ext>
            </p:extLst>
          </p:nvPr>
        </p:nvGraphicFramePr>
        <p:xfrm>
          <a:off x="404664" y="323528"/>
          <a:ext cx="6120680" cy="7622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>
                          <a:latin typeface="+mn-lt"/>
                        </a:rPr>
                        <a:t>Year</a:t>
                      </a:r>
                      <a:r>
                        <a:rPr lang="en-GB" sz="1200" b="0" baseline="0">
                          <a:latin typeface="+mn-lt"/>
                        </a:rPr>
                        <a:t> 3/4 Rocks</a:t>
                      </a:r>
                    </a:p>
                    <a:p>
                      <a:r>
                        <a:rPr lang="en-GB" sz="1200" b="0" baseline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compare and group together different kinds of rocks on the basis of their appearance and simple physical properties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describe in simple terms how fossils are formed when things that have lived are trapped within rock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recognise that soils are made from rocks and organic matter.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="0" baseline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baseline="0">
                          <a:latin typeface="+mn-lt"/>
                        </a:rPr>
                        <a:t>Year 3/4 Light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baseline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recognise that they need light in order to see things and that dark is the absence of light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notice that light is reflected from surfaces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recognise that light from the sun can be dangerous and that there are ways to protect their eyes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recognise that shadows are formed when the light from a light source is blocked by a solid object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find patterns in the way that the size of shadows change.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 baseline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baseline="0">
                          <a:latin typeface="+mn-lt"/>
                        </a:rPr>
                        <a:t>Year 5/6 Light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baseline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recognise that light appears to travel in straight lines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use the idea that light travels in straight lines to explain that objects are seen because they give out or reflect light into the eye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explain that we see things because light travels from light sources to our eyes or from light sources to objects and then to our eyes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use the idea that light travels in straight lines to explain why shadows have the same shape as the objects that cast them.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 baseline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baseline="0">
                          <a:latin typeface="+mn-lt"/>
                        </a:rPr>
                        <a:t>Year 5/6 Earth and Space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baseline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describe the movement of the Earth, and other planets, relative to the Sun in the solar system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describe the movement of the Moon relative to the Earth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describe the Sun, Earth and Moon as approximately spherical bodies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use the idea of the Earth’s rotation to explain day and night and the apparent movement of the sun across the sky.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50" b="0" baseline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78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624322"/>
              </p:ext>
            </p:extLst>
          </p:nvPr>
        </p:nvGraphicFramePr>
        <p:xfrm>
          <a:off x="404664" y="323528"/>
          <a:ext cx="6048671" cy="859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6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2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Computing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/>
                        <a:t>Years 3 and 4</a:t>
                      </a:r>
                      <a:r>
                        <a:rPr lang="en-US" sz="1100" b="0" i="0" u="none" strike="noStrike" noProof="0" dirty="0"/>
                        <a:t> </a:t>
                      </a:r>
                      <a:endParaRPr lang="en-US" sz="11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1" u="none" strike="noStrike" noProof="0" dirty="0"/>
                        <a:t>Autumn 1 – Online Safety and Using MS Teams</a:t>
                      </a:r>
                      <a:endParaRPr lang="en-GB" sz="11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DL 2: Be discerning in evaluating digital content.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DL 3: Use technology safely, respectfully and responsibly; recognise acceptable/unacceptable behaviour; identify a range of ways to report concerns about content and contact.</a:t>
                      </a:r>
                      <a:endParaRPr lang="en-GB" sz="11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1" u="none" strike="noStrike" noProof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1" u="none" strike="noStrike" noProof="0" dirty="0"/>
                        <a:t>Autumn 2 – Programming with Scratch</a:t>
                      </a:r>
                      <a:endParaRPr lang="en-GB" sz="11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IT 2: Select, use and combine a variety of software […] on a range of digital devices to design and create a range of programs, systems and content that accomplish given goals, including […] presenting data and information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1: Design, write and debug programs that accomplish specific goals, including controlling or simulating physical systems; solve problems by decomposing them into smaller parts.  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2: Use sequence, selection, and repetition in programs; work with variables and various form of input and output.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3: Use logical reasoning to explain how some simple algorithms work and to detect and correct errors in algorithms and programs.</a:t>
                      </a:r>
                      <a:endParaRPr lang="en-GB" sz="11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1" u="none" strike="noStrike" noProof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/>
                        <a:t>Years 5 and 6</a:t>
                      </a:r>
                      <a:r>
                        <a:rPr lang="en-US" sz="1100" b="0" i="0" u="none" strike="noStrike" noProof="0" dirty="0"/>
                        <a:t> </a:t>
                      </a:r>
                      <a:endParaRPr lang="en-GB" sz="11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1" u="none" strike="noStrike" noProof="0" dirty="0"/>
                        <a:t>Autumn 1 </a:t>
                      </a:r>
                      <a:r>
                        <a:rPr lang="en-US" sz="1100" b="0" i="1" u="none" strike="noStrike" noProof="0" dirty="0">
                          <a:latin typeface="Calibri"/>
                        </a:rPr>
                        <a:t>– Online Safety and Using MS Teams</a:t>
                      </a:r>
                      <a:endParaRPr lang="en-GB" sz="1100" i="1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DL 2: Be discerning in evaluating digital content.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DL 3: Use technology safely, respectfully and responsibly; recognise acceptable/unacceptable behaviour; identify a range of ways to report concerns about content and contact.</a:t>
                      </a:r>
                      <a:endParaRPr lang="en-GB" sz="11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1" u="none" strike="noStrike" noProof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1" u="none" strike="noStrike" noProof="0" dirty="0"/>
                        <a:t>Autumn 2 – Programming with Scratch</a:t>
                      </a:r>
                      <a:endParaRPr lang="en-GB" sz="11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IT 2: Select, use and combine a variety of software […] on a range of digital devices to design and create a range of programs, systems and content that accomplish given goals, including […] presenting data and information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1: Design, write and debug programs that accomplish specific goals, including controlling or simulating physical systems; solve problems by decomposing them into smaller parts.  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2: Use sequence, selection, and repetition in programs; work with variables and various form of input and output.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3: Use logical reasoning to explain how some simple algorithms work and to detect and correct errors in algorithms and programs.</a:t>
                      </a:r>
                      <a:endParaRPr lang="en-GB" sz="11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1" u="none" strike="noStrike" noProof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 know how to stay safe online </a:t>
                      </a:r>
                      <a:endParaRPr lang="en-GB" sz="1200"/>
                    </a:p>
                    <a:p>
                      <a:endParaRPr lang="en-GB" sz="1200"/>
                    </a:p>
                    <a:p>
                      <a:r>
                        <a:rPr lang="en-GB" sz="1200" dirty="0"/>
                        <a:t>I can log on to the school system</a:t>
                      </a:r>
                    </a:p>
                    <a:p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understand how  algorithms work and detect mistakes in algorithms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Work with variables and various forms of input and output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  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design and write programs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</a:t>
                      </a:r>
                      <a:endParaRPr lang="en-GB" dirty="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002308"/>
              </p:ext>
            </p:extLst>
          </p:nvPr>
        </p:nvGraphicFramePr>
        <p:xfrm>
          <a:off x="404664" y="323528"/>
          <a:ext cx="6048672" cy="613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9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9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+mn-lt"/>
                        </a:rPr>
                        <a:t>Geography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Locational knowledge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and locate counties and cities of the United Kingdom, geographical regions and their identifying human and physical characteristics, key topographical features (including hills, mountains, coasts and rivers), and land-use patterns; and understand how some of these aspects have changed over time</a:t>
                      </a: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knowledge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geographical similarities and differences through the study of human and physical geography of a region of the United Kingdom</a:t>
                      </a: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Geographical skills and fieldwork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maps, atlases, globes and digital/computer mapping to locate countries and describe features studied</a:t>
                      </a: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eight points of a compass, four and six-figure grid references, symbols and key (including the use of Ordnance Survey maps) to build their knowledge of the United Kingdom and the wider world</a:t>
                      </a: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fieldwork to observe, measure, record and present the human and physical features in the local area using a range of methods, including sketch maps, plans and graphs, and digital technologies.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locate places on an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OS map using a 4 figure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grid reference.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use latitude and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longitude as a guide to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location on an atlas.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locate places on an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OS map using a 6 figure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grid reference.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read and interpret the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globe as a flat map.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create a survey.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use a range of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sources to research.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explore and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explain topical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geographical issues.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32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473912"/>
              </p:ext>
            </p:extLst>
          </p:nvPr>
        </p:nvGraphicFramePr>
        <p:xfrm>
          <a:off x="404664" y="323528"/>
          <a:ext cx="6048672" cy="631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Art</a:t>
                      </a:r>
                      <a:r>
                        <a:rPr lang="en-GB" sz="1400" b="1" baseline="0" dirty="0"/>
                        <a:t> and Design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/>
                        <a:t>Pupils should be taught: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to create sketch books to record their observations and use them to review and revisit ideas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to improve their mastery of art and design techniques, including drawing, painting and sculpture with a range of materials [for example, pencil, charcoal, paint, clay]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about great artists, architects and designers in history.</a:t>
                      </a:r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 can layer colours to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create depth of colour and</a:t>
                      </a:r>
                    </a:p>
                    <a:p>
                      <a:r>
                        <a:rPr lang="en-GB" sz="1000" dirty="0"/>
                        <a:t>tone.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can block colour by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applying pencil strokes in</a:t>
                      </a:r>
                    </a:p>
                    <a:p>
                      <a:r>
                        <a:rPr lang="en-GB" sz="1000" dirty="0"/>
                        <a:t>the same direction.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can control depth of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colour by applying different</a:t>
                      </a:r>
                    </a:p>
                    <a:p>
                      <a:r>
                        <a:rPr lang="en-GB" sz="1000" dirty="0"/>
                        <a:t>pressures on the pencil tip.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can experiment with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different types of lead</a:t>
                      </a:r>
                    </a:p>
                    <a:p>
                      <a:r>
                        <a:rPr lang="en-GB" sz="1000" dirty="0"/>
                        <a:t>pencil to scribble, shade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(hatch &amp; cross hatch), dot,</a:t>
                      </a:r>
                    </a:p>
                    <a:p>
                      <a:r>
                        <a:rPr lang="en-GB" sz="1000" dirty="0"/>
                        <a:t>dash, circle, spiral.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use pressure to create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hard and soft lines.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use soft, exploratory lines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to plan a drawing.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can use hard and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soft lines to record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detail in the distance,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foreground &amp; create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shadow.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*Fabric and Material under DT </a:t>
                      </a:r>
                      <a:r>
                        <a:rPr lang="en-GB" sz="1000" dirty="0" err="1"/>
                        <a:t>objs</a:t>
                      </a:r>
                      <a:r>
                        <a:rPr lang="en-GB" sz="1000" dirty="0"/>
                        <a:t> 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can create a simple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pattern.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can use appliqué to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decorate by gluing, &amp;</a:t>
                      </a:r>
                    </a:p>
                    <a:p>
                      <a:r>
                        <a:rPr lang="en-GB" sz="1000" dirty="0"/>
                        <a:t>stitching.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can create a prototype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(using J clothes or other</a:t>
                      </a:r>
                    </a:p>
                    <a:p>
                      <a:r>
                        <a:rPr lang="en-GB" sz="1000" dirty="0"/>
                        <a:t>cheap materials).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can join fabrics using a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running stitch, over stitch &amp;</a:t>
                      </a:r>
                    </a:p>
                    <a:p>
                      <a:r>
                        <a:rPr lang="en-GB" sz="1000" dirty="0"/>
                        <a:t>back stitch.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 dirty="0"/>
                        <a:t>I can explain and use a</a:t>
                      </a:r>
                      <a:r>
                        <a:rPr lang="en-GB" sz="1000" baseline="0" dirty="0"/>
                        <a:t> </a:t>
                      </a:r>
                      <a:r>
                        <a:rPr lang="en-GB" sz="1000" dirty="0"/>
                        <a:t>seam allowance.</a:t>
                      </a:r>
                    </a:p>
                    <a:p>
                      <a:pPr lvl="0">
                        <a:buNone/>
                      </a:pPr>
                      <a:endParaRPr lang="en-GB" sz="1000" dirty="0"/>
                    </a:p>
                    <a:p>
                      <a:pPr lvl="0">
                        <a:buNone/>
                      </a:pPr>
                      <a:r>
                        <a:rPr lang="en-GB" sz="1000"/>
                        <a:t>*No specific collage objectives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36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47131"/>
              </p:ext>
            </p:extLst>
          </p:nvPr>
        </p:nvGraphicFramePr>
        <p:xfrm>
          <a:off x="404664" y="323528"/>
          <a:ext cx="6048672" cy="385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9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9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+mn-lt"/>
                        </a:rPr>
                        <a:t>Design</a:t>
                      </a:r>
                      <a:r>
                        <a:rPr lang="en-GB" sz="1400" b="1" baseline="0">
                          <a:latin typeface="+mn-lt"/>
                        </a:rPr>
                        <a:t> Technology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apply the principles of a healthy and varied diet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Prepare and cook a variety of predominantly savoury dishes using a range of cooking techniques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seasonality, and know where and how a variety of ingredients are grown, reared, caught and processed.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 can analyse taste, texture smell and appearance of a range of foods.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join and combine a range of ingredients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work safely and hygienically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weigh and measure using scales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cut and shape ingredients using tools and equipment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aseline="0">
                          <a:effectLst/>
                          <a:latin typeface="+mn-lt"/>
                          <a:ea typeface="Times New Roman"/>
                        </a:rPr>
                        <a:t>I can join and combine food ingredients by beating, kneading and rubbing in.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7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6FBD8-5A46-8DE3-643D-BC9D400E2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247783"/>
              </p:ext>
            </p:extLst>
          </p:nvPr>
        </p:nvGraphicFramePr>
        <p:xfrm>
          <a:off x="359672" y="254939"/>
          <a:ext cx="6105525" cy="538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0950">
                  <a:extLst>
                    <a:ext uri="{9D8B030D-6E8A-4147-A177-3AD203B41FA5}">
                      <a16:colId xmlns:a16="http://schemas.microsoft.com/office/drawing/2014/main" val="1776019568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3002738984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400" b="1">
                          <a:effectLst/>
                        </a:rPr>
                        <a:t>Languages​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14413301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National Curriculum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Skills Journal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5084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listen attentively to spoken language and show understanding by joining in and responding​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explore the patterns and sounds of language through songs and rhymes and link the spelling, sound and meaning of words​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engage in conversations; ask and answer questions; express opinions and respond to those of others; seek clarification and help*​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speak in sentences, using familiar vocabulary, phrases and basic language structures​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develop accurate pronunciation and intonation so that others understand when they are reading aloud or using familiar words and phrases*​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present ideas and information orally to a range of audiences*​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read carefully and show understanding of words, phrases and simple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appreciate stories, songs, poems and rhymes in the language​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broaden their vocabulary and develop their ability to understand new words that are introduced into familiar written material, including through using a dictionary​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write phrases from memory, and adapt these to create new sentences, to express ideas clearly​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describe people, places, things and actions orally* and in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understand basic grammar appropriate to the language being studied, including (where relevant): feminine, masculine and neuter forms and the conjugation of high-frequency verbs; key features and patterns of the language; how to apply these, for instance, to build sentences; and how these differ from or are similar to English​</a:t>
                      </a:r>
                      <a:endParaRPr lang="en-GB" sz="800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000">
                          <a:effectLst/>
                        </a:rPr>
                        <a:t>Listen attentively to spoken language and show understanding by joining in and responding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Speak in sentences using familiar      vocabulary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Read carefully and show understanding of words and phrases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Use a dictionary to identify         unfamiliar words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Write phrases from memory and adapt these to create new sentences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Ask and answer basic questions such as what is your name, where do you live, how old are you, what time is it?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Count up to 100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Name the days of the week and month of the year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6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562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415888"/>
              </p:ext>
            </p:extLst>
          </p:nvPr>
        </p:nvGraphicFramePr>
        <p:xfrm>
          <a:off x="404664" y="323528"/>
          <a:ext cx="5904656" cy="759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Music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play and perform in solo and ensemble contexts, using their voices and playing musical instruments with increasing accuracy, fluency, control and expression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improvise and compose music for a range of purposes using the inter-related dimensions of music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use and understand staff and other musical notations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appreciate and understand a wide range of high-quality live and recorded music drawn from different traditions and from great composers and musicians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/>
                        <a:t>develop an understanding of the history of music.</a:t>
                      </a: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Whole School:</a:t>
                      </a: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perform simple melodic patterns on an instrument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lead a group in performance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compose three note patterns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layer sounds to create effects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reflect on, and improve my own work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reflect on my composition’s dynamics, tempo and timbre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/>
                        <a:t>I can evaluate others’ work, thinking about pitch, mood, rhythm, timbre, dynamics and tempo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/>
                        <a:t>I am starting to interpret musical notation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r>
                        <a:rPr lang="en-GB" sz="1200"/>
                        <a:t>Year 3/4:</a:t>
                      </a: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compose simple tunes using a pentatonic scale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r>
                        <a:rPr lang="en-GB" sz="1200"/>
                        <a:t>Year 5/6:</a:t>
                      </a: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take part in rounds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take part in harmonies and descants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compose a soundscape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57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Props1.xml><?xml version="1.0" encoding="utf-8"?>
<ds:datastoreItem xmlns:ds="http://schemas.openxmlformats.org/officeDocument/2006/customXml" ds:itemID="{241895E4-30DD-408F-8B36-496BEF752D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b76cb-a435-4ff2-aa72-e96e05e54d32"/>
    <ds:schemaRef ds:uri="1c5bbdc9-acea-48ee-8edc-3bfa745571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827788-4DFB-494D-ABA1-24EC41C5F4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8AEE5F-E919-4D58-9C11-BC8C018EF71F}">
  <ds:schemaRefs>
    <ds:schemaRef ds:uri="http://schemas.microsoft.com/office/2006/metadata/properties"/>
    <ds:schemaRef ds:uri="http://schemas.microsoft.com/office/infopath/2007/PartnerControls"/>
    <ds:schemaRef ds:uri="ec8b76cb-a435-4ff2-aa72-e96e05e54d32"/>
    <ds:schemaRef ds:uri="1c5bbdc9-acea-48ee-8edc-3bfa7455711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revision>13</cp:revision>
  <dcterms:created xsi:type="dcterms:W3CDTF">2015-03-16T20:58:14Z</dcterms:created>
  <dcterms:modified xsi:type="dcterms:W3CDTF">2022-11-10T11:25:28Z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Order">
    <vt:r8>859200</vt:r8>
  </property>
  <property fmtid="{D5CDD505-2E9C-101B-9397-08002B2CF9AE}" pid="4" name="MediaServiceImageTags">
    <vt:lpwstr/>
  </property>
</Properties>
</file>