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 Perkins" userId="45cc8c54-6001-457c-b623-287ea620a771" providerId="ADAL" clId="{A290F2EB-8BCA-4AB2-809E-66A05D36B262}"/>
    <pc:docChg chg="undo custSel modSld">
      <pc:chgData name="Louise Perkins" userId="45cc8c54-6001-457c-b623-287ea620a771" providerId="ADAL" clId="{A290F2EB-8BCA-4AB2-809E-66A05D36B262}" dt="2021-09-17T12:49:09.713" v="536" actId="20577"/>
      <pc:docMkLst>
        <pc:docMk/>
      </pc:docMkLst>
      <pc:sldChg chg="modSp">
        <pc:chgData name="Louise Perkins" userId="45cc8c54-6001-457c-b623-287ea620a771" providerId="ADAL" clId="{A290F2EB-8BCA-4AB2-809E-66A05D36B262}" dt="2021-09-17T12:40:12.479" v="1" actId="20577"/>
        <pc:sldMkLst>
          <pc:docMk/>
          <pc:sldMk cId="3993612591" sldId="256"/>
        </pc:sldMkLst>
        <pc:graphicFrameChg chg="modGraphic">
          <ac:chgData name="Louise Perkins" userId="45cc8c54-6001-457c-b623-287ea620a771" providerId="ADAL" clId="{A290F2EB-8BCA-4AB2-809E-66A05D36B262}" dt="2021-09-17T12:40:12.479" v="1" actId="20577"/>
          <ac:graphicFrameMkLst>
            <pc:docMk/>
            <pc:sldMk cId="3993612591" sldId="256"/>
            <ac:graphicFrameMk id="4" creationId="{49B6DED1-744A-4FB6-A547-33D553BBC2C2}"/>
          </ac:graphicFrameMkLst>
        </pc:graphicFrameChg>
      </pc:sldChg>
      <pc:sldChg chg="modSp">
        <pc:chgData name="Louise Perkins" userId="45cc8c54-6001-457c-b623-287ea620a771" providerId="ADAL" clId="{A290F2EB-8BCA-4AB2-809E-66A05D36B262}" dt="2021-09-17T12:49:09.713" v="536" actId="20577"/>
        <pc:sldMkLst>
          <pc:docMk/>
          <pc:sldMk cId="4177571708" sldId="257"/>
        </pc:sldMkLst>
        <pc:graphicFrameChg chg="modGraphic">
          <ac:chgData name="Louise Perkins" userId="45cc8c54-6001-457c-b623-287ea620a771" providerId="ADAL" clId="{A290F2EB-8BCA-4AB2-809E-66A05D36B262}" dt="2021-09-17T12:49:09.713" v="536" actId="20577"/>
          <ac:graphicFrameMkLst>
            <pc:docMk/>
            <pc:sldMk cId="4177571708" sldId="257"/>
            <ac:graphicFrameMk id="2" creationId="{5F293015-9FD4-45FA-93E6-7E0818C2D347}"/>
          </ac:graphicFrameMkLst>
        </pc:graphicFrameChg>
      </pc:sldChg>
    </pc:docChg>
  </pc:docChgLst>
  <pc:docChgLst>
    <pc:chgData name="Louise Perkins" userId="45cc8c54-6001-457c-b623-287ea620a771" providerId="ADAL" clId="{0D10F211-3170-4D81-86A6-B1A980DB4FC2}"/>
    <pc:docChg chg="custSel modSld">
      <pc:chgData name="Louise Perkins" userId="45cc8c54-6001-457c-b623-287ea620a771" providerId="ADAL" clId="{0D10F211-3170-4D81-86A6-B1A980DB4FC2}" dt="2021-07-16T10:27:25.001" v="166" actId="20577"/>
      <pc:docMkLst>
        <pc:docMk/>
      </pc:docMkLst>
      <pc:sldChg chg="modSp">
        <pc:chgData name="Louise Perkins" userId="45cc8c54-6001-457c-b623-287ea620a771" providerId="ADAL" clId="{0D10F211-3170-4D81-86A6-B1A980DB4FC2}" dt="2021-07-15T12:55:58.513" v="73" actId="20577"/>
        <pc:sldMkLst>
          <pc:docMk/>
          <pc:sldMk cId="3993612591" sldId="256"/>
        </pc:sldMkLst>
        <pc:graphicFrameChg chg="modGraphic">
          <ac:chgData name="Louise Perkins" userId="45cc8c54-6001-457c-b623-287ea620a771" providerId="ADAL" clId="{0D10F211-3170-4D81-86A6-B1A980DB4FC2}" dt="2021-07-15T12:55:58.513" v="73" actId="20577"/>
          <ac:graphicFrameMkLst>
            <pc:docMk/>
            <pc:sldMk cId="3993612591" sldId="256"/>
            <ac:graphicFrameMk id="4" creationId="{49B6DED1-744A-4FB6-A547-33D553BBC2C2}"/>
          </ac:graphicFrameMkLst>
        </pc:graphicFrameChg>
      </pc:sldChg>
      <pc:sldChg chg="addSp delSp modSp">
        <pc:chgData name="Louise Perkins" userId="45cc8c54-6001-457c-b623-287ea620a771" providerId="ADAL" clId="{0D10F211-3170-4D81-86A6-B1A980DB4FC2}" dt="2021-07-16T10:27:25.001" v="166" actId="20577"/>
        <pc:sldMkLst>
          <pc:docMk/>
          <pc:sldMk cId="4177571708" sldId="257"/>
        </pc:sldMkLst>
        <pc:graphicFrameChg chg="modGraphic">
          <ac:chgData name="Louise Perkins" userId="45cc8c54-6001-457c-b623-287ea620a771" providerId="ADAL" clId="{0D10F211-3170-4D81-86A6-B1A980DB4FC2}" dt="2021-07-16T10:27:25.001" v="166" actId="20577"/>
          <ac:graphicFrameMkLst>
            <pc:docMk/>
            <pc:sldMk cId="4177571708" sldId="257"/>
            <ac:graphicFrameMk id="2" creationId="{5F293015-9FD4-45FA-93E6-7E0818C2D347}"/>
          </ac:graphicFrameMkLst>
        </pc:graphicFrameChg>
        <pc:graphicFrameChg chg="add del mod modGraphic">
          <ac:chgData name="Louise Perkins" userId="45cc8c54-6001-457c-b623-287ea620a771" providerId="ADAL" clId="{0D10F211-3170-4D81-86A6-B1A980DB4FC2}" dt="2021-07-15T13:41:38.614" v="150" actId="478"/>
          <ac:graphicFrameMkLst>
            <pc:docMk/>
            <pc:sldMk cId="4177571708" sldId="257"/>
            <ac:graphicFrameMk id="3" creationId="{B05CC922-C5EA-4008-A822-65E0D7B92E35}"/>
          </ac:graphicFrameMkLst>
        </pc:graphicFrameChg>
      </pc:sldChg>
    </pc:docChg>
  </pc:docChgLst>
  <pc:docChgLst>
    <pc:chgData name="Louise Perkins" userId="45cc8c54-6001-457c-b623-287ea620a771" providerId="ADAL" clId="{0A52A2C6-8B64-4EB8-ABF4-26B9EE5831BB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93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52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76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27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19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0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07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61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88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56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612-575A-468D-B92C-F1F69E9D0A5A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9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1A612-575A-468D-B92C-F1F69E9D0A5A}" type="datetimeFigureOut">
              <a:rPr lang="en-GB" smtClean="0"/>
              <a:t>17/09/2021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F6459-0E01-48BB-B703-B4E2F5978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67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B6DED1-744A-4FB6-A547-33D553BBC2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638852"/>
              </p:ext>
            </p:extLst>
          </p:nvPr>
        </p:nvGraphicFramePr>
        <p:xfrm>
          <a:off x="0" y="0"/>
          <a:ext cx="9906002" cy="66993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0274">
                  <a:extLst>
                    <a:ext uri="{9D8B030D-6E8A-4147-A177-3AD203B41FA5}">
                      <a16:colId xmlns:a16="http://schemas.microsoft.com/office/drawing/2014/main" val="2644207985"/>
                    </a:ext>
                  </a:extLst>
                </a:gridCol>
                <a:gridCol w="4037030">
                  <a:extLst>
                    <a:ext uri="{9D8B030D-6E8A-4147-A177-3AD203B41FA5}">
                      <a16:colId xmlns:a16="http://schemas.microsoft.com/office/drawing/2014/main" val="2921583362"/>
                    </a:ext>
                  </a:extLst>
                </a:gridCol>
                <a:gridCol w="1112485">
                  <a:extLst>
                    <a:ext uri="{9D8B030D-6E8A-4147-A177-3AD203B41FA5}">
                      <a16:colId xmlns:a16="http://schemas.microsoft.com/office/drawing/2014/main" val="2462554951"/>
                    </a:ext>
                  </a:extLst>
                </a:gridCol>
                <a:gridCol w="708203">
                  <a:extLst>
                    <a:ext uri="{9D8B030D-6E8A-4147-A177-3AD203B41FA5}">
                      <a16:colId xmlns:a16="http://schemas.microsoft.com/office/drawing/2014/main" val="3436565760"/>
                    </a:ext>
                  </a:extLst>
                </a:gridCol>
                <a:gridCol w="1658010">
                  <a:extLst>
                    <a:ext uri="{9D8B030D-6E8A-4147-A177-3AD203B41FA5}">
                      <a16:colId xmlns:a16="http://schemas.microsoft.com/office/drawing/2014/main" val="3404843670"/>
                    </a:ext>
                  </a:extLst>
                </a:gridCol>
              </a:tblGrid>
              <a:tr h="309297">
                <a:tc gridSpan="5">
                  <a:txBody>
                    <a:bodyPr/>
                    <a:lstStyle/>
                    <a:p>
                      <a:r>
                        <a:rPr lang="en-GB" sz="1200" b="1" dirty="0"/>
                        <a:t>Branston Junior Academy: Catch up funding plan  2020-2021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125579"/>
                  </a:ext>
                </a:extLst>
              </a:tr>
              <a:tr h="309297">
                <a:tc gridSpan="4">
                  <a:txBody>
                    <a:bodyPr/>
                    <a:lstStyle/>
                    <a:p>
                      <a:r>
                        <a:rPr lang="en-GB" sz="1050" dirty="0"/>
                        <a:t>Total catch up premium: £11,760 (147 pupils)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Compiled by Louise Perkins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768296"/>
                  </a:ext>
                </a:extLst>
              </a:tr>
              <a:tr h="322310">
                <a:tc>
                  <a:txBody>
                    <a:bodyPr/>
                    <a:lstStyle/>
                    <a:p>
                      <a:r>
                        <a:rPr lang="en-GB" sz="1050" dirty="0"/>
                        <a:t>Desired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Chosen Approach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Priority Rating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Children impacted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673219"/>
                  </a:ext>
                </a:extLst>
              </a:tr>
              <a:tr h="610121">
                <a:tc>
                  <a:txBody>
                    <a:bodyPr/>
                    <a:lstStyle/>
                    <a:p>
                      <a:r>
                        <a:rPr lang="en-GB" sz="1050" dirty="0"/>
                        <a:t>To improve the attainment and progress data of pupils in Maths  and Reading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1-3 tuition through national tutoring scheme. Price based on Vision education 14 groups of 15 hour blocks. These sessions will be focused on place value and the 4 operations in Maths. In reading they will be exploring retrieval and inference questions. 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dirty="0"/>
                        <a:t>The purpose of this intervention is to narrow the gaps in progress to ensure that they make expected progress from their baseline.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£2054.50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First wave of tuition: </a:t>
                      </a:r>
                    </a:p>
                    <a:p>
                      <a:r>
                        <a:rPr lang="en-GB" sz="1050" dirty="0"/>
                        <a:t>22x year 5 </a:t>
                      </a:r>
                    </a:p>
                    <a:p>
                      <a:r>
                        <a:rPr lang="en-GB" sz="1050" dirty="0"/>
                        <a:t>14x year 4</a:t>
                      </a:r>
                    </a:p>
                    <a:p>
                      <a:r>
                        <a:rPr lang="en-GB" sz="1050" dirty="0"/>
                        <a:t>6x year 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972158"/>
                  </a:ext>
                </a:extLst>
              </a:tr>
              <a:tr h="610121">
                <a:tc>
                  <a:txBody>
                    <a:bodyPr/>
                    <a:lstStyle/>
                    <a:p>
                      <a:r>
                        <a:rPr lang="en-GB" sz="1050" dirty="0"/>
                        <a:t>To support the emotional and social needs of pupils in year 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After school resilience and social skills sessions with focus pupils- led by  HG 2clubs x6 week sessions. These clubs will explore a range of skills based on resilience, communication, team work, sharing, co-operation and focus on building maturity and self-confidence.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£240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Offered to all year 3 pupils x26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693661"/>
                  </a:ext>
                </a:extLst>
              </a:tr>
              <a:tr h="558099">
                <a:tc>
                  <a:txBody>
                    <a:bodyPr/>
                    <a:lstStyle/>
                    <a:p>
                      <a:r>
                        <a:rPr lang="en-GB" sz="1050" dirty="0"/>
                        <a:t>To support pupils in narrowing learning gaps and keep children engaged with the learning process in year 3/4/5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Summer school x5 days (£100 honorarium for teachers and £50 for TAs per day)</a:t>
                      </a:r>
                    </a:p>
                    <a:p>
                      <a:r>
                        <a:rPr lang="en-GB" sz="1050" dirty="0"/>
                        <a:t>Each Summer school will be targeted at a year group and will consist of 5 days (5 hour session 10-3). </a:t>
                      </a:r>
                    </a:p>
                    <a:p>
                      <a:r>
                        <a:rPr lang="en-GB" sz="1050" dirty="0"/>
                        <a:t>The morning activities will involve developing Maths and English skills (Maths- Number and place value, times tables English- Word and sentence development, </a:t>
                      </a:r>
                      <a:r>
                        <a:rPr lang="en-GB" sz="1050" dirty="0" err="1"/>
                        <a:t>SPaG</a:t>
                      </a:r>
                      <a:r>
                        <a:rPr lang="en-GB" sz="1050" dirty="0"/>
                        <a:t> skills.)</a:t>
                      </a:r>
                    </a:p>
                    <a:p>
                      <a:r>
                        <a:rPr lang="en-GB" sz="1050" dirty="0"/>
                        <a:t>Afternoons of Summer School will focus on the development of sports and the arts.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3x750 (£2250) </a:t>
                      </a:r>
                    </a:p>
                    <a:p>
                      <a:endParaRPr lang="en-GB" sz="1050" dirty="0"/>
                    </a:p>
                    <a:p>
                      <a:r>
                        <a:rPr lang="en-GB" sz="1050" dirty="0"/>
                        <a:t>£450 for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Open to all.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962356"/>
                  </a:ext>
                </a:extLst>
              </a:tr>
              <a:tr h="558099">
                <a:tc>
                  <a:txBody>
                    <a:bodyPr/>
                    <a:lstStyle/>
                    <a:p>
                      <a:r>
                        <a:rPr lang="en-GB" sz="1050" dirty="0"/>
                        <a:t>To ensure the smooth transition of pupils back into every day school life and address any immediate emotional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Use of the 3d dimensions Let’s Being Again programme. This programme is designed to deal with the impact, loss and anxieties some children may face as a result of the pandemic. To be delivered as part of our PSHE lessons.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£20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All pupils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640714"/>
                  </a:ext>
                </a:extLst>
              </a:tr>
              <a:tr h="476657">
                <a:tc>
                  <a:txBody>
                    <a:bodyPr/>
                    <a:lstStyle/>
                    <a:p>
                      <a:r>
                        <a:rPr lang="en-GB" sz="1050" dirty="0"/>
                        <a:t>Additional work on transition to secondary school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Transition club 2clubsx6 weeks </a:t>
                      </a:r>
                    </a:p>
                    <a:p>
                      <a:r>
                        <a:rPr lang="en-GB" sz="1050" dirty="0"/>
                        <a:t>Resources </a:t>
                      </a:r>
                    </a:p>
                    <a:p>
                      <a:r>
                        <a:rPr lang="en-GB" sz="1050" dirty="0"/>
                        <a:t>Transition club will focus on the skills needed to best transition to secondary school. It will give children a platform in which to share their emotions, worries and questions in a safe space with their peers.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£240</a:t>
                      </a:r>
                    </a:p>
                    <a:p>
                      <a:r>
                        <a:rPr lang="en-GB" sz="1050" dirty="0"/>
                        <a:t>£50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Offered to all year 6 pupils x45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324343"/>
                  </a:ext>
                </a:extLst>
              </a:tr>
              <a:tr h="476657">
                <a:tc>
                  <a:txBody>
                    <a:bodyPr/>
                    <a:lstStyle/>
                    <a:p>
                      <a:r>
                        <a:rPr lang="en-GB" sz="1050" dirty="0"/>
                        <a:t>Additional emotional support for identified pupils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CASEY counselling/ ELSA support will be made available to any children who may need this additional emotional support as a result of the covid crisis or other outside situations.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£1350 </a:t>
                      </a:r>
                      <a:r>
                        <a:rPr lang="en-GB" sz="1050" dirty="0" err="1"/>
                        <a:t>appox</a:t>
                      </a:r>
                      <a:r>
                        <a:rPr lang="en-GB" sz="1050" dirty="0"/>
                        <a:t>- on a needs basis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Available to any pupils who need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395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61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F293015-9FD4-45FA-93E6-7E0818C2D3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188328"/>
              </p:ext>
            </p:extLst>
          </p:nvPr>
        </p:nvGraphicFramePr>
        <p:xfrm>
          <a:off x="-2" y="0"/>
          <a:ext cx="9906002" cy="53686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0274">
                  <a:extLst>
                    <a:ext uri="{9D8B030D-6E8A-4147-A177-3AD203B41FA5}">
                      <a16:colId xmlns:a16="http://schemas.microsoft.com/office/drawing/2014/main" val="896961680"/>
                    </a:ext>
                  </a:extLst>
                </a:gridCol>
                <a:gridCol w="4037030">
                  <a:extLst>
                    <a:ext uri="{9D8B030D-6E8A-4147-A177-3AD203B41FA5}">
                      <a16:colId xmlns:a16="http://schemas.microsoft.com/office/drawing/2014/main" val="157810114"/>
                    </a:ext>
                  </a:extLst>
                </a:gridCol>
                <a:gridCol w="1112485">
                  <a:extLst>
                    <a:ext uri="{9D8B030D-6E8A-4147-A177-3AD203B41FA5}">
                      <a16:colId xmlns:a16="http://schemas.microsoft.com/office/drawing/2014/main" val="905827123"/>
                    </a:ext>
                  </a:extLst>
                </a:gridCol>
                <a:gridCol w="708203">
                  <a:extLst>
                    <a:ext uri="{9D8B030D-6E8A-4147-A177-3AD203B41FA5}">
                      <a16:colId xmlns:a16="http://schemas.microsoft.com/office/drawing/2014/main" val="91704602"/>
                    </a:ext>
                  </a:extLst>
                </a:gridCol>
                <a:gridCol w="1658010">
                  <a:extLst>
                    <a:ext uri="{9D8B030D-6E8A-4147-A177-3AD203B41FA5}">
                      <a16:colId xmlns:a16="http://schemas.microsoft.com/office/drawing/2014/main" val="2572103890"/>
                    </a:ext>
                  </a:extLst>
                </a:gridCol>
              </a:tblGrid>
              <a:tr h="476657">
                <a:tc>
                  <a:txBody>
                    <a:bodyPr/>
                    <a:lstStyle/>
                    <a:p>
                      <a:r>
                        <a:rPr lang="en-GB" sz="1050" dirty="0"/>
                        <a:t>To further develop a love of reading across the school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English Co-ordinator to research and find engaging books and resources to support a love of reading- additional whole class and group reading books. Explore the use of Cracking Comprehension online system.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£795.55 Cracking comp</a:t>
                      </a:r>
                    </a:p>
                    <a:p>
                      <a:r>
                        <a:rPr lang="en-GB" sz="1050"/>
                        <a:t>£454.68 </a:t>
                      </a:r>
                      <a:r>
                        <a:rPr lang="en-GB" sz="1050" dirty="0"/>
                        <a:t>whole class readers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All pupils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469786"/>
                  </a:ext>
                </a:extLst>
              </a:tr>
              <a:tr h="476657">
                <a:tc>
                  <a:txBody>
                    <a:bodyPr/>
                    <a:lstStyle/>
                    <a:p>
                      <a:r>
                        <a:rPr lang="en-GB" sz="1050" dirty="0"/>
                        <a:t>Writing Workshops- to explore identifying areas of need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Local Authority Writing workshop </a:t>
                      </a:r>
                    </a:p>
                    <a:p>
                      <a:r>
                        <a:rPr lang="en-GB" sz="1050" dirty="0"/>
                        <a:t>Available to all teaching staff (1 member of staff to claim ½ a day pay to attend training outside of contracted hours)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£120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All pupils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83337"/>
                  </a:ext>
                </a:extLst>
              </a:tr>
              <a:tr h="476657">
                <a:tc>
                  <a:txBody>
                    <a:bodyPr/>
                    <a:lstStyle/>
                    <a:p>
                      <a:r>
                        <a:rPr lang="en-GB" sz="1050" dirty="0"/>
                        <a:t>Year 6 Spring Resource English pack for recovery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Local Authority free of charge </a:t>
                      </a:r>
                    </a:p>
                    <a:p>
                      <a:r>
                        <a:rPr lang="en-GB" sz="1050" dirty="0"/>
                        <a:t>LP to attend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£0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Year 6 pupils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122683"/>
                  </a:ext>
                </a:extLst>
              </a:tr>
              <a:tr h="610121">
                <a:tc>
                  <a:txBody>
                    <a:bodyPr/>
                    <a:lstStyle/>
                    <a:p>
                      <a:r>
                        <a:rPr lang="en-GB" sz="1050" dirty="0"/>
                        <a:t>Support children in their emotional well being and ability to build relationships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Train 2x TAs for FRIENDS intervention programme</a:t>
                      </a:r>
                    </a:p>
                    <a:p>
                      <a:r>
                        <a:rPr lang="en-GB" sz="1050" dirty="0"/>
                        <a:t>This programme will work on developing the emotional and social well being of children who sometimes have difficulties interact appropriately with their peers.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£900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For relevant pupils identified by teachers, TAs and parents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587564"/>
                  </a:ext>
                </a:extLst>
              </a:tr>
              <a:tr h="343193">
                <a:tc>
                  <a:txBody>
                    <a:bodyPr/>
                    <a:lstStyle/>
                    <a:p>
                      <a:r>
                        <a:rPr lang="en-GB" sz="1050" dirty="0"/>
                        <a:t>Support pupils in their reading capabilities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Stride Ahead for 4x pupils (TA additional hours 14weeks x 4.5hours)</a:t>
                      </a:r>
                    </a:p>
                    <a:p>
                      <a:r>
                        <a:rPr lang="en-GB" sz="1050" dirty="0"/>
                        <a:t>Intervention session at least 4 times a week (15 mins per session) to focus on reading skills.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£756+ £68 for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4 focus pupils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027228"/>
                  </a:ext>
                </a:extLst>
              </a:tr>
              <a:tr h="343193">
                <a:tc>
                  <a:txBody>
                    <a:bodyPr/>
                    <a:lstStyle/>
                    <a:p>
                      <a:r>
                        <a:rPr lang="en-GB" sz="1050" dirty="0"/>
                        <a:t>Feelings Detective TA training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1xTA trained in feeling detective intervention system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£150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Could be relevant to any children </a:t>
                      </a:r>
                      <a:r>
                        <a:rPr lang="en-GB" sz="1050"/>
                        <a:t>with emotional needs</a:t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574139"/>
                  </a:ext>
                </a:extLst>
              </a:tr>
              <a:tr h="343193">
                <a:tc>
                  <a:txBody>
                    <a:bodyPr/>
                    <a:lstStyle/>
                    <a:p>
                      <a:r>
                        <a:rPr lang="en-GB" sz="1050" dirty="0"/>
                        <a:t>To support the learning of times tables in LKS2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Create a new system in year 3/4 to support those children with gaps in their times tables knowledge, which will support their overall mathematical development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£291.45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Year 3/4 pupils alongside some targeted year 5/6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745992"/>
                  </a:ext>
                </a:extLst>
              </a:tr>
              <a:tr h="343193">
                <a:tc>
                  <a:txBody>
                    <a:bodyPr/>
                    <a:lstStyle/>
                    <a:p>
                      <a:r>
                        <a:rPr lang="en-GB" sz="1050" dirty="0"/>
                        <a:t>Resources to support an across school spelling scheme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Purchase of Rising Stars Spelling Scheme </a:t>
                      </a:r>
                    </a:p>
                    <a:p>
                      <a:r>
                        <a:rPr lang="en-GB" sz="1050" dirty="0"/>
                        <a:t>Introduction of spaced learning spelling system across the whole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£499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All pupils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8400295"/>
                  </a:ext>
                </a:extLst>
              </a:tr>
              <a:tr h="343193">
                <a:tc>
                  <a:txBody>
                    <a:bodyPr/>
                    <a:lstStyle/>
                    <a:p>
                      <a:r>
                        <a:rPr lang="en-GB" sz="1050" dirty="0"/>
                        <a:t>Administration time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Supply cover when needed- to enable Deputy Head to plan, book, analyse and develop the approach to best execute the catch up programme.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/>
                        <a:t>£ 650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None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448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5717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6C939FE0DFC46AA9BC918048E90D9" ma:contentTypeVersion="13" ma:contentTypeDescription="Create a new document." ma:contentTypeScope="" ma:versionID="63b9b76bd9adccffd46976d081a0e199">
  <xsd:schema xmlns:xsd="http://www.w3.org/2001/XMLSchema" xmlns:xs="http://www.w3.org/2001/XMLSchema" xmlns:p="http://schemas.microsoft.com/office/2006/metadata/properties" xmlns:ns3="f3a0ff0f-6fe6-4c78-9b6d-10b8bb3d1d45" xmlns:ns4="3f94ec90-5b3c-4be4-9561-60b8c95d15c9" targetNamespace="http://schemas.microsoft.com/office/2006/metadata/properties" ma:root="true" ma:fieldsID="4779d5896894703df785a907dd19426f" ns3:_="" ns4:_="">
    <xsd:import namespace="f3a0ff0f-6fe6-4c78-9b6d-10b8bb3d1d45"/>
    <xsd:import namespace="3f94ec90-5b3c-4be4-9561-60b8c95d15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a0ff0f-6fe6-4c78-9b6d-10b8bb3d1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94ec90-5b3c-4be4-9561-60b8c95d15c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85ED3-5B09-4C8E-8CDB-7BA9DB1478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4122EE-DA8D-427A-AC2E-40B231A88F52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f3a0ff0f-6fe6-4c78-9b6d-10b8bb3d1d45"/>
    <ds:schemaRef ds:uri="3f94ec90-5b3c-4be4-9561-60b8c95d15c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8E640D5-31DC-41C1-8B53-720D5BD33C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a0ff0f-6fe6-4c78-9b6d-10b8bb3d1d45"/>
    <ds:schemaRef ds:uri="3f94ec90-5b3c-4be4-9561-60b8c95d1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1326</TotalTime>
  <Words>835</Words>
  <Application>Microsoft Office PowerPoint</Application>
  <PresentationFormat>A4 Paper (210x297 mm)</PresentationFormat>
  <Paragraphs>87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Perkins</dc:creator>
  <cp:lastModifiedBy>Louise Perkins</cp:lastModifiedBy>
  <cp:revision>6</cp:revision>
  <dcterms:created xsi:type="dcterms:W3CDTF">2021-04-30T13:32:49Z</dcterms:created>
  <dcterms:modified xsi:type="dcterms:W3CDTF">2021-09-17T12:50:56Z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0x010100E8D6C939FE0DFC46AA9BC918048E90D9</vt:lpwstr>
  </property>
</Properties>
</file>