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797675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24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8BB6-32EE-41AF-86BE-EF5EC8DECE28}" type="datetimeFigureOut">
              <a:rPr lang="en-GB" smtClean="0"/>
              <a:t>10/12/2019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A75FB-F067-47D2-AE44-802BDA8708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40597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8BB6-32EE-41AF-86BE-EF5EC8DECE28}" type="datetimeFigureOut">
              <a:rPr lang="en-GB" smtClean="0"/>
              <a:t>10/12/2019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A75FB-F067-47D2-AE44-802BDA8708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71825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8BB6-32EE-41AF-86BE-EF5EC8DECE28}" type="datetimeFigureOut">
              <a:rPr lang="en-GB" smtClean="0"/>
              <a:t>10/12/2019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A75FB-F067-47D2-AE44-802BDA8708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39801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8BB6-32EE-41AF-86BE-EF5EC8DECE28}" type="datetimeFigureOut">
              <a:rPr lang="en-GB" smtClean="0"/>
              <a:t>10/12/2019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A75FB-F067-47D2-AE44-802BDA8708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66283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8BB6-32EE-41AF-86BE-EF5EC8DECE28}" type="datetimeFigureOut">
              <a:rPr lang="en-GB" smtClean="0"/>
              <a:t>10/12/2019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A75FB-F067-47D2-AE44-802BDA8708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11663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8BB6-32EE-41AF-86BE-EF5EC8DECE28}" type="datetimeFigureOut">
              <a:rPr lang="en-GB" smtClean="0"/>
              <a:t>10/12/2019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A75FB-F067-47D2-AE44-802BDA8708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82075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8BB6-32EE-41AF-86BE-EF5EC8DECE28}" type="datetimeFigureOut">
              <a:rPr lang="en-GB" smtClean="0"/>
              <a:t>10/12/2019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A75FB-F067-47D2-AE44-802BDA8708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11806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8BB6-32EE-41AF-86BE-EF5EC8DECE28}" type="datetimeFigureOut">
              <a:rPr lang="en-GB" smtClean="0"/>
              <a:t>10/12/2019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A75FB-F067-47D2-AE44-802BDA8708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63320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8BB6-32EE-41AF-86BE-EF5EC8DECE28}" type="datetimeFigureOut">
              <a:rPr lang="en-GB" smtClean="0"/>
              <a:t>10/12/2019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A75FB-F067-47D2-AE44-802BDA8708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6528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8BB6-32EE-41AF-86BE-EF5EC8DECE28}" type="datetimeFigureOut">
              <a:rPr lang="en-GB" smtClean="0"/>
              <a:t>10/12/2019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A75FB-F067-47D2-AE44-802BDA8708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46128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8BB6-32EE-41AF-86BE-EF5EC8DECE28}" type="datetimeFigureOut">
              <a:rPr lang="en-GB" smtClean="0"/>
              <a:t>10/12/2019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A75FB-F067-47D2-AE44-802BDA8708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07228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EF8BB6-32EE-41AF-86BE-EF5EC8DECE28}" type="datetimeFigureOut">
              <a:rPr lang="en-GB" smtClean="0"/>
              <a:t>10/12/2019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7A75FB-F067-47D2-AE44-802BDA8708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36091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google.co.uk/url?sa=i&amp;rct=j&amp;q=&amp;esrc=s&amp;source=images&amp;cd=&amp;cad=rja&amp;uact=8&amp;ved=2ahUKEwiVmpqI2ODgAhVLyoUKHRTRDIsQjRx6BAgBEAU&amp;url=http://branston-junior.lincs.sch.uk/&amp;psig=AOvVaw22Xy67UzNA9V86VLqXujhH&amp;ust=1551520944609797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373214" y="228264"/>
            <a:ext cx="39518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Music Progression Map</a:t>
            </a:r>
            <a:endParaRPr lang="en-GB" dirty="0"/>
          </a:p>
        </p:txBody>
      </p:sp>
      <p:pic>
        <p:nvPicPr>
          <p:cNvPr id="1026" name="Picture 2" descr="Image result for branston junior academy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610" y="44452"/>
            <a:ext cx="952500" cy="819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0717"/>
          <a:stretch/>
        </p:blipFill>
        <p:spPr bwMode="auto">
          <a:xfrm>
            <a:off x="1082577" y="-37741"/>
            <a:ext cx="2290638" cy="9013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6444002"/>
              </p:ext>
            </p:extLst>
          </p:nvPr>
        </p:nvGraphicFramePr>
        <p:xfrm>
          <a:off x="6372200" y="81784"/>
          <a:ext cx="1607840" cy="8229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07840"/>
              </a:tblGrid>
              <a:tr h="245285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Year 3/4 </a:t>
                      </a:r>
                      <a:endParaRPr lang="en-GB" sz="1200" dirty="0"/>
                    </a:p>
                  </a:txBody>
                  <a:tcPr>
                    <a:solidFill>
                      <a:srgbClr val="0070C0"/>
                    </a:solidFill>
                  </a:tcPr>
                </a:tc>
              </a:tr>
              <a:tr h="245285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Across all year groups</a:t>
                      </a:r>
                      <a:endParaRPr lang="en-GB" sz="120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245285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Year 5/6</a:t>
                      </a:r>
                      <a:endParaRPr lang="en-GB" sz="1200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</a:tr>
            </a:tbl>
          </a:graphicData>
        </a:graphic>
      </p:graphicFrame>
      <p:sp>
        <p:nvSpPr>
          <p:cNvPr id="6" name="Rounded Rectangle 5"/>
          <p:cNvSpPr/>
          <p:nvPr/>
        </p:nvSpPr>
        <p:spPr>
          <a:xfrm>
            <a:off x="212780" y="1268760"/>
            <a:ext cx="1550908" cy="792088"/>
          </a:xfrm>
          <a:prstGeom prst="roundRect">
            <a:avLst/>
          </a:prstGeom>
          <a:ln w="5715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extBox 6"/>
          <p:cNvSpPr txBox="1"/>
          <p:nvPr/>
        </p:nvSpPr>
        <p:spPr>
          <a:xfrm>
            <a:off x="241504" y="1322184"/>
            <a:ext cx="155090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anose="030F0702030302020204" pitchFamily="66" charset="0"/>
              </a:rPr>
              <a:t>I can layer sounds to create effects</a:t>
            </a:r>
          </a:p>
        </p:txBody>
      </p:sp>
      <p:sp>
        <p:nvSpPr>
          <p:cNvPr id="10" name="Rounded Rectangle 9"/>
          <p:cNvSpPr/>
          <p:nvPr/>
        </p:nvSpPr>
        <p:spPr>
          <a:xfrm>
            <a:off x="212779" y="2213247"/>
            <a:ext cx="1549729" cy="1046481"/>
          </a:xfrm>
          <a:prstGeom prst="roundRect">
            <a:avLst/>
          </a:prstGeom>
          <a:ln w="5715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TextBox 10"/>
          <p:cNvSpPr txBox="1"/>
          <p:nvPr/>
        </p:nvSpPr>
        <p:spPr>
          <a:xfrm>
            <a:off x="173548" y="2274654"/>
            <a:ext cx="161886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GB" sz="1400" dirty="0">
                <a:solidFill>
                  <a:prstClr val="black"/>
                </a:solidFill>
                <a:latin typeface="Comic Sans MS" panose="030F0702030302020204" pitchFamily="66" charset="0"/>
              </a:rPr>
              <a:t>To compose simple tunes based on the pentatonic scale. </a:t>
            </a:r>
          </a:p>
        </p:txBody>
      </p:sp>
      <p:sp>
        <p:nvSpPr>
          <p:cNvPr id="12" name="Rounded Rectangle 11"/>
          <p:cNvSpPr/>
          <p:nvPr/>
        </p:nvSpPr>
        <p:spPr>
          <a:xfrm>
            <a:off x="226572" y="3377271"/>
            <a:ext cx="1550908" cy="792088"/>
          </a:xfrm>
          <a:prstGeom prst="roundRect">
            <a:avLst/>
          </a:prstGeom>
          <a:ln w="5715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TextBox 12"/>
          <p:cNvSpPr txBox="1"/>
          <p:nvPr/>
        </p:nvSpPr>
        <p:spPr>
          <a:xfrm>
            <a:off x="241504" y="3431984"/>
            <a:ext cx="152218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 smtClean="0">
                <a:latin typeface="Comic Sans MS" panose="030F0702030302020204" pitchFamily="66" charset="0"/>
              </a:rPr>
              <a:t>I </a:t>
            </a:r>
            <a:r>
              <a:rPr lang="en-GB" sz="1400" dirty="0">
                <a:latin typeface="Comic Sans MS" panose="030F0702030302020204" pitchFamily="66" charset="0"/>
              </a:rPr>
              <a:t>can compose three note patterns</a:t>
            </a:r>
          </a:p>
        </p:txBody>
      </p:sp>
      <p:sp>
        <p:nvSpPr>
          <p:cNvPr id="14" name="Rounded Rectangle 13"/>
          <p:cNvSpPr/>
          <p:nvPr/>
        </p:nvSpPr>
        <p:spPr>
          <a:xfrm>
            <a:off x="225325" y="4266383"/>
            <a:ext cx="1550908" cy="980819"/>
          </a:xfrm>
          <a:prstGeom prst="roundRect">
            <a:avLst/>
          </a:prstGeom>
          <a:ln w="5715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en-GB" sz="1200" dirty="0">
                <a:solidFill>
                  <a:prstClr val="black"/>
                </a:solidFill>
                <a:latin typeface="Comic Sans MS" panose="030F0702030302020204" pitchFamily="66" charset="0"/>
              </a:rPr>
              <a:t>I can sing expressively in time to the beat and rhythm 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225325" y="4293096"/>
            <a:ext cx="153836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1400" dirty="0"/>
          </a:p>
        </p:txBody>
      </p:sp>
      <p:sp>
        <p:nvSpPr>
          <p:cNvPr id="16" name="Rounded Rectangle 15"/>
          <p:cNvSpPr/>
          <p:nvPr/>
        </p:nvSpPr>
        <p:spPr>
          <a:xfrm>
            <a:off x="2687170" y="1333094"/>
            <a:ext cx="3396998" cy="517291"/>
          </a:xfrm>
          <a:prstGeom prst="roundRect">
            <a:avLst/>
          </a:prstGeom>
          <a:ln w="5715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TextBox 16"/>
          <p:cNvSpPr txBox="1"/>
          <p:nvPr/>
        </p:nvSpPr>
        <p:spPr>
          <a:xfrm>
            <a:off x="2698646" y="1388720"/>
            <a:ext cx="32972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latin typeface="Comic Sans MS" panose="030F0702030302020204" pitchFamily="66" charset="0"/>
              </a:rPr>
              <a:t>I can perform simple melodic patterns on an instrument</a:t>
            </a:r>
          </a:p>
        </p:txBody>
      </p:sp>
      <p:sp>
        <p:nvSpPr>
          <p:cNvPr id="18" name="Rounded Rectangle 17"/>
          <p:cNvSpPr/>
          <p:nvPr/>
        </p:nvSpPr>
        <p:spPr>
          <a:xfrm>
            <a:off x="2659346" y="732929"/>
            <a:ext cx="3396716" cy="461665"/>
          </a:xfrm>
          <a:prstGeom prst="roundRect">
            <a:avLst/>
          </a:prstGeom>
          <a:ln w="5715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TextBox 18"/>
          <p:cNvSpPr txBox="1"/>
          <p:nvPr/>
        </p:nvSpPr>
        <p:spPr>
          <a:xfrm>
            <a:off x="2665465" y="732929"/>
            <a:ext cx="33924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latin typeface="Comic Sans MS" panose="030F0702030302020204" pitchFamily="66" charset="0"/>
              </a:rPr>
              <a:t>I can sing expressively combining dynamics, tempo and pitch</a:t>
            </a:r>
          </a:p>
        </p:txBody>
      </p:sp>
      <p:sp>
        <p:nvSpPr>
          <p:cNvPr id="20" name="Rounded Rectangle 19"/>
          <p:cNvSpPr/>
          <p:nvPr/>
        </p:nvSpPr>
        <p:spPr>
          <a:xfrm>
            <a:off x="2665465" y="1992206"/>
            <a:ext cx="3430199" cy="337510"/>
          </a:xfrm>
          <a:prstGeom prst="roundRect">
            <a:avLst/>
          </a:prstGeom>
          <a:ln w="5715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TextBox 20"/>
          <p:cNvSpPr txBox="1"/>
          <p:nvPr/>
        </p:nvSpPr>
        <p:spPr>
          <a:xfrm>
            <a:off x="2718746" y="1994084"/>
            <a:ext cx="335819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latin typeface="Comic Sans MS" panose="030F0702030302020204" pitchFamily="66" charset="0"/>
              </a:rPr>
              <a:t>I can take </a:t>
            </a:r>
            <a:r>
              <a:rPr lang="en-GB" sz="1200" dirty="0" smtClean="0">
                <a:latin typeface="Comic Sans MS" panose="030F0702030302020204" pitchFamily="66" charset="0"/>
              </a:rPr>
              <a:t>part in two-part songs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24" name="Rounded Rectangle 23"/>
          <p:cNvSpPr/>
          <p:nvPr/>
        </p:nvSpPr>
        <p:spPr>
          <a:xfrm>
            <a:off x="2679142" y="2900840"/>
            <a:ext cx="3405026" cy="202160"/>
          </a:xfrm>
          <a:prstGeom prst="roundRect">
            <a:avLst/>
          </a:prstGeom>
          <a:ln w="5715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200" dirty="0">
                <a:latin typeface="Comic Sans MS" panose="030F0702030302020204" pitchFamily="66" charset="0"/>
              </a:rPr>
              <a:t>I can perform from memory</a:t>
            </a:r>
          </a:p>
        </p:txBody>
      </p:sp>
      <p:sp>
        <p:nvSpPr>
          <p:cNvPr id="30" name="Rounded Rectangle 29"/>
          <p:cNvSpPr/>
          <p:nvPr/>
        </p:nvSpPr>
        <p:spPr>
          <a:xfrm>
            <a:off x="2713589" y="3623169"/>
            <a:ext cx="3396717" cy="281672"/>
          </a:xfrm>
          <a:prstGeom prst="roundRect">
            <a:avLst/>
          </a:prstGeom>
          <a:ln w="5715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TextBox 30"/>
          <p:cNvSpPr txBox="1"/>
          <p:nvPr/>
        </p:nvSpPr>
        <p:spPr>
          <a:xfrm>
            <a:off x="2665644" y="3634815"/>
            <a:ext cx="343237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latin typeface="Comic Sans MS" panose="030F0702030302020204" pitchFamily="66" charset="0"/>
              </a:rPr>
              <a:t>I can compose repeated patterns (ostinato)</a:t>
            </a:r>
          </a:p>
        </p:txBody>
      </p:sp>
      <p:sp>
        <p:nvSpPr>
          <p:cNvPr id="32" name="Rounded Rectangle 31"/>
          <p:cNvSpPr/>
          <p:nvPr/>
        </p:nvSpPr>
        <p:spPr>
          <a:xfrm>
            <a:off x="6847585" y="2326870"/>
            <a:ext cx="1550908" cy="562267"/>
          </a:xfrm>
          <a:prstGeom prst="roundRect">
            <a:avLst/>
          </a:prstGeom>
          <a:ln w="57150">
            <a:solidFill>
              <a:srgbClr val="FFC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TextBox 32"/>
          <p:cNvSpPr txBox="1"/>
          <p:nvPr/>
        </p:nvSpPr>
        <p:spPr>
          <a:xfrm>
            <a:off x="6818610" y="2329716"/>
            <a:ext cx="15509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anose="030F0702030302020204" pitchFamily="66" charset="0"/>
              </a:rPr>
              <a:t>To hold a part in a round. </a:t>
            </a:r>
            <a:endParaRPr lang="en-GB" sz="1400" dirty="0"/>
          </a:p>
        </p:txBody>
      </p:sp>
      <p:cxnSp>
        <p:nvCxnSpPr>
          <p:cNvPr id="9" name="Straight Arrow Connector 8"/>
          <p:cNvCxnSpPr>
            <a:endCxn id="49" idx="1"/>
          </p:cNvCxnSpPr>
          <p:nvPr/>
        </p:nvCxnSpPr>
        <p:spPr>
          <a:xfrm flipV="1">
            <a:off x="1762508" y="2618477"/>
            <a:ext cx="931681" cy="133230"/>
          </a:xfrm>
          <a:prstGeom prst="straightConnector1">
            <a:avLst/>
          </a:prstGeom>
          <a:ln w="1905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>
            <a:endCxn id="31" idx="1"/>
          </p:cNvCxnSpPr>
          <p:nvPr/>
        </p:nvCxnSpPr>
        <p:spPr>
          <a:xfrm>
            <a:off x="1792412" y="3713657"/>
            <a:ext cx="873232" cy="59658"/>
          </a:xfrm>
          <a:prstGeom prst="straightConnector1">
            <a:avLst/>
          </a:prstGeom>
          <a:ln w="1905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/>
          <p:nvPr/>
        </p:nvCxnSpPr>
        <p:spPr>
          <a:xfrm flipV="1">
            <a:off x="1749736" y="963761"/>
            <a:ext cx="806039" cy="3591851"/>
          </a:xfrm>
          <a:prstGeom prst="straightConnector1">
            <a:avLst/>
          </a:prstGeom>
          <a:ln w="1905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>
            <a:stCxn id="20" idx="3"/>
          </p:cNvCxnSpPr>
          <p:nvPr/>
        </p:nvCxnSpPr>
        <p:spPr>
          <a:xfrm>
            <a:off x="6095664" y="2160961"/>
            <a:ext cx="647561" cy="1043342"/>
          </a:xfrm>
          <a:prstGeom prst="straightConnector1">
            <a:avLst/>
          </a:prstGeom>
          <a:ln w="1905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>
            <a:endCxn id="49" idx="3"/>
          </p:cNvCxnSpPr>
          <p:nvPr/>
        </p:nvCxnSpPr>
        <p:spPr>
          <a:xfrm flipH="1">
            <a:off x="6091188" y="1793829"/>
            <a:ext cx="705553" cy="824648"/>
          </a:xfrm>
          <a:prstGeom prst="straightConnector1">
            <a:avLst/>
          </a:prstGeom>
          <a:ln w="1905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/>
          <p:nvPr/>
        </p:nvCxnSpPr>
        <p:spPr>
          <a:xfrm>
            <a:off x="1762508" y="1657830"/>
            <a:ext cx="889281" cy="755209"/>
          </a:xfrm>
          <a:prstGeom prst="straightConnector1">
            <a:avLst/>
          </a:prstGeom>
          <a:ln w="1905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6559993" y="4756792"/>
            <a:ext cx="2477942" cy="178510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000" dirty="0" smtClean="0"/>
              <a:t>Additional Information: </a:t>
            </a:r>
          </a:p>
          <a:p>
            <a:endParaRPr lang="en-GB" sz="1000" dirty="0" smtClean="0"/>
          </a:p>
          <a:p>
            <a:r>
              <a:rPr lang="en-GB" sz="1000" dirty="0" smtClean="0"/>
              <a:t>Each year the pupils have the opportunity to </a:t>
            </a:r>
          </a:p>
          <a:p>
            <a:r>
              <a:rPr lang="en-GB" sz="1000" dirty="0" smtClean="0"/>
              <a:t>perform songs and play music  at the Harvest Festival, Coffee Mornings, Christmas Carol Concert, Y3/4 Play. Y5/6 Play, Spring Concert and the Summer Concert with Lincoln Concert Orchestra. </a:t>
            </a:r>
          </a:p>
          <a:p>
            <a:r>
              <a:rPr lang="en-GB" sz="1000" dirty="0" smtClean="0"/>
              <a:t>We also offer Choir, Recorder Club, Ocarina Group  and </a:t>
            </a:r>
            <a:r>
              <a:rPr lang="en-GB" sz="1000" dirty="0" err="1" smtClean="0"/>
              <a:t>Handbell</a:t>
            </a:r>
            <a:r>
              <a:rPr lang="en-GB" sz="1000" dirty="0" smtClean="0"/>
              <a:t> Club for enthusiastic musicians.</a:t>
            </a:r>
          </a:p>
        </p:txBody>
      </p:sp>
      <p:sp>
        <p:nvSpPr>
          <p:cNvPr id="41" name="Rounded Rectangle 40"/>
          <p:cNvSpPr/>
          <p:nvPr/>
        </p:nvSpPr>
        <p:spPr>
          <a:xfrm>
            <a:off x="6861696" y="1588019"/>
            <a:ext cx="1493460" cy="623694"/>
          </a:xfrm>
          <a:prstGeom prst="roundRect">
            <a:avLst/>
          </a:prstGeom>
          <a:ln w="57150">
            <a:solidFill>
              <a:srgbClr val="FFC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sz="1400" dirty="0">
              <a:latin typeface="Comic Sans MS" panose="030F0702030302020204" pitchFamily="66" charset="0"/>
            </a:endParaRPr>
          </a:p>
          <a:p>
            <a:pPr algn="ctr"/>
            <a:r>
              <a:rPr lang="en-GB" sz="1400" dirty="0" smtClean="0">
                <a:latin typeface="Comic Sans MS" panose="030F0702030302020204" pitchFamily="66" charset="0"/>
              </a:rPr>
              <a:t>I </a:t>
            </a:r>
            <a:r>
              <a:rPr lang="en-GB" sz="1400" dirty="0">
                <a:latin typeface="Comic Sans MS" panose="030F0702030302020204" pitchFamily="66" charset="0"/>
              </a:rPr>
              <a:t>can compose a soundscape</a:t>
            </a:r>
          </a:p>
          <a:p>
            <a:pPr algn="ctr"/>
            <a:endParaRPr lang="en-GB" dirty="0"/>
          </a:p>
        </p:txBody>
      </p:sp>
      <p:sp>
        <p:nvSpPr>
          <p:cNvPr id="46" name="Rounded Rectangle 45"/>
          <p:cNvSpPr/>
          <p:nvPr/>
        </p:nvSpPr>
        <p:spPr>
          <a:xfrm>
            <a:off x="6796741" y="3062442"/>
            <a:ext cx="1594645" cy="854205"/>
          </a:xfrm>
          <a:prstGeom prst="roundRect">
            <a:avLst/>
          </a:prstGeom>
          <a:ln w="57150">
            <a:solidFill>
              <a:srgbClr val="FFC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sz="1400" dirty="0" smtClean="0">
              <a:latin typeface="Comic Sans MS" panose="030F0702030302020204" pitchFamily="66" charset="0"/>
            </a:endParaRPr>
          </a:p>
          <a:p>
            <a:pPr algn="ctr"/>
            <a:r>
              <a:rPr lang="en-GB" sz="1400" dirty="0" smtClean="0">
                <a:latin typeface="Comic Sans MS" panose="030F0702030302020204" pitchFamily="66" charset="0"/>
              </a:rPr>
              <a:t>I </a:t>
            </a:r>
            <a:r>
              <a:rPr lang="en-GB" sz="1400" dirty="0">
                <a:latin typeface="Comic Sans MS" panose="030F0702030302020204" pitchFamily="66" charset="0"/>
              </a:rPr>
              <a:t>can take part in harmonies and descants</a:t>
            </a:r>
          </a:p>
          <a:p>
            <a:pPr algn="ctr"/>
            <a:endParaRPr lang="en-GB" dirty="0"/>
          </a:p>
        </p:txBody>
      </p:sp>
      <p:sp>
        <p:nvSpPr>
          <p:cNvPr id="49" name="Rounded Rectangle 48"/>
          <p:cNvSpPr/>
          <p:nvPr/>
        </p:nvSpPr>
        <p:spPr>
          <a:xfrm>
            <a:off x="2694189" y="2413039"/>
            <a:ext cx="3396999" cy="410875"/>
          </a:xfrm>
          <a:prstGeom prst="roundRect">
            <a:avLst/>
          </a:prstGeom>
          <a:ln w="5715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en-GB" sz="1200" dirty="0">
                <a:solidFill>
                  <a:prstClr val="black"/>
                </a:solidFill>
                <a:latin typeface="Comic Sans MS" panose="030F0702030302020204" pitchFamily="66" charset="0"/>
              </a:rPr>
              <a:t>I can compose melodic and rhythmic phrases </a:t>
            </a:r>
          </a:p>
        </p:txBody>
      </p:sp>
      <p:sp>
        <p:nvSpPr>
          <p:cNvPr id="52" name="Rounded Rectangle 51"/>
          <p:cNvSpPr/>
          <p:nvPr/>
        </p:nvSpPr>
        <p:spPr>
          <a:xfrm>
            <a:off x="2679142" y="4021227"/>
            <a:ext cx="3396999" cy="343282"/>
          </a:xfrm>
          <a:prstGeom prst="roundRect">
            <a:avLst/>
          </a:prstGeom>
          <a:ln w="5715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en-GB" sz="1200" dirty="0">
                <a:solidFill>
                  <a:prstClr val="black"/>
                </a:solidFill>
                <a:latin typeface="Comic Sans MS" panose="030F0702030302020204" pitchFamily="66" charset="0"/>
              </a:rPr>
              <a:t>I can reflect on, and improve my own work</a:t>
            </a:r>
          </a:p>
        </p:txBody>
      </p:sp>
      <p:sp>
        <p:nvSpPr>
          <p:cNvPr id="53" name="Rounded Rectangle 52"/>
          <p:cNvSpPr/>
          <p:nvPr/>
        </p:nvSpPr>
        <p:spPr>
          <a:xfrm>
            <a:off x="2665466" y="4428207"/>
            <a:ext cx="3443876" cy="463908"/>
          </a:xfrm>
          <a:prstGeom prst="roundRect">
            <a:avLst/>
          </a:prstGeom>
          <a:ln w="5715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en-GB" sz="1000" dirty="0">
                <a:solidFill>
                  <a:prstClr val="black"/>
                </a:solidFill>
                <a:latin typeface="Comic Sans MS" panose="030F0702030302020204" pitchFamily="66" charset="0"/>
              </a:rPr>
              <a:t>I can reflect on my composition’s dynamics, tempo and timbre</a:t>
            </a:r>
          </a:p>
        </p:txBody>
      </p:sp>
      <p:sp>
        <p:nvSpPr>
          <p:cNvPr id="51" name="Rounded Rectangle 50"/>
          <p:cNvSpPr/>
          <p:nvPr/>
        </p:nvSpPr>
        <p:spPr>
          <a:xfrm>
            <a:off x="2655478" y="4972979"/>
            <a:ext cx="3453863" cy="400237"/>
          </a:xfrm>
          <a:prstGeom prst="roundRect">
            <a:avLst/>
          </a:prstGeom>
          <a:ln w="5715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en-GB" sz="1000" dirty="0">
                <a:solidFill>
                  <a:prstClr val="black"/>
                </a:solidFill>
                <a:latin typeface="Comic Sans MS" panose="030F0702030302020204" pitchFamily="66" charset="0"/>
              </a:rPr>
              <a:t>I can compare pieces, thinking about pitch, mood, rhythm, timbre, dynamics and tempo</a:t>
            </a:r>
          </a:p>
        </p:txBody>
      </p:sp>
      <p:sp>
        <p:nvSpPr>
          <p:cNvPr id="55" name="Rounded Rectangle 54"/>
          <p:cNvSpPr/>
          <p:nvPr/>
        </p:nvSpPr>
        <p:spPr>
          <a:xfrm>
            <a:off x="2685346" y="5461592"/>
            <a:ext cx="3370716" cy="472192"/>
          </a:xfrm>
          <a:prstGeom prst="roundRect">
            <a:avLst/>
          </a:prstGeom>
          <a:ln w="5715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en-GB" sz="1000" dirty="0">
                <a:solidFill>
                  <a:prstClr val="black"/>
                </a:solidFill>
                <a:latin typeface="Comic Sans MS" panose="030F0702030302020204" pitchFamily="66" charset="0"/>
              </a:rPr>
              <a:t>I can evaluate others’ work, thinking about pitch, mood, rhythm, timbre, dynamics and tempo</a:t>
            </a:r>
          </a:p>
        </p:txBody>
      </p:sp>
      <p:sp>
        <p:nvSpPr>
          <p:cNvPr id="56" name="Rounded Rectangle 55"/>
          <p:cNvSpPr/>
          <p:nvPr/>
        </p:nvSpPr>
        <p:spPr>
          <a:xfrm>
            <a:off x="2692997" y="6012010"/>
            <a:ext cx="3384590" cy="291201"/>
          </a:xfrm>
          <a:prstGeom prst="roundRect">
            <a:avLst/>
          </a:prstGeom>
          <a:ln w="5715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en-GB" sz="1000" dirty="0">
                <a:solidFill>
                  <a:prstClr val="black"/>
                </a:solidFill>
                <a:latin typeface="Comic Sans MS" panose="030F0702030302020204" pitchFamily="66" charset="0"/>
              </a:rPr>
              <a:t>I am starting to interpret musical notation</a:t>
            </a:r>
          </a:p>
        </p:txBody>
      </p:sp>
      <p:sp>
        <p:nvSpPr>
          <p:cNvPr id="57" name="Rounded Rectangle 56"/>
          <p:cNvSpPr/>
          <p:nvPr/>
        </p:nvSpPr>
        <p:spPr>
          <a:xfrm>
            <a:off x="2708497" y="6370587"/>
            <a:ext cx="3384590" cy="365880"/>
          </a:xfrm>
          <a:prstGeom prst="roundRect">
            <a:avLst/>
          </a:prstGeom>
          <a:ln w="5715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en-GB" sz="1000" dirty="0">
                <a:solidFill>
                  <a:prstClr val="black"/>
                </a:solidFill>
                <a:latin typeface="Comic Sans MS" panose="030F0702030302020204" pitchFamily="66" charset="0"/>
              </a:rPr>
              <a:t>I can explain what I think a piece of music’s purpose could be</a:t>
            </a:r>
          </a:p>
        </p:txBody>
      </p:sp>
      <p:cxnSp>
        <p:nvCxnSpPr>
          <p:cNvPr id="65" name="Straight Arrow Connector 64"/>
          <p:cNvCxnSpPr>
            <a:stCxn id="16" idx="3"/>
          </p:cNvCxnSpPr>
          <p:nvPr/>
        </p:nvCxnSpPr>
        <p:spPr>
          <a:xfrm>
            <a:off x="6084168" y="1591740"/>
            <a:ext cx="716123" cy="905978"/>
          </a:xfrm>
          <a:prstGeom prst="straightConnector1">
            <a:avLst/>
          </a:prstGeom>
          <a:ln w="1905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Rounded Rectangle 66"/>
          <p:cNvSpPr/>
          <p:nvPr/>
        </p:nvSpPr>
        <p:spPr>
          <a:xfrm>
            <a:off x="2718746" y="3227116"/>
            <a:ext cx="3405026" cy="340671"/>
          </a:xfrm>
          <a:prstGeom prst="roundRect">
            <a:avLst/>
          </a:prstGeom>
          <a:ln w="5715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63" name="Rectangle 62"/>
          <p:cNvSpPr/>
          <p:nvPr/>
        </p:nvSpPr>
        <p:spPr>
          <a:xfrm>
            <a:off x="3168343" y="3254160"/>
            <a:ext cx="259398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200" dirty="0">
                <a:latin typeface="Comic Sans MS" panose="030F0702030302020204" pitchFamily="66" charset="0"/>
              </a:rPr>
              <a:t>I can lead a group in performance</a:t>
            </a:r>
          </a:p>
        </p:txBody>
      </p:sp>
    </p:spTree>
    <p:extLst>
      <p:ext uri="{BB962C8B-B14F-4D97-AF65-F5344CB8AC3E}">
        <p14:creationId xmlns:p14="http://schemas.microsoft.com/office/powerpoint/2010/main" val="190466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9DF373A07483C4A8DFB4F6C97DA1E07" ma:contentTypeVersion="13" ma:contentTypeDescription="Create a new document." ma:contentTypeScope="" ma:versionID="e1e147ae2629f73344b0435240fbf3b0">
  <xsd:schema xmlns:xsd="http://www.w3.org/2001/XMLSchema" xmlns:xs="http://www.w3.org/2001/XMLSchema" xmlns:p="http://schemas.microsoft.com/office/2006/metadata/properties" xmlns:ns2="ec8b76cb-a435-4ff2-aa72-e96e05e54d32" xmlns:ns3="1c5bbdc9-acea-48ee-8edc-3bfa74557116" targetNamespace="http://schemas.microsoft.com/office/2006/metadata/properties" ma:root="true" ma:fieldsID="3e82f39c7aaec1944499730e4e9498c0" ns2:_="" ns3:_="">
    <xsd:import namespace="ec8b76cb-a435-4ff2-aa72-e96e05e54d32"/>
    <xsd:import namespace="1c5bbdc9-acea-48ee-8edc-3bfa7455711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Locatio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c8b76cb-a435-4ff2-aa72-e96e05e54d3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c5bbdc9-acea-48ee-8edc-3bfa74557116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61D76082-9E0F-40CA-AFFC-FCBB3BC5E7AF}"/>
</file>

<file path=customXml/itemProps2.xml><?xml version="1.0" encoding="utf-8"?>
<ds:datastoreItem xmlns:ds="http://schemas.openxmlformats.org/officeDocument/2006/customXml" ds:itemID="{7550529A-C1EB-4892-8B4A-349B1471AE7A}"/>
</file>

<file path=customXml/itemProps3.xml><?xml version="1.0" encoding="utf-8"?>
<ds:datastoreItem xmlns:ds="http://schemas.openxmlformats.org/officeDocument/2006/customXml" ds:itemID="{1A2E1F2A-4957-4CB1-A320-36965B1549AC}"/>
</file>

<file path=docProps/app.xml><?xml version="1.0" encoding="utf-8"?>
<Properties xmlns="http://schemas.openxmlformats.org/officeDocument/2006/extended-properties" xmlns:vt="http://schemas.openxmlformats.org/officeDocument/2006/docPropsVTypes">
  <TotalTime>333</TotalTime>
  <Words>260</Words>
  <Application>Microsoft Office PowerPoint</Application>
  <PresentationFormat>On-screen Show (4:3)</PresentationFormat>
  <Paragraphs>31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ARK ICT Solutions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Claire Hennegan</cp:lastModifiedBy>
  <cp:revision>17</cp:revision>
  <cp:lastPrinted>2019-03-01T10:43:59Z</cp:lastPrinted>
  <dcterms:created xsi:type="dcterms:W3CDTF">2019-03-01T10:01:51Z</dcterms:created>
  <dcterms:modified xsi:type="dcterms:W3CDTF">2019-12-10T16:06:15Z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0x01010069DF373A07483C4A8DFB4F6C97DA1E07</vt:lpwstr>
  </property>
  <property fmtid="{D5CDD505-2E9C-101B-9397-08002B2CF9AE}" pid="3" name="Order">
    <vt:r8>854800</vt:r8>
  </property>
</Properties>
</file>