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77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erkins" userId="45cc8c54-6001-457c-b623-287ea620a771" providerId="ADAL" clId="{270DA799-62EA-4B63-9DF1-5AA41567EF05}"/>
    <pc:docChg chg="custSel addSld delSld modSld">
      <pc:chgData name="Louise Perkins" userId="45cc8c54-6001-457c-b623-287ea620a771" providerId="ADAL" clId="{270DA799-62EA-4B63-9DF1-5AA41567EF05}" dt="2024-02-22T15:12:26.672" v="601" actId="2696"/>
      <pc:docMkLst>
        <pc:docMk/>
      </pc:docMkLst>
      <pc:sldChg chg="modSp">
        <pc:chgData name="Louise Perkins" userId="45cc8c54-6001-457c-b623-287ea620a771" providerId="ADAL" clId="{270DA799-62EA-4B63-9DF1-5AA41567EF05}" dt="2024-02-22T15:11:57.618" v="597"/>
        <pc:sldMkLst>
          <pc:docMk/>
          <pc:sldMk cId="3993612591" sldId="257"/>
        </pc:sldMkLst>
        <pc:graphicFrameChg chg="mod modGraphic">
          <ac:chgData name="Louise Perkins" userId="45cc8c54-6001-457c-b623-287ea620a771" providerId="ADAL" clId="{270DA799-62EA-4B63-9DF1-5AA41567EF05}" dt="2024-02-22T15:11:57.618" v="597"/>
          <ac:graphicFrameMkLst>
            <pc:docMk/>
            <pc:sldMk cId="3993612591" sldId="257"/>
            <ac:graphicFrameMk id="4" creationId="{49B6DED1-744A-4FB6-A547-33D553BBC2C2}"/>
          </ac:graphicFrameMkLst>
        </pc:graphicFrameChg>
      </pc:sldChg>
      <pc:sldChg chg="addSp modSp add">
        <pc:chgData name="Louise Perkins" userId="45cc8c54-6001-457c-b623-287ea620a771" providerId="ADAL" clId="{270DA799-62EA-4B63-9DF1-5AA41567EF05}" dt="2024-02-22T15:12:04.869" v="600" actId="1076"/>
        <pc:sldMkLst>
          <pc:docMk/>
          <pc:sldMk cId="2902614253" sldId="258"/>
        </pc:sldMkLst>
        <pc:graphicFrameChg chg="add mod">
          <ac:chgData name="Louise Perkins" userId="45cc8c54-6001-457c-b623-287ea620a771" providerId="ADAL" clId="{270DA799-62EA-4B63-9DF1-5AA41567EF05}" dt="2024-02-22T15:12:04.869" v="600" actId="1076"/>
          <ac:graphicFrameMkLst>
            <pc:docMk/>
            <pc:sldMk cId="2902614253" sldId="258"/>
            <ac:graphicFrameMk id="2" creationId="{33D58912-9CCA-49D0-AAC2-B8F5E8E9B8DE}"/>
          </ac:graphicFrameMkLst>
        </pc:graphicFrameChg>
      </pc:sldChg>
      <pc:sldChg chg="del">
        <pc:chgData name="Louise Perkins" userId="45cc8c54-6001-457c-b623-287ea620a771" providerId="ADAL" clId="{270DA799-62EA-4B63-9DF1-5AA41567EF05}" dt="2024-02-22T15:12:26.672" v="601" actId="2696"/>
        <pc:sldMkLst>
          <pc:docMk/>
          <pc:sldMk cId="330110486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83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54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36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98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1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93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8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39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47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50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2C19A-F525-4C5E-906E-3B993B4372A8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8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B6DED1-744A-4FB6-A547-33D553BBC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30570"/>
              </p:ext>
            </p:extLst>
          </p:nvPr>
        </p:nvGraphicFramePr>
        <p:xfrm>
          <a:off x="166254" y="5"/>
          <a:ext cx="9573492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625">
                  <a:extLst>
                    <a:ext uri="{9D8B030D-6E8A-4147-A177-3AD203B41FA5}">
                      <a16:colId xmlns:a16="http://schemas.microsoft.com/office/drawing/2014/main" val="2644207985"/>
                    </a:ext>
                  </a:extLst>
                </a:gridCol>
                <a:gridCol w="3480270">
                  <a:extLst>
                    <a:ext uri="{9D8B030D-6E8A-4147-A177-3AD203B41FA5}">
                      <a16:colId xmlns:a16="http://schemas.microsoft.com/office/drawing/2014/main" val="2921583362"/>
                    </a:ext>
                  </a:extLst>
                </a:gridCol>
                <a:gridCol w="1326560">
                  <a:extLst>
                    <a:ext uri="{9D8B030D-6E8A-4147-A177-3AD203B41FA5}">
                      <a16:colId xmlns:a16="http://schemas.microsoft.com/office/drawing/2014/main" val="2462554951"/>
                    </a:ext>
                  </a:extLst>
                </a:gridCol>
                <a:gridCol w="562359">
                  <a:extLst>
                    <a:ext uri="{9D8B030D-6E8A-4147-A177-3AD203B41FA5}">
                      <a16:colId xmlns:a16="http://schemas.microsoft.com/office/drawing/2014/main" val="3436565760"/>
                    </a:ext>
                  </a:extLst>
                </a:gridCol>
                <a:gridCol w="1432678">
                  <a:extLst>
                    <a:ext uri="{9D8B030D-6E8A-4147-A177-3AD203B41FA5}">
                      <a16:colId xmlns:a16="http://schemas.microsoft.com/office/drawing/2014/main" val="3404843670"/>
                    </a:ext>
                  </a:extLst>
                </a:gridCol>
              </a:tblGrid>
              <a:tr h="237112">
                <a:tc gridSpan="5">
                  <a:txBody>
                    <a:bodyPr/>
                    <a:lstStyle/>
                    <a:p>
                      <a:r>
                        <a:rPr lang="en-GB" sz="1000" b="1" dirty="0"/>
                        <a:t>Branston Junior Academy: Recover Premium/ School led Tutoring Grant spending plan- 2023-2024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125579"/>
                  </a:ext>
                </a:extLst>
              </a:tr>
              <a:tr h="474224">
                <a:tc gridSpan="4">
                  <a:txBody>
                    <a:bodyPr/>
                    <a:lstStyle/>
                    <a:p>
                      <a:r>
                        <a:rPr lang="en-GB" sz="1000" dirty="0"/>
                        <a:t>Tutoring Grant: £3240 (50% funded) </a:t>
                      </a:r>
                    </a:p>
                    <a:p>
                      <a:r>
                        <a:rPr lang="en-GB" sz="1000" dirty="0"/>
                        <a:t>Recovery Premium: £6815</a:t>
                      </a:r>
                    </a:p>
                    <a:p>
                      <a:r>
                        <a:rPr lang="en-GB" sz="1000" b="1" dirty="0"/>
                        <a:t>TOTAL: £10,055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Compiled by Louise Perkins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768296"/>
                  </a:ext>
                </a:extLst>
              </a:tr>
              <a:tr h="342495">
                <a:tc>
                  <a:txBody>
                    <a:bodyPr/>
                    <a:lstStyle/>
                    <a:p>
                      <a:r>
                        <a:rPr lang="en-GB" sz="1000" dirty="0"/>
                        <a:t>Desired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Chosen 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Priority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Children impacted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73219"/>
                  </a:ext>
                </a:extLst>
              </a:tr>
              <a:tr h="711336">
                <a:tc>
                  <a:txBody>
                    <a:bodyPr/>
                    <a:lstStyle/>
                    <a:p>
                      <a:r>
                        <a:rPr lang="en-GB" sz="1000" dirty="0"/>
                        <a:t>To improve the attainment and progress data of pupils in Maths, Writing  and Reading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In-school tutoring, led by Mr Pyburn. </a:t>
                      </a:r>
                    </a:p>
                    <a:p>
                      <a:r>
                        <a:rPr lang="en-GB" sz="1000" dirty="0"/>
                        <a:t>Groups will predominantly be 1-3. </a:t>
                      </a:r>
                      <a:br>
                        <a:rPr lang="en-GB" sz="1000" dirty="0"/>
                      </a:br>
                      <a:r>
                        <a:rPr lang="en-GB" sz="1000" dirty="0"/>
                        <a:t>The groups with children with most significant needs will run over a intensive 3week period daily. </a:t>
                      </a:r>
                    </a:p>
                    <a:p>
                      <a:r>
                        <a:rPr lang="en-GB" sz="1000" dirty="0"/>
                        <a:t>The remaining groups will have an hour of tutoring once a week over a 15 week period.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£4860- £2430 Tutoring Grant (of possible 3240)+ £2430 PP)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14 x year 6 </a:t>
                      </a:r>
                    </a:p>
                    <a:p>
                      <a:r>
                        <a:rPr lang="en-GB" sz="1000" dirty="0"/>
                        <a:t>23 x year 5</a:t>
                      </a:r>
                    </a:p>
                    <a:p>
                      <a:r>
                        <a:rPr lang="en-GB" sz="1000" dirty="0"/>
                        <a:t>23 x year 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972158"/>
                  </a:ext>
                </a:extLst>
              </a:tr>
              <a:tr h="395187">
                <a:tc>
                  <a:txBody>
                    <a:bodyPr/>
                    <a:lstStyle/>
                    <a:p>
                      <a:r>
                        <a:rPr lang="en-GB" sz="1000" dirty="0"/>
                        <a:t>To implement a dyslexia intervention programme to support pupils on a 1:1 basis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Morph Mastery by Louise Selby   5285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£750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Identified pupils intervention groups 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93661"/>
                  </a:ext>
                </a:extLst>
              </a:tr>
              <a:tr h="289803">
                <a:tc>
                  <a:txBody>
                    <a:bodyPr/>
                    <a:lstStyle/>
                    <a:p>
                      <a:r>
                        <a:rPr lang="en-GB" sz="1000" dirty="0"/>
                        <a:t>To best prepare year 6 pupils for their SATs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Booster sessions offered to year 6s identified as needing additional support in preparation for their KS2 SATs tests.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£650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14 x year 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62356"/>
                  </a:ext>
                </a:extLst>
              </a:tr>
              <a:tr h="605953">
                <a:tc>
                  <a:txBody>
                    <a:bodyPr/>
                    <a:lstStyle/>
                    <a:p>
                      <a:r>
                        <a:rPr lang="en-GB" sz="1000" dirty="0"/>
                        <a:t>To improve girls ability to navigate friendship issues and in turn improve the well-being and confidence of girls at BJA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Girls on board programme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£240 initial training </a:t>
                      </a:r>
                    </a:p>
                    <a:p>
                      <a:r>
                        <a:rPr lang="en-GB" sz="1000" b="0" dirty="0"/>
                        <a:t>£300 supply cover for deputy head to complete programme </a:t>
                      </a:r>
                    </a:p>
                    <a:p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girls in the school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40714"/>
                  </a:ext>
                </a:extLst>
              </a:tr>
              <a:tr h="383435">
                <a:tc>
                  <a:txBody>
                    <a:bodyPr/>
                    <a:lstStyle/>
                    <a:p>
                      <a:r>
                        <a:rPr lang="en-GB" sz="1000" dirty="0"/>
                        <a:t>UKS2 staff have a better understanding of how to support GD writers to achieve their full potential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English Co-Ordinator to attend GD moderator 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£50 for training </a:t>
                      </a:r>
                    </a:p>
                    <a:p>
                      <a:r>
                        <a:rPr lang="en-GB" sz="1000" b="0" dirty="0"/>
                        <a:t>£100 supply cover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GD pupils and AE+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24343"/>
                  </a:ext>
                </a:extLst>
              </a:tr>
              <a:tr h="395187">
                <a:tc>
                  <a:txBody>
                    <a:bodyPr/>
                    <a:lstStyle/>
                    <a:p>
                      <a:r>
                        <a:rPr lang="en-GB" sz="1000" dirty="0"/>
                        <a:t>Additional emotional support for identified pupils.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CASEY counselling/ ELSA support will be made available to any children who may need this additional emotional support as a result of the covid crisis or other outside situations.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£1000 </a:t>
                      </a:r>
                      <a:r>
                        <a:rPr lang="en-GB" sz="1000" dirty="0" err="1"/>
                        <a:t>appox</a:t>
                      </a:r>
                      <a:r>
                        <a:rPr lang="en-GB" sz="1000" dirty="0"/>
                        <a:t>- on a needs basis</a:t>
                      </a:r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Available to 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868165"/>
                  </a:ext>
                </a:extLst>
              </a:tr>
              <a:tr h="395187">
                <a:tc>
                  <a:txBody>
                    <a:bodyPr/>
                    <a:lstStyle/>
                    <a:p>
                      <a:r>
                        <a:rPr lang="en-GB" sz="1000" dirty="0"/>
                        <a:t>To support pupils emotional well-being, supporting pupils who struggle to regulate their emotions or engage with classroom learning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Gardening club sessions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£500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Pupils identified by class teachers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030591"/>
                  </a:ext>
                </a:extLst>
              </a:tr>
              <a:tr h="383435">
                <a:tc>
                  <a:txBody>
                    <a:bodyPr/>
                    <a:lstStyle/>
                    <a:p>
                      <a:r>
                        <a:rPr lang="en-GB" sz="1000" dirty="0"/>
                        <a:t>Training to support the newly appointed </a:t>
                      </a:r>
                      <a:r>
                        <a:rPr lang="en-GB" sz="1000" dirty="0">
                          <a:highlight>
                            <a:srgbClr val="FFFF00"/>
                          </a:highlight>
                        </a:rPr>
                        <a:t>family </a:t>
                      </a:r>
                      <a:r>
                        <a:rPr lang="en-GB" sz="1000" dirty="0" err="1">
                          <a:highlight>
                            <a:srgbClr val="FFFF00"/>
                          </a:highlight>
                        </a:rPr>
                        <a:t>liason</a:t>
                      </a:r>
                      <a:r>
                        <a:rPr lang="en-GB" sz="1000" dirty="0">
                          <a:highlight>
                            <a:srgbClr val="FFFF00"/>
                          </a:highlight>
                        </a:rPr>
                        <a:t> officer </a:t>
                      </a:r>
                      <a:r>
                        <a:rPr lang="en-GB" sz="1000" dirty="0"/>
                        <a:t>to support families and pupils in need across the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highlight>
                            <a:srgbClr val="FFFF00"/>
                          </a:highlight>
                        </a:rPr>
                        <a:t>A range of training to support the new role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£1000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Any pupils and families who require additional support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94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61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3D58912-9CCA-49D0-AAC2-B8F5E8E9B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2692"/>
              </p:ext>
            </p:extLst>
          </p:nvPr>
        </p:nvGraphicFramePr>
        <p:xfrm>
          <a:off x="166254" y="244475"/>
          <a:ext cx="9573492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625">
                  <a:extLst>
                    <a:ext uri="{9D8B030D-6E8A-4147-A177-3AD203B41FA5}">
                      <a16:colId xmlns:a16="http://schemas.microsoft.com/office/drawing/2014/main" val="846477152"/>
                    </a:ext>
                  </a:extLst>
                </a:gridCol>
                <a:gridCol w="3480270">
                  <a:extLst>
                    <a:ext uri="{9D8B030D-6E8A-4147-A177-3AD203B41FA5}">
                      <a16:colId xmlns:a16="http://schemas.microsoft.com/office/drawing/2014/main" val="1396469325"/>
                    </a:ext>
                  </a:extLst>
                </a:gridCol>
                <a:gridCol w="1326560">
                  <a:extLst>
                    <a:ext uri="{9D8B030D-6E8A-4147-A177-3AD203B41FA5}">
                      <a16:colId xmlns:a16="http://schemas.microsoft.com/office/drawing/2014/main" val="3609995022"/>
                    </a:ext>
                  </a:extLst>
                </a:gridCol>
                <a:gridCol w="562359">
                  <a:extLst>
                    <a:ext uri="{9D8B030D-6E8A-4147-A177-3AD203B41FA5}">
                      <a16:colId xmlns:a16="http://schemas.microsoft.com/office/drawing/2014/main" val="2631928569"/>
                    </a:ext>
                  </a:extLst>
                </a:gridCol>
                <a:gridCol w="1432678">
                  <a:extLst>
                    <a:ext uri="{9D8B030D-6E8A-4147-A177-3AD203B41FA5}">
                      <a16:colId xmlns:a16="http://schemas.microsoft.com/office/drawing/2014/main" val="4289157156"/>
                    </a:ext>
                  </a:extLst>
                </a:gridCol>
              </a:tblGrid>
              <a:tr h="289803">
                <a:tc>
                  <a:txBody>
                    <a:bodyPr/>
                    <a:lstStyle/>
                    <a:p>
                      <a:r>
                        <a:rPr lang="en-GB" sz="1000" dirty="0"/>
                        <a:t>To further extend the Numberstacks programme for additional intervention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Numberstacks kits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10x £30 per kit= £300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Identified pupils intervention groups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698301"/>
                  </a:ext>
                </a:extLst>
              </a:tr>
              <a:tr h="395187">
                <a:tc>
                  <a:txBody>
                    <a:bodyPr/>
                    <a:lstStyle/>
                    <a:p>
                      <a:r>
                        <a:rPr lang="en-GB" sz="1000" dirty="0"/>
                        <a:t>To develop Science teaching in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White Rose Science resources 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Hamilton Trust 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Developing Experts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£180</a:t>
                      </a:r>
                    </a:p>
                    <a:p>
                      <a:r>
                        <a:rPr lang="en-GB" sz="1000" b="0" dirty="0"/>
                        <a:t>£155 </a:t>
                      </a:r>
                    </a:p>
                    <a:p>
                      <a:r>
                        <a:rPr lang="en-GB" sz="1000" b="0" dirty="0"/>
                        <a:t>£150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366719"/>
                  </a:ext>
                </a:extLst>
              </a:tr>
              <a:tr h="225134">
                <a:tc>
                  <a:txBody>
                    <a:bodyPr/>
                    <a:lstStyle/>
                    <a:p>
                      <a:r>
                        <a:rPr lang="en-GB" sz="1000" dirty="0"/>
                        <a:t>Resource to support teaching across the curriculum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CGP subscription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£270 (9x30)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582867"/>
                  </a:ext>
                </a:extLst>
              </a:tr>
              <a:tr h="289803">
                <a:tc>
                  <a:txBody>
                    <a:bodyPr/>
                    <a:lstStyle/>
                    <a:p>
                      <a:r>
                        <a:rPr lang="en-GB" sz="1000" dirty="0"/>
                        <a:t>Develop the school Read, Write, Inc programme to better implement across the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KJ and AK on Read, write,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</a:rPr>
                        <a:t>inc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 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Identified intervention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56803"/>
                  </a:ext>
                </a:extLst>
              </a:tr>
              <a:tr h="289803">
                <a:tc>
                  <a:txBody>
                    <a:bodyPr/>
                    <a:lstStyle/>
                    <a:p>
                      <a:r>
                        <a:rPr lang="en-GB" sz="1000" dirty="0"/>
                        <a:t>Engage LA readers with more low level high interest texts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AK to research and purchase a variety of texts for the classrooms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LA readers across all year groups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677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61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a0ff0f-6fe6-4c78-9b6d-10b8bb3d1d4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6C939FE0DFC46AA9BC918048E90D9" ma:contentTypeVersion="18" ma:contentTypeDescription="Create a new document." ma:contentTypeScope="" ma:versionID="7f742097adf68a092523cdc27dc8c7f7">
  <xsd:schema xmlns:xsd="http://www.w3.org/2001/XMLSchema" xmlns:xs="http://www.w3.org/2001/XMLSchema" xmlns:p="http://schemas.microsoft.com/office/2006/metadata/properties" xmlns:ns3="f3a0ff0f-6fe6-4c78-9b6d-10b8bb3d1d45" xmlns:ns4="3f94ec90-5b3c-4be4-9561-60b8c95d15c9" targetNamespace="http://schemas.microsoft.com/office/2006/metadata/properties" ma:root="true" ma:fieldsID="2a027509deed223e9a25b7e747ca0d7a" ns3:_="" ns4:_="">
    <xsd:import namespace="f3a0ff0f-6fe6-4c78-9b6d-10b8bb3d1d45"/>
    <xsd:import namespace="3f94ec90-5b3c-4be4-9561-60b8c95d15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0ff0f-6fe6-4c78-9b6d-10b8bb3d1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94ec90-5b3c-4be4-9561-60b8c95d15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9D43D8-6F53-443F-8EC1-9D8AF5B3F44F}">
  <ds:schemaRefs>
    <ds:schemaRef ds:uri="f3a0ff0f-6fe6-4c78-9b6d-10b8bb3d1d45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f94ec90-5b3c-4be4-9561-60b8c95d15c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1F6A37-8323-4129-9FA0-49F6E9868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D6137A-35D1-4922-A83D-791E816E8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a0ff0f-6fe6-4c78-9b6d-10b8bb3d1d45"/>
    <ds:schemaRef ds:uri="3f94ec90-5b3c-4be4-9561-60b8c95d1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4691</TotalTime>
  <Words>514</Words>
  <Application>Microsoft Office PowerPoint</Application>
  <PresentationFormat>A4 Paper (210x297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Perkins</dc:creator>
  <cp:lastModifiedBy>Louise Perkins</cp:lastModifiedBy>
  <cp:revision>15</cp:revision>
  <dcterms:created xsi:type="dcterms:W3CDTF">2023-01-13T14:22:27Z</dcterms:created>
  <dcterms:modified xsi:type="dcterms:W3CDTF">2024-02-22T15:13:08Z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0x010100E8D6C939FE0DFC46AA9BC918048E90D9</vt:lpwstr>
  </property>
</Properties>
</file>