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56" r:id="rId5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6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938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152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762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2705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1191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00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07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86119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884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56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790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1A612-575A-468D-B92C-F1F69E9D0A5A}" type="datetimeFigureOut">
              <a:rPr lang="en-GB" smtClean="0"/>
              <a:t>14/06/2022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7F6459-0E01-48BB-B703-B4E2F5978B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678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9B6DED1-744A-4FB6-A547-33D553BBC2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972272"/>
              </p:ext>
            </p:extLst>
          </p:nvPr>
        </p:nvGraphicFramePr>
        <p:xfrm>
          <a:off x="0" y="3"/>
          <a:ext cx="9906002" cy="675983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90274">
                  <a:extLst>
                    <a:ext uri="{9D8B030D-6E8A-4147-A177-3AD203B41FA5}">
                      <a16:colId xmlns:a16="http://schemas.microsoft.com/office/drawing/2014/main" val="2644207985"/>
                    </a:ext>
                  </a:extLst>
                </a:gridCol>
                <a:gridCol w="3026853">
                  <a:extLst>
                    <a:ext uri="{9D8B030D-6E8A-4147-A177-3AD203B41FA5}">
                      <a16:colId xmlns:a16="http://schemas.microsoft.com/office/drawing/2014/main" val="2921583362"/>
                    </a:ext>
                  </a:extLst>
                </a:gridCol>
                <a:gridCol w="2424546">
                  <a:extLst>
                    <a:ext uri="{9D8B030D-6E8A-4147-A177-3AD203B41FA5}">
                      <a16:colId xmlns:a16="http://schemas.microsoft.com/office/drawing/2014/main" val="2462554951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3436565760"/>
                    </a:ext>
                  </a:extLst>
                </a:gridCol>
                <a:gridCol w="1482438">
                  <a:extLst>
                    <a:ext uri="{9D8B030D-6E8A-4147-A177-3AD203B41FA5}">
                      <a16:colId xmlns:a16="http://schemas.microsoft.com/office/drawing/2014/main" val="3404843670"/>
                    </a:ext>
                  </a:extLst>
                </a:gridCol>
              </a:tblGrid>
              <a:tr h="246064">
                <a:tc gridSpan="5">
                  <a:txBody>
                    <a:bodyPr/>
                    <a:lstStyle/>
                    <a:p>
                      <a:r>
                        <a:rPr lang="en-GB" sz="1200" b="1" dirty="0"/>
                        <a:t>Branston Junior Academy: Recover Premium/ School led Tutoring Grant spending plan- 2021-2022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b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0125579"/>
                  </a:ext>
                </a:extLst>
              </a:tr>
              <a:tr h="572392">
                <a:tc gridSpan="4">
                  <a:txBody>
                    <a:bodyPr/>
                    <a:lstStyle/>
                    <a:p>
                      <a:r>
                        <a:rPr lang="en-GB" sz="1000" dirty="0"/>
                        <a:t>Recovery premium: £5510.00</a:t>
                      </a:r>
                    </a:p>
                    <a:p>
                      <a:r>
                        <a:rPr lang="en-GB" sz="1000" dirty="0"/>
                        <a:t>School led Tutoring: £4657.50 (+1215 additional funding)</a:t>
                      </a:r>
                    </a:p>
                    <a:p>
                      <a:r>
                        <a:rPr lang="en-GB" sz="1000" b="1" dirty="0"/>
                        <a:t>TOTAL: £10167.50 (+1215 additional funding)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Compiled by Louise Perkins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768296"/>
                  </a:ext>
                </a:extLst>
              </a:tr>
              <a:tr h="355425">
                <a:tc>
                  <a:txBody>
                    <a:bodyPr/>
                    <a:lstStyle/>
                    <a:p>
                      <a:r>
                        <a:rPr lang="en-GB" sz="1000" dirty="0"/>
                        <a:t>Desired Outcome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Chosen Approach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Priority 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Children impacted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4673219"/>
                  </a:ext>
                </a:extLst>
              </a:tr>
              <a:tr h="902233">
                <a:tc>
                  <a:txBody>
                    <a:bodyPr/>
                    <a:lstStyle/>
                    <a:p>
                      <a:r>
                        <a:rPr lang="en-GB" sz="1000" dirty="0"/>
                        <a:t>To improve the attainment and progress data of pupils in Maths, Writing  and Reading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In-school tutoring, led by Mr Pyburn. </a:t>
                      </a:r>
                    </a:p>
                    <a:p>
                      <a:r>
                        <a:rPr lang="en-GB" sz="1000" dirty="0"/>
                        <a:t>Groups will predominantly be 1-3. </a:t>
                      </a:r>
                      <a:br>
                        <a:rPr lang="en-GB" sz="1000" dirty="0"/>
                      </a:br>
                      <a:r>
                        <a:rPr lang="en-GB" sz="1000" dirty="0"/>
                        <a:t>The groups with children with most significant needs will run over a intensive 3week period daily. </a:t>
                      </a:r>
                    </a:p>
                    <a:p>
                      <a:r>
                        <a:rPr lang="en-GB" sz="1000" dirty="0"/>
                        <a:t>The remaining groups will have an hour of tutoring once a week over a 15 week period.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£6209 </a:t>
                      </a:r>
                    </a:p>
                    <a:p>
                      <a:endParaRPr lang="en-GB" sz="1000" dirty="0"/>
                    </a:p>
                    <a:p>
                      <a:r>
                        <a:rPr lang="en-GB" sz="1000" dirty="0"/>
                        <a:t>£4657 school led tutoring, £1552 recovery premium</a:t>
                      </a:r>
                    </a:p>
                    <a:p>
                      <a:endParaRPr lang="en-GB" sz="1000" dirty="0"/>
                    </a:p>
                    <a:p>
                      <a:r>
                        <a:rPr lang="en-GB" sz="1000" b="1" dirty="0"/>
                        <a:t>+£1215 additional funding- 2 extra groups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19x year 3</a:t>
                      </a:r>
                    </a:p>
                    <a:p>
                      <a:r>
                        <a:rPr lang="en-GB" sz="1000" dirty="0"/>
                        <a:t>8x year 4</a:t>
                      </a:r>
                    </a:p>
                    <a:p>
                      <a:r>
                        <a:rPr lang="en-GB" sz="1000" dirty="0"/>
                        <a:t>19x year 5</a:t>
                      </a:r>
                    </a:p>
                    <a:p>
                      <a:r>
                        <a:rPr lang="en-GB" sz="1000" dirty="0"/>
                        <a:t>3x year6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72158"/>
                  </a:ext>
                </a:extLst>
              </a:tr>
              <a:tr h="902233">
                <a:tc>
                  <a:txBody>
                    <a:bodyPr/>
                    <a:lstStyle/>
                    <a:p>
                      <a:r>
                        <a:rPr lang="en-GB" sz="1000" dirty="0"/>
                        <a:t>To support the emotional and social needs of pupils in year 3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After school resilience and social skills sessions with focus pupils- led by staff member- x6 week sessions. These clubs will explore a range of skills based on resilience, communication, team work, sharing, co-operation and focus on building maturity and self-confidence.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£150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Offered to all year 3 pupils x41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0693661"/>
                  </a:ext>
                </a:extLst>
              </a:tr>
              <a:tr h="492127">
                <a:tc>
                  <a:txBody>
                    <a:bodyPr/>
                    <a:lstStyle/>
                    <a:p>
                      <a:r>
                        <a:rPr lang="en-GB" sz="1000" dirty="0"/>
                        <a:t>To best prepare year 6 pupils for their SATs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Booster sessions offered to year 6s identified as needing additional support in preparation for their KS2 SATs tests. Led by 2x staff members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/>
                        <a:t>£500</a:t>
                      </a:r>
                      <a:endParaRPr lang="en-GB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Approximately 18x year 6 pupils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962356"/>
                  </a:ext>
                </a:extLst>
              </a:tr>
              <a:tr h="1175638">
                <a:tc>
                  <a:txBody>
                    <a:bodyPr/>
                    <a:lstStyle/>
                    <a:p>
                      <a:r>
                        <a:rPr lang="en-GB" sz="1000" dirty="0"/>
                        <a:t>To improve the standard of Writing across the school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Talk for Writing</a:t>
                      </a:r>
                    </a:p>
                    <a:p>
                      <a:endParaRPr lang="en-GB" sz="1000" dirty="0"/>
                    </a:p>
                    <a:p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£974</a:t>
                      </a:r>
                    </a:p>
                    <a:p>
                      <a:endParaRPr lang="en-GB" sz="1000" b="1" dirty="0"/>
                    </a:p>
                    <a:p>
                      <a:r>
                        <a:rPr lang="en-GB" sz="1000" b="0" dirty="0"/>
                        <a:t>Workshop cost x2 £351 total</a:t>
                      </a:r>
                    </a:p>
                    <a:p>
                      <a:r>
                        <a:rPr lang="en-GB" sz="1000" b="0" dirty="0"/>
                        <a:t>Fuel Claim: £45</a:t>
                      </a:r>
                    </a:p>
                    <a:p>
                      <a:r>
                        <a:rPr lang="en-GB" sz="1000" b="0" dirty="0"/>
                        <a:t>KJ full day: £245</a:t>
                      </a:r>
                    </a:p>
                    <a:p>
                      <a:r>
                        <a:rPr lang="en-GB" sz="1000" b="0" dirty="0"/>
                        <a:t>Supply costs: £352</a:t>
                      </a:r>
                    </a:p>
                    <a:p>
                      <a:r>
                        <a:rPr lang="en-GB" sz="1000" b="1" dirty="0"/>
                        <a:t>£140 for Talk4Writing Books</a:t>
                      </a:r>
                    </a:p>
                    <a:p>
                      <a:r>
                        <a:rPr lang="en-GB" sz="1000" b="1" dirty="0"/>
                        <a:t>£592 for any additional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All pupils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3640714"/>
                  </a:ext>
                </a:extLst>
              </a:tr>
              <a:tr h="765531">
                <a:tc>
                  <a:txBody>
                    <a:bodyPr/>
                    <a:lstStyle/>
                    <a:p>
                      <a:r>
                        <a:rPr lang="en-GB" sz="1000" dirty="0"/>
                        <a:t>Improve attainment of number understanding in LA pupils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Purchase number stacks resources and undertake staff training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8x full kits £240</a:t>
                      </a:r>
                    </a:p>
                    <a:p>
                      <a:r>
                        <a:rPr lang="en-GB" sz="1000" dirty="0"/>
                        <a:t>+£25 subscription </a:t>
                      </a:r>
                    </a:p>
                    <a:p>
                      <a:r>
                        <a:rPr lang="en-GB" sz="1000" dirty="0"/>
                        <a:t>£200 supply cover for LP to prep and run training for Tas</a:t>
                      </a:r>
                    </a:p>
                    <a:p>
                      <a:r>
                        <a:rPr lang="en-GB" sz="1000" b="1" dirty="0"/>
                        <a:t>Total: £465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12 focus pupils identified by CT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5324343"/>
                  </a:ext>
                </a:extLst>
              </a:tr>
              <a:tr h="233789">
                <a:tc>
                  <a:txBody>
                    <a:bodyPr/>
                    <a:lstStyle/>
                    <a:p>
                      <a:r>
                        <a:rPr lang="en-GB" sz="1000" dirty="0"/>
                        <a:t>Introduce reciprocal reading into BJA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Training for all staff members- Dandelion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/>
                        <a:t>£100 </a:t>
                      </a:r>
                      <a:r>
                        <a:rPr lang="en-GB" sz="1000" b="0" i="0" u="none" dirty="0">
                          <a:effectLst/>
                        </a:rPr>
                        <a:t>for training session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All pupils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95351"/>
                  </a:ext>
                </a:extLst>
              </a:tr>
              <a:tr h="492127">
                <a:tc>
                  <a:txBody>
                    <a:bodyPr/>
                    <a:lstStyle/>
                    <a:p>
                      <a:r>
                        <a:rPr lang="en-GB" sz="1000" dirty="0"/>
                        <a:t>Invest in programme to support SEN children to access ability related Reading and Writing activities-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/>
                        <a:t>Rapid Reading and Rapid Writing programme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chemeClr val="tx1"/>
                          </a:solidFill>
                        </a:rPr>
                        <a:t>£1037 (recovery premium)</a:t>
                      </a:r>
                    </a:p>
                    <a:p>
                      <a:r>
                        <a:rPr lang="en-GB" sz="1000" b="0" dirty="0">
                          <a:solidFill>
                            <a:schemeClr val="tx1"/>
                          </a:solidFill>
                        </a:rPr>
                        <a:t>£853(PP)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000" dirty="0">
                        <a:highlight>
                          <a:srgbClr val="FF0000"/>
                        </a:highlight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 err="1"/>
                        <a:t>Approx</a:t>
                      </a:r>
                      <a:r>
                        <a:rPr lang="en-GB" sz="1000" dirty="0"/>
                        <a:t> 8x SEN pupils (resources could be used on-going)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41272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36125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6C939FE0DFC46AA9BC918048E90D9" ma:contentTypeVersion="13" ma:contentTypeDescription="Create a new document." ma:contentTypeScope="" ma:versionID="63b9b76bd9adccffd46976d081a0e199">
  <xsd:schema xmlns:xsd="http://www.w3.org/2001/XMLSchema" xmlns:xs="http://www.w3.org/2001/XMLSchema" xmlns:p="http://schemas.microsoft.com/office/2006/metadata/properties" xmlns:ns3="f3a0ff0f-6fe6-4c78-9b6d-10b8bb3d1d45" xmlns:ns4="3f94ec90-5b3c-4be4-9561-60b8c95d15c9" targetNamespace="http://schemas.microsoft.com/office/2006/metadata/properties" ma:root="true" ma:fieldsID="4779d5896894703df785a907dd19426f" ns3:_="" ns4:_="">
    <xsd:import namespace="f3a0ff0f-6fe6-4c78-9b6d-10b8bb3d1d45"/>
    <xsd:import namespace="3f94ec90-5b3c-4be4-9561-60b8c95d15c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0ff0f-6fe6-4c78-9b6d-10b8bb3d1d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94ec90-5b3c-4be4-9561-60b8c95d15c9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64122EE-DA8D-427A-AC2E-40B231A88F52}">
  <ds:schemaRefs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purl.org/dc/elements/1.1/"/>
    <ds:schemaRef ds:uri="3f94ec90-5b3c-4be4-9561-60b8c95d15c9"/>
    <ds:schemaRef ds:uri="f3a0ff0f-6fe6-4c78-9b6d-10b8bb3d1d4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98285ED3-5B09-4C8E-8CDB-7BA9DB1478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8E640D5-31DC-41C1-8B53-720D5BD33C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3a0ff0f-6fe6-4c78-9b6d-10b8bb3d1d45"/>
    <ds:schemaRef ds:uri="3f94ec90-5b3c-4be4-9561-60b8c95d15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9713</TotalTime>
  <Words>412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Perkins</dc:creator>
  <cp:lastModifiedBy>Louise Perkins</cp:lastModifiedBy>
  <cp:revision>19</cp:revision>
  <dcterms:created xsi:type="dcterms:W3CDTF">2021-04-30T13:32:49Z</dcterms:created>
  <dcterms:modified xsi:type="dcterms:W3CDTF">2022-06-17T11:12:29Z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0x010100E8D6C939FE0DFC46AA9BC918048E90D9</vt:lpwstr>
  </property>
</Properties>
</file>