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088" y="-13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8754-2B65-482A-96DC-8D8DFEF309C5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4BAD9-BBA0-43DA-A216-E3691C07D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30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8754-2B65-482A-96DC-8D8DFEF309C5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4BAD9-BBA0-43DA-A216-E3691C07D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820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8754-2B65-482A-96DC-8D8DFEF309C5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4BAD9-BBA0-43DA-A216-E3691C07D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19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8754-2B65-482A-96DC-8D8DFEF309C5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4BAD9-BBA0-43DA-A216-E3691C07D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917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8754-2B65-482A-96DC-8D8DFEF309C5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4BAD9-BBA0-43DA-A216-E3691C07D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8864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8754-2B65-482A-96DC-8D8DFEF309C5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4BAD9-BBA0-43DA-A216-E3691C07D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672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8754-2B65-482A-96DC-8D8DFEF309C5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4BAD9-BBA0-43DA-A216-E3691C07D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098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8754-2B65-482A-96DC-8D8DFEF309C5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4BAD9-BBA0-43DA-A216-E3691C07D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865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8754-2B65-482A-96DC-8D8DFEF309C5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4BAD9-BBA0-43DA-A216-E3691C07D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420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8754-2B65-482A-96DC-8D8DFEF309C5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4BAD9-BBA0-43DA-A216-E3691C07D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255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8754-2B65-482A-96DC-8D8DFEF309C5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4BAD9-BBA0-43DA-A216-E3691C07D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1298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38754-2B65-482A-96DC-8D8DFEF309C5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4BAD9-BBA0-43DA-A216-E3691C07D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343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Image result for funny handwriting ecard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AutoShape 4" descr="Image result for funny handwriting ecard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2" y="896025"/>
            <a:ext cx="4137521" cy="2902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0375" y="312738"/>
            <a:ext cx="58489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Handwriting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1031" name="Picture 7" descr="https://s-media-cache-ak0.pinimg.com/236x/d3/65/c6/d365c6faffa250da199c254e7daed2d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4904" y="3347864"/>
            <a:ext cx="4093865" cy="286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http://cdn.someecards.com/someecards/usercards/pharmacy-technicians-professional-translators-of-doctor-handwriting--bece5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38" y="5798368"/>
            <a:ext cx="4356298" cy="3049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326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45" t="8836" r="40731" b="18965"/>
          <a:stretch/>
        </p:blipFill>
        <p:spPr bwMode="auto">
          <a:xfrm>
            <a:off x="0" y="1308636"/>
            <a:ext cx="6858000" cy="7814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 descr="http://www.teachingideas.co.uk/_siteimages/_sectionheaders/lit_handwriting_l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35" b="24866"/>
          <a:stretch/>
        </p:blipFill>
        <p:spPr bwMode="auto">
          <a:xfrm>
            <a:off x="0" y="0"/>
            <a:ext cx="6858000" cy="1540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88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2656" y="0"/>
            <a:ext cx="612068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Branston</a:t>
            </a:r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Junior Academy- Handwriting Scheme of Work</a:t>
            </a:r>
          </a:p>
          <a:p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There are four key types of joins: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buAutoNum type="arabicPeriod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Diagonal joins to letters without ascenders e.g. </a:t>
            </a:r>
            <a:r>
              <a:rPr lang="en-GB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ai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 un</a:t>
            </a:r>
          </a:p>
          <a:p>
            <a:pPr marL="228600" indent="-228600">
              <a:buAutoNum type="arabicPeriod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Diagonal joins to letters with ascenders e.g. ab, </a:t>
            </a:r>
            <a:r>
              <a:rPr lang="en-GB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 it </a:t>
            </a:r>
          </a:p>
          <a:p>
            <a:pPr marL="228600" indent="-228600">
              <a:buAutoNum type="arabicPeriod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Horizontal joins to letters without ascenders e.g. </a:t>
            </a:r>
            <a:r>
              <a:rPr lang="en-GB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 vi, </a:t>
            </a:r>
            <a:r>
              <a:rPr lang="en-GB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28600" indent="-228600">
              <a:buAutoNum type="arabicPeriod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Horizontal joins to letters with ascenders e.g. </a:t>
            </a:r>
            <a:r>
              <a:rPr lang="en-GB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28600" indent="-228600">
              <a:buAutoNum type="arabicPeriod"/>
            </a:pPr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Planning key: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4192610"/>
              </p:ext>
            </p:extLst>
          </p:nvPr>
        </p:nvGraphicFramePr>
        <p:xfrm>
          <a:off x="332656" y="1907704"/>
          <a:ext cx="6408712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04356"/>
                <a:gridCol w="3204356"/>
              </a:tblGrid>
              <a:tr h="198022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Tortoise Letters (stay down low) 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err="1" smtClean="0">
                          <a:latin typeface="+mn-lt"/>
                        </a:rPr>
                        <a:t>a,c,e,i,m,n,o,r,s,u,v,w,x,z</a:t>
                      </a:r>
                      <a:endParaRPr lang="en-GB" sz="1800" b="0" dirty="0" smtClean="0">
                        <a:latin typeface="+mn-lt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98022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Giraffe Letters</a:t>
                      </a:r>
                      <a:r>
                        <a:rPr lang="en-GB" sz="1200" baseline="0" dirty="0" smtClean="0"/>
                        <a:t> (ascenders)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 err="1" smtClean="0">
                          <a:latin typeface="+mn-lt"/>
                        </a:rPr>
                        <a:t>b,d,f,h,k,l,t</a:t>
                      </a:r>
                      <a:endParaRPr lang="en-GB" sz="1800" b="0" dirty="0" smtClean="0"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98022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Monkey Letters</a:t>
                      </a:r>
                      <a:r>
                        <a:rPr lang="en-GB" sz="1200" baseline="0" dirty="0" smtClean="0"/>
                        <a:t> (descenders) 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 err="1" smtClean="0">
                          <a:latin typeface="+mn-lt"/>
                        </a:rPr>
                        <a:t>g,j,p,q,y</a:t>
                      </a:r>
                      <a:endParaRPr lang="en-GB" sz="1800" b="0" dirty="0" smtClean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26856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Joins 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18370"/>
              </p:ext>
            </p:extLst>
          </p:nvPr>
        </p:nvGraphicFramePr>
        <p:xfrm>
          <a:off x="332656" y="5940152"/>
          <a:ext cx="4608513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8414"/>
                <a:gridCol w="1937890"/>
                <a:gridCol w="1872209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Wk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Year 3/4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Year 5/6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a,c,e,i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a,</a:t>
                      </a:r>
                      <a:r>
                        <a:rPr lang="en-GB" baseline="0" dirty="0" err="1" smtClean="0"/>
                        <a:t>c,e,i,m,n,o</a:t>
                      </a:r>
                      <a:r>
                        <a:rPr lang="en-GB" baseline="0" dirty="0" smtClean="0"/>
                        <a:t>,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m,</a:t>
                      </a:r>
                      <a:r>
                        <a:rPr lang="en-GB" baseline="0" dirty="0" err="1" smtClean="0"/>
                        <a:t>n,o</a:t>
                      </a:r>
                      <a:r>
                        <a:rPr lang="en-GB" baseline="0" dirty="0" smtClean="0"/>
                        <a:t>,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r,s,u,v,w,x,z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r,s,u,v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b,d,h,k,l</a:t>
                      </a:r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w,x,z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mtClean="0"/>
                        <a:t>f,t</a:t>
                      </a:r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b,d</a:t>
                      </a:r>
                      <a:r>
                        <a:rPr lang="en-GB" dirty="0" smtClean="0"/>
                        <a:t>,</a:t>
                      </a:r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g,i,p,q,y</a:t>
                      </a:r>
                      <a:endParaRPr lang="en-GB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h,k,l</a:t>
                      </a:r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Capital letters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32656" y="3491880"/>
            <a:ext cx="640871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Handwriting sessions: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Each class will have at least one handwriting session a week (of at least 10 minutes teaching time and 20 minutes directed activity) 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Classes may have additional handwriting sessions focusing on phonics/ spelling joins. 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Children who demonstrate accurate and clear handwriting in both handwriting sessions and in all subject books (including topic and science) will be awarded a handwriting pen and certificate and as a result will be allowed to use pen within their work. 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Children struggling with handwriting will be referred to the </a:t>
            </a:r>
            <a:r>
              <a:rPr lang="en-GB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SENCo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for possible intervention.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41168" y="635480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Term 1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373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974569"/>
              </p:ext>
            </p:extLst>
          </p:nvPr>
        </p:nvGraphicFramePr>
        <p:xfrm>
          <a:off x="283889" y="179512"/>
          <a:ext cx="4608513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8414"/>
                <a:gridCol w="1937890"/>
                <a:gridCol w="1872209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Wk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Year 3/4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Year 5/6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f,t</a:t>
                      </a:r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ch,sh,th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</a:t>
                      </a:r>
                      <a:endParaRPr lang="en-GB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cl,fl,sl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j,p</a:t>
                      </a:r>
                      <a:endParaRPr lang="en-GB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at,ah,all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q,y</a:t>
                      </a:r>
                      <a:endParaRPr lang="en-GB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im,in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Look</a:t>
                      </a:r>
                      <a:r>
                        <a:rPr lang="en-GB" baseline="0" dirty="0" smtClean="0"/>
                        <a:t> at capitals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ee,ay,ai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ch</a:t>
                      </a:r>
                      <a:r>
                        <a:rPr lang="en-GB" dirty="0" smtClean="0"/>
                        <a:t>, </a:t>
                      </a:r>
                      <a:r>
                        <a:rPr lang="en-GB" dirty="0" err="1" smtClean="0"/>
                        <a:t>sh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cr,tr,dr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7973446"/>
              </p:ext>
            </p:extLst>
          </p:nvPr>
        </p:nvGraphicFramePr>
        <p:xfrm>
          <a:off x="287287" y="2987824"/>
          <a:ext cx="4608513" cy="2865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8414"/>
                <a:gridCol w="1937890"/>
                <a:gridCol w="1872209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Wk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Year 3/4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Year 5/6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th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wh,oh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cl, </a:t>
                      </a:r>
                      <a:r>
                        <a:rPr lang="en-GB" dirty="0" err="1" smtClean="0"/>
                        <a:t>sl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of,if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fl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oy,op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Handwriting</a:t>
                      </a:r>
                      <a:r>
                        <a:rPr lang="en-GB" baseline="0" dirty="0" smtClean="0"/>
                        <a:t> assessment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id,ig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at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ime,ine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ah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one,ome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010099"/>
              </p:ext>
            </p:extLst>
          </p:nvPr>
        </p:nvGraphicFramePr>
        <p:xfrm>
          <a:off x="319285" y="6088102"/>
          <a:ext cx="4608513" cy="2865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8414"/>
                <a:gridCol w="1937890"/>
                <a:gridCol w="1872209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Wk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Year 3/4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Year 5/6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all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Extended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im,in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Extended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aseline="0" dirty="0" err="1" smtClean="0"/>
                        <a:t>ing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Extended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ee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Extended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ai</a:t>
                      </a:r>
                      <a:r>
                        <a:rPr lang="en-GB" dirty="0" smtClean="0"/>
                        <a:t>, ay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Extended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Handwriting</a:t>
                      </a:r>
                      <a:r>
                        <a:rPr lang="en-GB" baseline="0" dirty="0" smtClean="0"/>
                        <a:t> assessment 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Extended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923234" y="58020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Term 2 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924350" y="329416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Term 3 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923234" y="646430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Term 4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227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1613161"/>
              </p:ext>
            </p:extLst>
          </p:nvPr>
        </p:nvGraphicFramePr>
        <p:xfrm>
          <a:off x="260648" y="395536"/>
          <a:ext cx="4608513" cy="2865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8414"/>
                <a:gridCol w="1937890"/>
                <a:gridCol w="1872209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Wk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Year 3/4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Year 5/6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cr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Extended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tr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Extended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dr</a:t>
                      </a:r>
                      <a:r>
                        <a:rPr lang="en-GB" dirty="0" smtClean="0"/>
                        <a:t>, </a:t>
                      </a:r>
                      <a:r>
                        <a:rPr lang="en-GB" dirty="0" err="1" smtClean="0"/>
                        <a:t>br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Extended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Handwriting</a:t>
                      </a:r>
                      <a:r>
                        <a:rPr lang="en-GB" baseline="0" dirty="0" smtClean="0"/>
                        <a:t> assessment 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Extended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oh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Extended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of,if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Extended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159255"/>
              </p:ext>
            </p:extLst>
          </p:nvPr>
        </p:nvGraphicFramePr>
        <p:xfrm>
          <a:off x="308619" y="3717196"/>
          <a:ext cx="4608513" cy="2865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8414"/>
                <a:gridCol w="1937890"/>
                <a:gridCol w="1872209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Wk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Year 3/4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Year 5/6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Handwriting</a:t>
                      </a:r>
                      <a:r>
                        <a:rPr lang="en-GB" baseline="0" dirty="0" smtClean="0"/>
                        <a:t> assessment 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Extended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wh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Extended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oy,</a:t>
                      </a:r>
                      <a:r>
                        <a:rPr lang="en-GB" baseline="0" dirty="0" smtClean="0"/>
                        <a:t> op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Extended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id, </a:t>
                      </a:r>
                      <a:r>
                        <a:rPr lang="en-GB" dirty="0" err="1" smtClean="0"/>
                        <a:t>ig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Extended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ime</a:t>
                      </a:r>
                      <a:r>
                        <a:rPr lang="en-GB" dirty="0" smtClean="0"/>
                        <a:t>, </a:t>
                      </a:r>
                      <a:r>
                        <a:rPr lang="en-GB" dirty="0" err="1" smtClean="0"/>
                        <a:t>ine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Extended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one, </a:t>
                      </a:r>
                      <a:r>
                        <a:rPr lang="en-GB" dirty="0" err="1" smtClean="0"/>
                        <a:t>ome</a:t>
                      </a:r>
                      <a:r>
                        <a:rPr lang="en-GB" dirty="0" smtClean="0"/>
                        <a:t> 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Extended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918248" y="81750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Term 5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917132" y="413995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Term 6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078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717586"/>
              </p:ext>
            </p:extLst>
          </p:nvPr>
        </p:nvGraphicFramePr>
        <p:xfrm>
          <a:off x="116632" y="179511"/>
          <a:ext cx="6552728" cy="87849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76364"/>
                <a:gridCol w="3276364"/>
              </a:tblGrid>
              <a:tr h="292832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92832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292832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77328" y="6078221"/>
            <a:ext cx="1834089" cy="2852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695" y="3131840"/>
            <a:ext cx="1903598" cy="2855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336" y="611560"/>
            <a:ext cx="2518071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550146" y="288394"/>
            <a:ext cx="2952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Tortoise Letters </a:t>
            </a: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Stay down low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3200" b="1" dirty="0" err="1" smtClean="0">
                <a:latin typeface="Comic Sans MS" panose="030F0702030302020204" pitchFamily="66" charset="0"/>
              </a:rPr>
              <a:t>a,c,e,i</a:t>
            </a:r>
            <a:r>
              <a:rPr lang="en-GB" sz="3200" b="1" dirty="0" smtClean="0">
                <a:latin typeface="Comic Sans MS" panose="030F0702030302020204" pitchFamily="66" charset="0"/>
              </a:rPr>
              <a:t>,</a:t>
            </a:r>
          </a:p>
          <a:p>
            <a:pPr algn="ctr"/>
            <a:r>
              <a:rPr lang="en-GB" sz="3200" b="1" dirty="0" err="1" smtClean="0">
                <a:latin typeface="Comic Sans MS" panose="030F0702030302020204" pitchFamily="66" charset="0"/>
              </a:rPr>
              <a:t>m,n,o</a:t>
            </a:r>
            <a:endParaRPr lang="en-GB" sz="32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3200" b="1" dirty="0" err="1" smtClean="0">
                <a:latin typeface="Comic Sans MS" panose="030F0702030302020204" pitchFamily="66" charset="0"/>
              </a:rPr>
              <a:t>r,s,u,v,w,x,z</a:t>
            </a:r>
            <a:endParaRPr lang="en-GB" sz="3200" b="1" dirty="0" smtClean="0">
              <a:latin typeface="Comic Sans MS" panose="030F0702030302020204" pitchFamily="66" charset="0"/>
            </a:endParaRPr>
          </a:p>
          <a:p>
            <a:pPr algn="ctr"/>
            <a:endParaRPr lang="en-GB" sz="2400" dirty="0" smtClean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50146" y="3165381"/>
            <a:ext cx="29523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Giraffe Letters </a:t>
            </a: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Ascenders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3200" b="1" dirty="0" err="1" smtClean="0">
                <a:latin typeface="Comic Sans MS" panose="030F0702030302020204" pitchFamily="66" charset="0"/>
              </a:rPr>
              <a:t>b,d,f,h,k,l,t</a:t>
            </a:r>
            <a:endParaRPr lang="en-GB" sz="3200" b="1" dirty="0" smtClean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50146" y="6092712"/>
            <a:ext cx="295232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Monkey Letters </a:t>
            </a: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Descenders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3200" b="1" dirty="0" err="1" smtClean="0">
                <a:latin typeface="Comic Sans MS" panose="030F0702030302020204" pitchFamily="66" charset="0"/>
              </a:rPr>
              <a:t>g,j,p,q,y</a:t>
            </a:r>
            <a:endParaRPr lang="en-GB" sz="3200" b="1" dirty="0" smtClean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 smtClean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90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0648" y="179512"/>
            <a:ext cx="6264696" cy="8402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/>
              <a:t>__________________________________________________________________________________________________________________________________________________________________________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217566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DF373A07483C4A8DFB4F6C97DA1E07" ma:contentTypeVersion="16" ma:contentTypeDescription="Create a new document." ma:contentTypeScope="" ma:versionID="32c1eed00bed1dfeacc77d801dfe03fe">
  <xsd:schema xmlns:xsd="http://www.w3.org/2001/XMLSchema" xmlns:xs="http://www.w3.org/2001/XMLSchema" xmlns:p="http://schemas.microsoft.com/office/2006/metadata/properties" xmlns:ns2="ec8b76cb-a435-4ff2-aa72-e96e05e54d32" xmlns:ns3="1c5bbdc9-acea-48ee-8edc-3bfa74557116" targetNamespace="http://schemas.microsoft.com/office/2006/metadata/properties" ma:root="true" ma:fieldsID="e61653a865188a05cc3aa91e4fce24f3" ns2:_="" ns3:_="">
    <xsd:import namespace="ec8b76cb-a435-4ff2-aa72-e96e05e54d32"/>
    <xsd:import namespace="1c5bbdc9-acea-48ee-8edc-3bfa7455711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8b76cb-a435-4ff2-aa72-e96e05e54d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9b6a167-3b0d-42a6-bc35-9a1c0af79a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5bbdc9-acea-48ee-8edc-3bfa7455711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b75f9b9-b063-4438-ad05-3dd0c7291a91}" ma:internalName="TaxCatchAll" ma:showField="CatchAllData" ma:web="1c5bbdc9-acea-48ee-8edc-3bfa745571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c8b76cb-a435-4ff2-aa72-e96e05e54d32">
      <Terms xmlns="http://schemas.microsoft.com/office/infopath/2007/PartnerControls"/>
    </lcf76f155ced4ddcb4097134ff3c332f>
    <TaxCatchAll xmlns="1c5bbdc9-acea-48ee-8edc-3bfa74557116" xsi:nil="true"/>
  </documentManagement>
</p:properties>
</file>

<file path=customXml/itemProps1.xml><?xml version="1.0" encoding="utf-8"?>
<ds:datastoreItem xmlns:ds="http://schemas.openxmlformats.org/officeDocument/2006/customXml" ds:itemID="{601591F9-9A2B-4270-8394-2C2E59295B48}"/>
</file>

<file path=customXml/itemProps2.xml><?xml version="1.0" encoding="utf-8"?>
<ds:datastoreItem xmlns:ds="http://schemas.openxmlformats.org/officeDocument/2006/customXml" ds:itemID="{83BEDEE9-8F85-411B-B16F-40F90B4C305A}"/>
</file>

<file path=customXml/itemProps3.xml><?xml version="1.0" encoding="utf-8"?>
<ds:datastoreItem xmlns:ds="http://schemas.openxmlformats.org/officeDocument/2006/customXml" ds:itemID="{C060707E-C989-49B9-9F23-2CBE0C56C734}"/>
</file>

<file path=docProps/app.xml><?xml version="1.0" encoding="utf-8"?>
<Properties xmlns="http://schemas.openxmlformats.org/officeDocument/2006/extended-properties" xmlns:vt="http://schemas.openxmlformats.org/officeDocument/2006/docPropsVTypes">
  <TotalTime>4011</TotalTime>
  <Words>385</Words>
  <Application>Microsoft Office PowerPoint</Application>
  <PresentationFormat>On-screen Show (4:3)</PresentationFormat>
  <Paragraphs>177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</dc:creator>
  <cp:lastModifiedBy>Windows User</cp:lastModifiedBy>
  <cp:revision>14</cp:revision>
  <dcterms:created xsi:type="dcterms:W3CDTF">2015-08-02T22:16:13Z</dcterms:created>
  <dcterms:modified xsi:type="dcterms:W3CDTF">2018-10-09T07:54:36Z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0x01010069DF373A07483C4A8DFB4F6C97DA1E07</vt:lpwstr>
  </property>
</Properties>
</file>