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notesMasterIdLst>
    <p:notesMasterId r:id="rId92"/>
  </p:notesMasterIdLst>
  <p:sldIdLst>
    <p:sldId id="271" r:id="rId7"/>
    <p:sldId id="354" r:id="rId8"/>
    <p:sldId id="311" r:id="rId9"/>
    <p:sldId id="272" r:id="rId10"/>
    <p:sldId id="297" r:id="rId11"/>
    <p:sldId id="267" r:id="rId12"/>
    <p:sldId id="295" r:id="rId13"/>
    <p:sldId id="296" r:id="rId14"/>
    <p:sldId id="313" r:id="rId15"/>
    <p:sldId id="273" r:id="rId16"/>
    <p:sldId id="264" r:id="rId17"/>
    <p:sldId id="257" r:id="rId18"/>
    <p:sldId id="258" r:id="rId19"/>
    <p:sldId id="259" r:id="rId20"/>
    <p:sldId id="316" r:id="rId21"/>
    <p:sldId id="274" r:id="rId22"/>
    <p:sldId id="260" r:id="rId23"/>
    <p:sldId id="261" r:id="rId24"/>
    <p:sldId id="262" r:id="rId25"/>
    <p:sldId id="263" r:id="rId26"/>
    <p:sldId id="317" r:id="rId27"/>
    <p:sldId id="275" r:id="rId28"/>
    <p:sldId id="301" r:id="rId29"/>
    <p:sldId id="303" r:id="rId30"/>
    <p:sldId id="304" r:id="rId31"/>
    <p:sldId id="305" r:id="rId32"/>
    <p:sldId id="277" r:id="rId33"/>
    <p:sldId id="279" r:id="rId34"/>
    <p:sldId id="307" r:id="rId35"/>
    <p:sldId id="306" r:id="rId36"/>
    <p:sldId id="308" r:id="rId37"/>
    <p:sldId id="309" r:id="rId38"/>
    <p:sldId id="310" r:id="rId39"/>
    <p:sldId id="280" r:id="rId40"/>
    <p:sldId id="360" r:id="rId41"/>
    <p:sldId id="256" r:id="rId42"/>
    <p:sldId id="278" r:id="rId43"/>
    <p:sldId id="281" r:id="rId44"/>
    <p:sldId id="282" r:id="rId45"/>
    <p:sldId id="284" r:id="rId46"/>
    <p:sldId id="285" r:id="rId47"/>
    <p:sldId id="286" r:id="rId48"/>
    <p:sldId id="314" r:id="rId49"/>
    <p:sldId id="283" r:id="rId50"/>
    <p:sldId id="287" r:id="rId51"/>
    <p:sldId id="359" r:id="rId52"/>
    <p:sldId id="288" r:id="rId53"/>
    <p:sldId id="289" r:id="rId54"/>
    <p:sldId id="290" r:id="rId55"/>
    <p:sldId id="358" r:id="rId56"/>
    <p:sldId id="318" r:id="rId57"/>
    <p:sldId id="293" r:id="rId58"/>
    <p:sldId id="366" r:id="rId59"/>
    <p:sldId id="298" r:id="rId60"/>
    <p:sldId id="299" r:id="rId61"/>
    <p:sldId id="300" r:id="rId62"/>
    <p:sldId id="315" r:id="rId63"/>
    <p:sldId id="294" r:id="rId64"/>
    <p:sldId id="332" r:id="rId65"/>
    <p:sldId id="330" r:id="rId66"/>
    <p:sldId id="355" r:id="rId67"/>
    <p:sldId id="356" r:id="rId68"/>
    <p:sldId id="357" r:id="rId69"/>
    <p:sldId id="322" r:id="rId70"/>
    <p:sldId id="323" r:id="rId71"/>
    <p:sldId id="367" r:id="rId72"/>
    <p:sldId id="324" r:id="rId73"/>
    <p:sldId id="325" r:id="rId74"/>
    <p:sldId id="326" r:id="rId75"/>
    <p:sldId id="291" r:id="rId76"/>
    <p:sldId id="342" r:id="rId77"/>
    <p:sldId id="343" r:id="rId78"/>
    <p:sldId id="339" r:id="rId79"/>
    <p:sldId id="340" r:id="rId80"/>
    <p:sldId id="341" r:id="rId81"/>
    <p:sldId id="321" r:id="rId82"/>
    <p:sldId id="292" r:id="rId83"/>
    <p:sldId id="338" r:id="rId84"/>
    <p:sldId id="337" r:id="rId85"/>
    <p:sldId id="362" r:id="rId86"/>
    <p:sldId id="363" r:id="rId87"/>
    <p:sldId id="364" r:id="rId88"/>
    <p:sldId id="365" r:id="rId89"/>
    <p:sldId id="319" r:id="rId90"/>
    <p:sldId id="320" r:id="rId9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7C80"/>
    <a:srgbClr val="CC6600"/>
    <a:srgbClr val="003399"/>
    <a:srgbClr val="00FFFF"/>
    <a:srgbClr val="008080"/>
    <a:srgbClr val="99FF66"/>
    <a:srgbClr val="F50B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66" d="100"/>
          <a:sy n="66" d="100"/>
        </p:scale>
        <p:origin x="12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A27968-6132-4C69-86EB-05D1F2506945}" type="datetimeFigureOut">
              <a:rPr lang="en-GB" smtClean="0"/>
              <a:t>12/03/2023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9D9C5C-974E-471D-878F-FDB972E8B1C8}" type="slidenum">
              <a:rPr lang="en-GB" smtClean="0"/>
              <a:t>‹#›</a:t>
            </a:fld>
            <a:endParaRPr lang="en-GB"/>
          </a:p>
        </p:txBody>
      </p:sp>
    </p:spTree>
    <p:extLst>
      <p:ext uri="{BB962C8B-B14F-4D97-AF65-F5344CB8AC3E}">
        <p14:creationId xmlns:p14="http://schemas.microsoft.com/office/powerpoint/2010/main" val="93213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64</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65</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68</a:t>
            </a:fld>
            <a:endParaRPr lang="en-GB"/>
          </a:p>
        </p:txBody>
      </p:sp>
    </p:spTree>
    <p:extLst>
      <p:ext uri="{BB962C8B-B14F-4D97-AF65-F5344CB8AC3E}">
        <p14:creationId xmlns:p14="http://schemas.microsoft.com/office/powerpoint/2010/main" val="237328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8D022C-5B70-4976-A0A9-E74B92CF7E45}" type="slidenum">
              <a:rPr lang="en-GB" smtClean="0"/>
              <a:t>69</a:t>
            </a:fld>
            <a:endParaRPr lang="en-GB"/>
          </a:p>
        </p:txBody>
      </p:sp>
    </p:spTree>
    <p:extLst>
      <p:ext uri="{BB962C8B-B14F-4D97-AF65-F5344CB8AC3E}">
        <p14:creationId xmlns:p14="http://schemas.microsoft.com/office/powerpoint/2010/main" val="23732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68821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533286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372872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279588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59884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45969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99320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7001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71914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49177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14915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4297C-C840-4347-877E-60CB27B10E83}"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59128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192845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282685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00C352-CF51-4435-97C7-638BC7C6226E}" type="datetimeFigureOut">
              <a:rPr lang="en-GB" smtClean="0"/>
              <a:t>12/03/2023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6C9763-CF8B-4FDA-8F17-B1C1AC765528}" type="slidenum">
              <a:rPr lang="en-GB" smtClean="0"/>
              <a:t>‹#›</a:t>
            </a:fld>
            <a:endParaRPr lang="en-GB" dirty="0"/>
          </a:p>
        </p:txBody>
      </p:sp>
    </p:spTree>
    <p:extLst>
      <p:ext uri="{BB962C8B-B14F-4D97-AF65-F5344CB8AC3E}">
        <p14:creationId xmlns:p14="http://schemas.microsoft.com/office/powerpoint/2010/main" val="3823226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E78A-CB7A-67D5-179D-3D66C8C6F34A}"/>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4D521C1D-0DA5-B381-AE2D-0575B04D0032}"/>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FB10DC-0E14-E676-5C61-5F784734E0F8}"/>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238AEC4A-8B04-1068-9686-5844C95C0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B3D24-FE96-7C12-9BBC-FB50DEDB1DD0}"/>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864510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C04C-D741-96CC-C1CD-5F89CE18A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DAD2C-F840-BC7C-823B-6E8099DD7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5F9FA-59FF-98BF-61CA-870BF7483AC2}"/>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E5B2F7D3-E8EA-322A-0FC6-0DD5C5F9EF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71D0E-0026-78C2-31DC-70A9B1AB0EC2}"/>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47419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8682-EEB8-B26C-013E-873FC0254242}"/>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341E5A-3C98-EAB4-961F-2078807F7571}"/>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9D997-5BFD-20A5-99E4-1565F02576F0}"/>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ACEDCAD1-4ABC-C77D-7C87-7D4482C9C3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04E1A5-5168-00FD-DB15-87094ED196F7}"/>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58770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61EE-19EA-A40A-5A9F-7CD1B4C30A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64CA9-F2DD-835E-9C23-86CE30BA75B9}"/>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BF64A1-1703-C89F-A9E3-0566F5893E9E}"/>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0D122D-09D8-033B-FD27-C16700DD7870}"/>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6" name="Footer Placeholder 5">
            <a:extLst>
              <a:ext uri="{FF2B5EF4-FFF2-40B4-BE49-F238E27FC236}">
                <a16:creationId xmlns:a16="http://schemas.microsoft.com/office/drawing/2014/main" id="{74F3F974-51DA-6195-00C9-BD994355C3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B7AE2E-2422-38E7-1CF7-905E85E3BD01}"/>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1289002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A0F9-0EB7-08CB-2360-5502DD8BEBDE}"/>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C0E27B-9C95-07A2-E775-4BB75577A801}"/>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3DFA3-6B67-C8D6-1D6B-053B916813AD}"/>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85D102-7C58-6A47-FB63-891F568A2303}"/>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7AD462BD-5D28-67B2-6A67-DEA7508878C4}"/>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8145E-C048-D709-5281-497CDCDE64DB}"/>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8" name="Footer Placeholder 7">
            <a:extLst>
              <a:ext uri="{FF2B5EF4-FFF2-40B4-BE49-F238E27FC236}">
                <a16:creationId xmlns:a16="http://schemas.microsoft.com/office/drawing/2014/main" id="{FDBD170C-2933-D82F-A607-BF30334AC9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A3D7D5-6B1E-4D0A-433E-CACAB349D698}"/>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371392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A3C-E724-BFD7-19F4-F12318D131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4E724E-C482-D515-84AC-6454EA482FF3}"/>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4" name="Footer Placeholder 3">
            <a:extLst>
              <a:ext uri="{FF2B5EF4-FFF2-40B4-BE49-F238E27FC236}">
                <a16:creationId xmlns:a16="http://schemas.microsoft.com/office/drawing/2014/main" id="{27AC7EED-945C-E795-0BBA-D3B1CCEC8A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6FB66B-2AF8-B7CE-E4FE-6261E4EAA552}"/>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4182310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709A28-1FAD-CE1F-5512-F2298C872866}"/>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3" name="Footer Placeholder 2">
            <a:extLst>
              <a:ext uri="{FF2B5EF4-FFF2-40B4-BE49-F238E27FC236}">
                <a16:creationId xmlns:a16="http://schemas.microsoft.com/office/drawing/2014/main" id="{9F65EBBC-7DD6-9050-42DE-68D23377CE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8DA3E8-B538-211A-8D0D-8604E161671E}"/>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37226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4297C-C840-4347-877E-60CB27B10E83}" type="datetimeFigureOut">
              <a:rPr lang="en-GB" smtClean="0"/>
              <a:t>12/03/2023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35598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D2E2-F275-EC2B-2F21-4628E4469D58}"/>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831B4B-471C-3A0F-5DE3-ADE7F98B7C60}"/>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AC649D0-CC3A-004D-4E1A-C0C8E17A38C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5C774E89-F4D3-D131-EE1C-E46D829B483A}"/>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6" name="Footer Placeholder 5">
            <a:extLst>
              <a:ext uri="{FF2B5EF4-FFF2-40B4-BE49-F238E27FC236}">
                <a16:creationId xmlns:a16="http://schemas.microsoft.com/office/drawing/2014/main" id="{DFB0B3B9-D4E5-0CE0-AABB-CE437AF073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9919D-05BF-F43F-35C9-0C6205CFCE29}"/>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1400783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1FEC-E68F-5581-8904-511884F18C94}"/>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DABD94-8B5D-A2F2-1E0B-287E30CA53A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9669A478-311C-0BA7-F20D-DB061BD22E8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0B560EDC-FADA-8312-83D2-AFDBDE8C12E4}"/>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6" name="Footer Placeholder 5">
            <a:extLst>
              <a:ext uri="{FF2B5EF4-FFF2-40B4-BE49-F238E27FC236}">
                <a16:creationId xmlns:a16="http://schemas.microsoft.com/office/drawing/2014/main" id="{007DE8EE-766B-1B0B-7D4F-D81B4DAC96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6BA76B-7CA9-6D53-1627-B0823370DD4D}"/>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4020360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29C8-B254-EFCC-D200-EB45EC6F8A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49306-E017-FCE5-7502-609506B08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F3EBC-6615-3CBB-09D6-4A3F8D81AE83}"/>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2FC92A88-F62C-9A35-7E50-85787FFF76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F41199-6FCB-6262-6A96-F08F50289F44}"/>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2614830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2A8F43-8706-51CC-0C44-D855D311ECCB}"/>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675F0C-336D-C72D-D1AB-C6EFFF0538CB}"/>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3D0C4A-8E35-F570-69D3-7B5247129473}"/>
              </a:ext>
            </a:extLst>
          </p:cNvPr>
          <p:cNvSpPr>
            <a:spLocks noGrp="1"/>
          </p:cNvSpPr>
          <p:nvPr>
            <p:ph type="dt" sz="half" idx="10"/>
          </p:nvPr>
        </p:nvSpPr>
        <p:spPr/>
        <p:txBody>
          <a:body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36D17A12-BFB4-376F-AD33-9E3381055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81BDE-A9ED-3569-AC44-0727072C02DA}"/>
              </a:ext>
            </a:extLst>
          </p:cNvPr>
          <p:cNvSpPr>
            <a:spLocks noGrp="1"/>
          </p:cNvSpPr>
          <p:nvPr>
            <p:ph type="sldNum" sz="quarter" idx="12"/>
          </p:nvPr>
        </p:nvSpPr>
        <p:spPr/>
        <p:txBody>
          <a:bodyPr/>
          <a:lstStyle/>
          <a:p>
            <a:fld id="{C975FAF9-EC3E-4A62-9FAD-6BD680A5C911}" type="slidenum">
              <a:rPr lang="en-GB" smtClean="0"/>
              <a:t>‹#›</a:t>
            </a:fld>
            <a:endParaRPr lang="en-GB"/>
          </a:p>
        </p:txBody>
      </p:sp>
    </p:spTree>
    <p:extLst>
      <p:ext uri="{BB962C8B-B14F-4D97-AF65-F5344CB8AC3E}">
        <p14:creationId xmlns:p14="http://schemas.microsoft.com/office/powerpoint/2010/main" val="230681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4297C-C840-4347-877E-60CB27B10E83}"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65343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4297C-C840-4347-877E-60CB27B10E83}" type="datetimeFigureOut">
              <a:rPr lang="en-GB" smtClean="0"/>
              <a:t>12/03/2023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76220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4297C-C840-4347-877E-60CB27B10E83}" type="datetimeFigureOut">
              <a:rPr lang="en-GB" smtClean="0"/>
              <a:t>12/03/2023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29406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4297C-C840-4347-877E-60CB27B10E83}" type="datetimeFigureOut">
              <a:rPr lang="en-GB" smtClean="0"/>
              <a:t>12/03/2023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235782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4297C-C840-4347-877E-60CB27B10E83}"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120418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4297C-C840-4347-877E-60CB27B10E83}" type="datetimeFigureOut">
              <a:rPr lang="en-GB" smtClean="0"/>
              <a:t>12/03/2023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018992-0BC7-4825-A58C-3E46A1B05B18}" type="slidenum">
              <a:rPr lang="en-GB" smtClean="0"/>
              <a:t>‹#›</a:t>
            </a:fld>
            <a:endParaRPr lang="en-GB"/>
          </a:p>
        </p:txBody>
      </p:sp>
    </p:spTree>
    <p:extLst>
      <p:ext uri="{BB962C8B-B14F-4D97-AF65-F5344CB8AC3E}">
        <p14:creationId xmlns:p14="http://schemas.microsoft.com/office/powerpoint/2010/main" val="366085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297C-C840-4347-877E-60CB27B10E83}" type="datetimeFigureOut">
              <a:rPr lang="en-GB" smtClean="0"/>
              <a:t>12/03/2023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18992-0BC7-4825-A58C-3E46A1B05B18}" type="slidenum">
              <a:rPr lang="en-GB" smtClean="0"/>
              <a:t>‹#›</a:t>
            </a:fld>
            <a:endParaRPr lang="en-GB"/>
          </a:p>
        </p:txBody>
      </p:sp>
    </p:spTree>
    <p:extLst>
      <p:ext uri="{BB962C8B-B14F-4D97-AF65-F5344CB8AC3E}">
        <p14:creationId xmlns:p14="http://schemas.microsoft.com/office/powerpoint/2010/main" val="246105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0C352-CF51-4435-97C7-638BC7C6226E}" type="datetimeFigureOut">
              <a:rPr lang="en-GB" smtClean="0"/>
              <a:t>12/03/2023</a:t>
            </a:fld>
            <a:endParaRPr lang="en-GB"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C9763-CF8B-4FDA-8F17-B1C1AC765528}" type="slidenum">
              <a:rPr lang="en-GB" smtClean="0"/>
              <a:t>‹#›</a:t>
            </a:fld>
            <a:endParaRPr lang="en-GB" dirty="0"/>
          </a:p>
        </p:txBody>
      </p:sp>
    </p:spTree>
    <p:extLst>
      <p:ext uri="{BB962C8B-B14F-4D97-AF65-F5344CB8AC3E}">
        <p14:creationId xmlns:p14="http://schemas.microsoft.com/office/powerpoint/2010/main" val="3013029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243B4-EABA-3918-D9F1-AF057CCBB8B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78E8A5-861C-370E-06C4-1FD9AF86015A}"/>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D18B2B-DE4D-D62E-23B5-B781E64C79E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10DA3EF1-036A-4A1B-92C4-9D77905F0949}" type="datetimeFigureOut">
              <a:rPr lang="en-GB" smtClean="0"/>
              <a:t>12/03/2023</a:t>
            </a:fld>
            <a:endParaRPr lang="en-GB"/>
          </a:p>
        </p:txBody>
      </p:sp>
      <p:sp>
        <p:nvSpPr>
          <p:cNvPr id="5" name="Footer Placeholder 4">
            <a:extLst>
              <a:ext uri="{FF2B5EF4-FFF2-40B4-BE49-F238E27FC236}">
                <a16:creationId xmlns:a16="http://schemas.microsoft.com/office/drawing/2014/main" id="{83DC61C0-60A5-BD5C-B2A1-26398F486DC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C7B389-CA4C-8587-0FEA-A47A1F161D7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975FAF9-EC3E-4A62-9FAD-6BD680A5C911}" type="slidenum">
              <a:rPr lang="en-GB" smtClean="0"/>
              <a:t>‹#›</a:t>
            </a:fld>
            <a:endParaRPr lang="en-GB"/>
          </a:p>
        </p:txBody>
      </p:sp>
    </p:spTree>
    <p:extLst>
      <p:ext uri="{BB962C8B-B14F-4D97-AF65-F5344CB8AC3E}">
        <p14:creationId xmlns:p14="http://schemas.microsoft.com/office/powerpoint/2010/main" val="351259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jpeg"/><Relationship Id="rId7" Type="http://schemas.openxmlformats.org/officeDocument/2006/relationships/slide" Target="slide3.xml"/><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7.png"/><Relationship Id="rId18" Type="http://schemas.openxmlformats.org/officeDocument/2006/relationships/slide" Target="slide70.xml"/><Relationship Id="rId3" Type="http://schemas.openxmlformats.org/officeDocument/2006/relationships/image" Target="../media/image2.png"/><Relationship Id="rId21" Type="http://schemas.openxmlformats.org/officeDocument/2006/relationships/image" Target="../media/image11.png"/><Relationship Id="rId7" Type="http://schemas.openxmlformats.org/officeDocument/2006/relationships/image" Target="../media/image4.png"/><Relationship Id="rId12" Type="http://schemas.openxmlformats.org/officeDocument/2006/relationships/slide" Target="slide44.xml"/><Relationship Id="rId17" Type="http://schemas.openxmlformats.org/officeDocument/2006/relationships/image" Target="../media/image9.png"/><Relationship Id="rId2" Type="http://schemas.openxmlformats.org/officeDocument/2006/relationships/slide" Target="slide10.xml"/><Relationship Id="rId16" Type="http://schemas.openxmlformats.org/officeDocument/2006/relationships/slide" Target="slide58.xml"/><Relationship Id="rId20" Type="http://schemas.openxmlformats.org/officeDocument/2006/relationships/slide" Target="slide77.xml"/><Relationship Id="rId1" Type="http://schemas.openxmlformats.org/officeDocument/2006/relationships/slideLayout" Target="../slideLayouts/slideLayout18.xml"/><Relationship Id="rId6" Type="http://schemas.openxmlformats.org/officeDocument/2006/relationships/slide" Target="slide4.xml"/><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slide" Target="slide37.xml"/><Relationship Id="rId19" Type="http://schemas.openxmlformats.org/officeDocument/2006/relationships/image" Target="../media/image10.png"/><Relationship Id="rId4" Type="http://schemas.openxmlformats.org/officeDocument/2006/relationships/slide" Target="slide16.xml"/><Relationship Id="rId9" Type="http://schemas.openxmlformats.org/officeDocument/2006/relationships/image" Target="../media/image5.png"/><Relationship Id="rId14" Type="http://schemas.openxmlformats.org/officeDocument/2006/relationships/slide" Target="slide5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7.jpeg"/><Relationship Id="rId4"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hyperlink" Target="https://www.lightbulblanguages.co.uk/resources-pr-fr-schemeofwork.htm" TargetMode="External"/><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7.jpeg"/></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ortal.completepe.com/portal/Uploads/SubjectLeader/CurriculumMapping/KS2_Overview_of_Learning_iq4Z_2022_06_21_11_35_05_503.pdf" TargetMode="Externa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6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image" Target="../media/image16.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3.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slide" Target="slide3.xml"/><Relationship Id="rId5" Type="http://schemas.openxmlformats.org/officeDocument/2006/relationships/image" Target="../media/image34.png"/><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slide" Target="slide3.xml"/></Relationships>
</file>

<file path=ppt/slides/_rels/slide7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iVmpqI2ODgAhVLyoUKHRTRDIsQjRx6BAgBEAU&amp;url=http://branston-junior.lincs.sch.uk/&amp;psig=AOvVaw22Xy67UzNA9V86VLqXujhH&amp;ust=1551520944609797" TargetMode="External"/><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slide" Target="slide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4300"/>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871023" y="455493"/>
            <a:ext cx="6118984" cy="95410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Branston Junior Academy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Non-core progression document</a:t>
            </a:r>
          </a:p>
        </p:txBody>
      </p:sp>
      <p:pic>
        <p:nvPicPr>
          <p:cNvPr id="1027" name="Picture 3" descr="Academy logo 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235" y="2420888"/>
            <a:ext cx="5040560" cy="398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075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1237076" y="459554"/>
            <a:ext cx="7431843"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GEOGRAPHY</a:t>
            </a:r>
          </a:p>
        </p:txBody>
      </p:sp>
      <p:pic>
        <p:nvPicPr>
          <p:cNvPr id="4" name="Picture 3">
            <a:extLst>
              <a:ext uri="{FF2B5EF4-FFF2-40B4-BE49-F238E27FC236}">
                <a16:creationId xmlns:a16="http://schemas.microsoft.com/office/drawing/2014/main" id="{8B2CD664-69B7-4B92-968A-2BF8998C5F0C}"/>
              </a:ext>
            </a:extLst>
          </p:cNvPr>
          <p:cNvPicPr>
            <a:picLocks noChangeAspect="1"/>
          </p:cNvPicPr>
          <p:nvPr/>
        </p:nvPicPr>
        <p:blipFill>
          <a:blip r:embed="rId2"/>
          <a:stretch>
            <a:fillRect/>
          </a:stretch>
        </p:blipFill>
        <p:spPr>
          <a:xfrm>
            <a:off x="3499447" y="2757055"/>
            <a:ext cx="2907106" cy="2907106"/>
          </a:xfrm>
          <a:prstGeom prst="rect">
            <a:avLst/>
          </a:prstGeom>
        </p:spPr>
      </p:pic>
      <p:pic>
        <p:nvPicPr>
          <p:cNvPr id="7" name="Picture 6">
            <a:hlinkClick r:id="rId3" action="ppaction://hlinksldjump"/>
            <a:extLst>
              <a:ext uri="{FF2B5EF4-FFF2-40B4-BE49-F238E27FC236}">
                <a16:creationId xmlns:a16="http://schemas.microsoft.com/office/drawing/2014/main" id="{B1140B94-CFAA-4851-A220-4BC49DF6DE5B}"/>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800652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939326980"/>
              </p:ext>
            </p:extLst>
          </p:nvPr>
        </p:nvGraphicFramePr>
        <p:xfrm>
          <a:off x="0" y="0"/>
          <a:ext cx="9906001" cy="66903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Locational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name and locate counties and cities of the UK, geographical regions and their identifying human and physical characteristics key topographical features (including hills, mountains, coasts and rivers).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p>
                    <a:p>
                      <a:pPr marL="171450" indent="-171450">
                        <a:buFont typeface="Arial" panose="020B0604020202020204" pitchFamily="34" charset="0"/>
                        <a:buChar char="•"/>
                      </a:pPr>
                      <a:r>
                        <a:rPr lang="en-GB" sz="1200" dirty="0"/>
                        <a:t> Can start to name some of the countries and major cities in Europe. </a:t>
                      </a:r>
                      <a:r>
                        <a:rPr lang="en-GB" sz="1200" b="1" dirty="0">
                          <a:solidFill>
                            <a:schemeClr val="accent4"/>
                          </a:solidFill>
                        </a:rPr>
                        <a:t>C2</a:t>
                      </a:r>
                      <a:r>
                        <a:rPr lang="en-GB" sz="1200" b="1" dirty="0"/>
                        <a:t> </a:t>
                      </a:r>
                      <a:r>
                        <a:rPr lang="en-GB" sz="1200" b="1" dirty="0">
                          <a:solidFill>
                            <a:srgbClr val="0070C0"/>
                          </a:solidFill>
                        </a:rPr>
                        <a:t>A1</a:t>
                      </a:r>
                      <a:r>
                        <a:rPr lang="en-GB" sz="1200" b="1" dirty="0"/>
                        <a:t> </a:t>
                      </a:r>
                      <a:r>
                        <a:rPr lang="en-GB" sz="1200" b="1" dirty="0">
                          <a:solidFill>
                            <a:srgbClr val="008000"/>
                          </a:solidFill>
                        </a:rPr>
                        <a:t>D3</a:t>
                      </a:r>
                    </a:p>
                    <a:p>
                      <a:pPr marL="171450" indent="-171450">
                        <a:buFont typeface="Arial" panose="020B0604020202020204" pitchFamily="34" charset="0"/>
                        <a:buChar char="•"/>
                      </a:pPr>
                      <a:r>
                        <a:rPr lang="en-GB" sz="1200" dirty="0"/>
                        <a:t>Can identify the position of the Equator, Northern and Southern Hemisphere.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92D050"/>
                          </a:solidFill>
                        </a:rPr>
                        <a:t>A3</a:t>
                      </a:r>
                    </a:p>
                  </a:txBody>
                  <a:tcPr/>
                </a:tc>
                <a:tc>
                  <a:txBody>
                    <a:bodyPr/>
                    <a:lstStyle/>
                    <a:p>
                      <a:pPr marL="171450" indent="-171450">
                        <a:buFont typeface="Arial" panose="020B0604020202020204" pitchFamily="34" charset="0"/>
                        <a:buChar char="•"/>
                      </a:pPr>
                      <a:r>
                        <a:rPr lang="en-GB" sz="1200" dirty="0"/>
                        <a:t>Can name and locate different countries in Europe (they can locate Russia on a map) and North America concentrating on their environmental regions, key physical and human characteristics and some major cities. </a:t>
                      </a:r>
                      <a:r>
                        <a:rPr lang="en-GB" sz="1200" b="1" dirty="0">
                          <a:solidFill>
                            <a:schemeClr val="accent4"/>
                          </a:solidFill>
                        </a:rPr>
                        <a:t>C2</a:t>
                      </a:r>
                      <a:r>
                        <a:rPr lang="en-GB" sz="1200" b="1" dirty="0"/>
                        <a:t> </a:t>
                      </a:r>
                      <a:r>
                        <a:rPr lang="en-GB" sz="1200" b="1" dirty="0">
                          <a:solidFill>
                            <a:srgbClr val="0070C0"/>
                          </a:solidFill>
                        </a:rPr>
                        <a:t>A1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Can identify the position and significance of latitude, longitude, Equator, Northern Hemisphere and Arctic and Antarctic circle.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92D050"/>
                          </a:solidFill>
                        </a:rPr>
                        <a:t>A3</a:t>
                      </a:r>
                      <a:r>
                        <a:rPr lang="en-GB" sz="1200" b="1" dirty="0"/>
                        <a:t> </a:t>
                      </a:r>
                    </a:p>
                  </a:txBody>
                  <a:tcPr/>
                </a:tc>
                <a:tc>
                  <a:txBody>
                    <a:bodyPr/>
                    <a:lstStyle/>
                    <a:p>
                      <a:pPr marL="171450" indent="-171450">
                        <a:buFont typeface="Arial" panose="020B0604020202020204" pitchFamily="34" charset="0"/>
                        <a:buChar char="•"/>
                      </a:pPr>
                      <a:r>
                        <a:rPr lang="en-GB" sz="1200" dirty="0"/>
                        <a:t>Locate different countries in Europe and North America using a globe or atlas. </a:t>
                      </a:r>
                      <a:r>
                        <a:rPr lang="en-GB" sz="1200" b="1" dirty="0">
                          <a:solidFill>
                            <a:schemeClr val="accent4"/>
                          </a:solidFill>
                        </a:rPr>
                        <a:t>C2</a:t>
                      </a:r>
                      <a:r>
                        <a:rPr lang="en-GB" sz="1200" b="1" dirty="0"/>
                        <a:t> </a:t>
                      </a:r>
                      <a:r>
                        <a:rPr lang="en-GB" sz="1200" b="1" dirty="0">
                          <a:solidFill>
                            <a:srgbClr val="0070C0"/>
                          </a:solidFill>
                        </a:rPr>
                        <a:t>A1</a:t>
                      </a:r>
                      <a:r>
                        <a:rPr lang="en-GB" sz="1200" b="1" dirty="0"/>
                        <a:t> </a:t>
                      </a:r>
                      <a:r>
                        <a:rPr lang="en-GB" sz="1200" b="1" dirty="0">
                          <a:solidFill>
                            <a:srgbClr val="008000"/>
                          </a:solidFill>
                        </a:rPr>
                        <a:t>D3</a:t>
                      </a:r>
                      <a:r>
                        <a:rPr lang="en-GB" sz="1200" b="1" dirty="0"/>
                        <a:t> </a:t>
                      </a:r>
                      <a:r>
                        <a:rPr lang="en-GB" sz="1200" b="1" dirty="0">
                          <a:solidFill>
                            <a:srgbClr val="FF0000"/>
                          </a:solidFill>
                        </a:rPr>
                        <a:t>A2</a:t>
                      </a:r>
                      <a:r>
                        <a:rPr lang="en-GB" sz="1200" b="1" dirty="0"/>
                        <a:t> </a:t>
                      </a:r>
                    </a:p>
                  </a:txBody>
                  <a:tcPr/>
                </a:tc>
                <a:extLst>
                  <a:ext uri="{0D108BD9-81ED-4DB2-BD59-A6C34878D82A}">
                    <a16:rowId xmlns:a16="http://schemas.microsoft.com/office/drawing/2014/main" val="959569418"/>
                  </a:ext>
                </a:extLst>
              </a:tr>
              <a:tr h="370840">
                <a:tc>
                  <a:txBody>
                    <a:bodyPr/>
                    <a:lstStyle/>
                    <a:p>
                      <a:r>
                        <a:rPr lang="en-GB" sz="1200" b="1" dirty="0"/>
                        <a:t>Place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 </a:t>
                      </a:r>
                    </a:p>
                    <a:p>
                      <a:pPr marL="171450" indent="-171450">
                        <a:buFont typeface="Arial" panose="020B0604020202020204" pitchFamily="34" charset="0"/>
                        <a:buChar char="•"/>
                      </a:pPr>
                      <a:r>
                        <a:rPr lang="en-GB" sz="1200" dirty="0"/>
                        <a:t>Extreme Earth </a:t>
                      </a:r>
                    </a:p>
                  </a:txBody>
                  <a:tcPr/>
                </a:tc>
                <a:tc>
                  <a:txBody>
                    <a:bodyPr/>
                    <a:lstStyle/>
                    <a:p>
                      <a:pPr marL="171450" indent="-171450">
                        <a:buFont typeface="Arial" panose="020B0604020202020204" pitchFamily="34" charset="0"/>
                        <a:buChar char="•"/>
                      </a:pPr>
                      <a:r>
                        <a:rPr lang="en-GB" sz="1200" dirty="0"/>
                        <a:t>Can recognise the geographical similarities and differences through the study of human and physical geography of different regions of the UK and a region of a European country. </a:t>
                      </a:r>
                      <a:r>
                        <a:rPr lang="en-GB" sz="1200" b="1" dirty="0">
                          <a:solidFill>
                            <a:schemeClr val="accent4"/>
                          </a:solidFill>
                        </a:rPr>
                        <a:t>C2</a:t>
                      </a:r>
                      <a:r>
                        <a:rPr lang="en-GB" sz="1200" b="1" dirty="0"/>
                        <a:t> </a:t>
                      </a:r>
                      <a:r>
                        <a:rPr lang="en-GB" sz="1200" b="1" dirty="0">
                          <a:solidFill>
                            <a:srgbClr val="0070C0"/>
                          </a:solidFill>
                        </a:rPr>
                        <a:t>A1</a:t>
                      </a:r>
                    </a:p>
                  </a:txBody>
                  <a:tcPr/>
                </a:tc>
                <a:tc>
                  <a:txBody>
                    <a:bodyPr/>
                    <a:lstStyle/>
                    <a:p>
                      <a:pPr marL="171450" indent="-171450">
                        <a:buFont typeface="Arial" panose="020B0604020202020204" pitchFamily="34" charset="0"/>
                        <a:buChar char="•"/>
                      </a:pPr>
                      <a:r>
                        <a:rPr lang="en-GB" sz="1200" dirty="0"/>
                        <a:t>Can confidently recognise the geographical similarities and differences through the study of human and physical geography of different regions of the UK and a region of a European country or a region within North America. </a:t>
                      </a:r>
                      <a:r>
                        <a:rPr lang="en-GB" sz="1200" b="1" dirty="0">
                          <a:solidFill>
                            <a:srgbClr val="92D050"/>
                          </a:solidFill>
                        </a:rPr>
                        <a:t>A3</a:t>
                      </a:r>
                      <a:r>
                        <a:rPr lang="en-GB" sz="1200" b="1" dirty="0"/>
                        <a:t> </a:t>
                      </a:r>
                      <a:r>
                        <a:rPr lang="en-GB" sz="1200" b="1" dirty="0">
                          <a:solidFill>
                            <a:srgbClr val="00FFFF"/>
                          </a:solidFill>
                        </a:rPr>
                        <a:t>C3</a:t>
                      </a:r>
                    </a:p>
                  </a:txBody>
                  <a:tcPr/>
                </a:tc>
                <a:tc>
                  <a:txBody>
                    <a:bodyPr/>
                    <a:lstStyle/>
                    <a:p>
                      <a:pPr marL="171450" indent="-171450">
                        <a:buFont typeface="Arial" panose="020B0604020202020204" pitchFamily="34" charset="0"/>
                        <a:buChar char="•"/>
                      </a:pPr>
                      <a:r>
                        <a:rPr lang="en-GB" sz="1200" dirty="0"/>
                        <a:t>Be able to explain why some regions are different to others. </a:t>
                      </a:r>
                      <a:r>
                        <a:rPr lang="en-GB" sz="1200" b="1" dirty="0">
                          <a:solidFill>
                            <a:srgbClr val="92D050"/>
                          </a:solidFill>
                        </a:rPr>
                        <a:t>A3</a:t>
                      </a:r>
                      <a:r>
                        <a:rPr lang="en-GB" sz="1200" b="1" dirty="0"/>
                        <a:t> </a:t>
                      </a:r>
                      <a:r>
                        <a:rPr lang="en-GB" sz="1200" b="1" dirty="0">
                          <a:solidFill>
                            <a:srgbClr val="00FFFF"/>
                          </a:solidFill>
                        </a:rPr>
                        <a:t>C3</a:t>
                      </a:r>
                    </a:p>
                    <a:p>
                      <a:pPr marL="171450" indent="-171450">
                        <a:buFont typeface="Arial" panose="020B0604020202020204" pitchFamily="34" charset="0"/>
                        <a:buChar char="•"/>
                      </a:pPr>
                      <a:r>
                        <a:rPr lang="en-GB" sz="1200" dirty="0"/>
                        <a:t>Start to use appropriate technical language to describe the similarities and differences. </a:t>
                      </a:r>
                      <a:r>
                        <a:rPr lang="en-GB" sz="1200" b="1" dirty="0">
                          <a:solidFill>
                            <a:srgbClr val="92D050"/>
                          </a:solidFill>
                        </a:rPr>
                        <a:t>A3</a:t>
                      </a:r>
                      <a:r>
                        <a:rPr lang="en-GB" sz="1200" b="1" dirty="0"/>
                        <a:t> </a:t>
                      </a:r>
                      <a:r>
                        <a:rPr lang="en-GB" sz="1200" b="1" dirty="0">
                          <a:solidFill>
                            <a:srgbClr val="00FFFF"/>
                          </a:solidFill>
                        </a:rPr>
                        <a:t>C3</a:t>
                      </a:r>
                      <a:r>
                        <a:rPr lang="en-GB" sz="1200" b="1" dirty="0"/>
                        <a:t> </a:t>
                      </a:r>
                    </a:p>
                  </a:txBody>
                  <a:tcPr/>
                </a:tc>
                <a:extLst>
                  <a:ext uri="{0D108BD9-81ED-4DB2-BD59-A6C34878D82A}">
                    <a16:rowId xmlns:a16="http://schemas.microsoft.com/office/drawing/2014/main" val="3126233872"/>
                  </a:ext>
                </a:extLst>
              </a:tr>
              <a:tr h="370840">
                <a:tc>
                  <a:txBody>
                    <a:bodyPr/>
                    <a:lstStyle/>
                    <a:p>
                      <a:r>
                        <a:rPr lang="en-GB" sz="1200" b="1" dirty="0"/>
                        <a:t>Human and physical Geography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start to describe and understand key aspects of: </a:t>
                      </a:r>
                    </a:p>
                    <a:p>
                      <a:pPr marL="0" indent="0">
                        <a:buFont typeface="Arial" panose="020B0604020202020204" pitchFamily="34" charset="0"/>
                        <a:buNone/>
                      </a:pPr>
                      <a:r>
                        <a:rPr lang="en-GB" sz="1200" dirty="0"/>
                        <a:t>Physical geography, including rivers, mountains and the water cycle. - Human geography including types of settlements and land use. </a:t>
                      </a:r>
                      <a:r>
                        <a:rPr lang="en-GB" sz="1200" b="1" dirty="0">
                          <a:solidFill>
                            <a:srgbClr val="0070C0"/>
                          </a:solidFill>
                        </a:rPr>
                        <a:t>A1</a:t>
                      </a:r>
                      <a:r>
                        <a:rPr lang="en-GB" sz="1200" b="1" dirty="0"/>
                        <a:t> </a:t>
                      </a:r>
                      <a:r>
                        <a:rPr lang="en-GB" sz="1200" b="1" dirty="0">
                          <a:solidFill>
                            <a:schemeClr val="accent4"/>
                          </a:solidFill>
                        </a:rPr>
                        <a:t>C2</a:t>
                      </a:r>
                      <a:r>
                        <a:rPr lang="en-GB" sz="1200" b="1" dirty="0"/>
                        <a:t> </a:t>
                      </a:r>
                    </a:p>
                  </a:txBody>
                  <a:tcPr/>
                </a:tc>
                <a:tc>
                  <a:txBody>
                    <a:bodyPr/>
                    <a:lstStyle/>
                    <a:p>
                      <a:pPr marL="0" indent="0">
                        <a:buFont typeface="Arial" panose="020B0604020202020204" pitchFamily="34" charset="0"/>
                        <a:buNone/>
                      </a:pPr>
                      <a:r>
                        <a:rPr lang="en-GB" sz="1200" dirty="0"/>
                        <a:t>Can describe and understand key aspects of: </a:t>
                      </a:r>
                    </a:p>
                    <a:p>
                      <a:pPr marL="171450" indent="-171450">
                        <a:buFont typeface="Arial" panose="020B0604020202020204" pitchFamily="34" charset="0"/>
                        <a:buChar char="•"/>
                      </a:pPr>
                      <a:r>
                        <a:rPr lang="en-GB" sz="1200" dirty="0"/>
                        <a:t>Physical geography including climate zones and locate the hot and cold areas of the world and describe the characteristics of these. </a:t>
                      </a:r>
                      <a:r>
                        <a:rPr lang="en-GB" sz="1200" b="1" dirty="0">
                          <a:solidFill>
                            <a:srgbClr val="FF7C80"/>
                          </a:solidFill>
                        </a:rPr>
                        <a:t>D2</a:t>
                      </a:r>
                      <a:r>
                        <a:rPr lang="en-GB" sz="1200" b="1" dirty="0"/>
                        <a:t> </a:t>
                      </a:r>
                      <a:r>
                        <a:rPr lang="en-GB" sz="1200" b="1" dirty="0">
                          <a:solidFill>
                            <a:srgbClr val="92D050"/>
                          </a:solidFill>
                        </a:rPr>
                        <a:t>A3</a:t>
                      </a:r>
                      <a:r>
                        <a:rPr lang="en-GB" sz="1200" b="1" dirty="0"/>
                        <a:t> </a:t>
                      </a:r>
                      <a:r>
                        <a:rPr lang="en-GB" sz="1200" b="1" dirty="0">
                          <a:solidFill>
                            <a:srgbClr val="00FFFF"/>
                          </a:solidFill>
                        </a:rPr>
                        <a:t>C3</a:t>
                      </a:r>
                      <a:r>
                        <a:rPr lang="en-GB" sz="1200" b="1" dirty="0"/>
                        <a:t> </a:t>
                      </a:r>
                    </a:p>
                    <a:p>
                      <a:pPr marL="171450" indent="-171450">
                        <a:buFont typeface="Arial" panose="020B0604020202020204" pitchFamily="34" charset="0"/>
                        <a:buChar char="•"/>
                      </a:pPr>
                      <a:r>
                        <a:rPr lang="en-GB" sz="1200" dirty="0"/>
                        <a:t>Human geography including types of settlement and land use. </a:t>
                      </a:r>
                      <a:r>
                        <a:rPr lang="en-GB" sz="1200" b="1" dirty="0">
                          <a:solidFill>
                            <a:schemeClr val="accent4"/>
                          </a:solidFill>
                        </a:rPr>
                        <a:t>C2</a:t>
                      </a:r>
                      <a:r>
                        <a:rPr lang="en-GB" sz="1200" b="1" dirty="0"/>
                        <a:t> </a:t>
                      </a:r>
                      <a:r>
                        <a:rPr lang="en-GB" sz="1200" b="1" dirty="0">
                          <a:solidFill>
                            <a:srgbClr val="92D050"/>
                          </a:solidFill>
                        </a:rPr>
                        <a:t>A3</a:t>
                      </a:r>
                      <a:r>
                        <a:rPr lang="en-GB" sz="1200" b="1" dirty="0"/>
                        <a:t> </a:t>
                      </a:r>
                    </a:p>
                  </a:txBody>
                  <a:tcPr/>
                </a:tc>
                <a:tc>
                  <a:txBody>
                    <a:bodyPr/>
                    <a:lstStyle/>
                    <a:p>
                      <a:pPr marL="171450" indent="-171450">
                        <a:buFont typeface="Arial" panose="020B0604020202020204" pitchFamily="34" charset="0"/>
                        <a:buChar char="•"/>
                      </a:pPr>
                      <a:r>
                        <a:rPr lang="en-GB" sz="1200" dirty="0"/>
                        <a:t>Locate and start to describe different physical and human aspects of an area studied.  </a:t>
                      </a:r>
                      <a:r>
                        <a:rPr lang="en-GB" sz="1200" b="1" dirty="0">
                          <a:solidFill>
                            <a:schemeClr val="accent4"/>
                          </a:solidFill>
                        </a:rPr>
                        <a:t>C2</a:t>
                      </a:r>
                      <a:r>
                        <a:rPr lang="en-GB" sz="1200" b="1" dirty="0"/>
                        <a:t> </a:t>
                      </a:r>
                      <a:r>
                        <a:rPr lang="en-GB" sz="1200" b="1" dirty="0">
                          <a:solidFill>
                            <a:srgbClr val="92D050"/>
                          </a:solidFill>
                        </a:rPr>
                        <a:t>A3</a:t>
                      </a:r>
                      <a:r>
                        <a:rPr lang="en-GB" sz="1200" b="1" dirty="0"/>
                        <a:t> </a:t>
                      </a:r>
                    </a:p>
                    <a:p>
                      <a:pPr marL="171450" indent="-171450">
                        <a:buFont typeface="Arial" panose="020B0604020202020204" pitchFamily="34" charset="0"/>
                        <a:buChar char="•"/>
                      </a:pPr>
                      <a:r>
                        <a:rPr lang="en-GB" sz="1200" dirty="0"/>
                        <a:t>Be able to locate and describe different physical and human aspects of land use of an area studied.  </a:t>
                      </a:r>
                      <a:r>
                        <a:rPr lang="en-GB" sz="1200" b="1" dirty="0">
                          <a:solidFill>
                            <a:schemeClr val="accent4"/>
                          </a:solidFill>
                        </a:rPr>
                        <a:t>C2</a:t>
                      </a:r>
                      <a:r>
                        <a:rPr lang="en-GB" sz="1200" b="1" dirty="0"/>
                        <a:t> </a:t>
                      </a:r>
                      <a:r>
                        <a:rPr lang="en-GB" sz="1200" b="1" dirty="0">
                          <a:solidFill>
                            <a:srgbClr val="92D050"/>
                          </a:solidFill>
                        </a:rPr>
                        <a:t>A3</a:t>
                      </a:r>
                      <a:r>
                        <a:rPr lang="en-GB" sz="1200" b="1" dirty="0"/>
                        <a:t> </a:t>
                      </a:r>
                    </a:p>
                  </a:txBody>
                  <a:tcPr/>
                </a:tc>
                <a:extLst>
                  <a:ext uri="{0D108BD9-81ED-4DB2-BD59-A6C34878D82A}">
                    <a16:rowId xmlns:a16="http://schemas.microsoft.com/office/drawing/2014/main" val="4216299663"/>
                  </a:ext>
                </a:extLst>
              </a:tr>
            </a:tbl>
          </a:graphicData>
        </a:graphic>
      </p:graphicFrame>
      <p:pic>
        <p:nvPicPr>
          <p:cNvPr id="3" name="Picture 2">
            <a:hlinkClick r:id="rId2" action="ppaction://hlinksldjump"/>
            <a:extLst>
              <a:ext uri="{FF2B5EF4-FFF2-40B4-BE49-F238E27FC236}">
                <a16:creationId xmlns:a16="http://schemas.microsoft.com/office/drawing/2014/main" id="{28DB80A4-8803-4104-8E7C-4AF59173E8CE}"/>
              </a:ext>
            </a:extLst>
          </p:cNvPr>
          <p:cNvPicPr>
            <a:picLocks noChangeAspect="1"/>
          </p:cNvPicPr>
          <p:nvPr/>
        </p:nvPicPr>
        <p:blipFill>
          <a:blip r:embed="rId3"/>
          <a:stretch>
            <a:fillRect/>
          </a:stretch>
        </p:blipFill>
        <p:spPr>
          <a:xfrm>
            <a:off x="9014938" y="6219348"/>
            <a:ext cx="719612" cy="576263"/>
          </a:xfrm>
          <a:prstGeom prst="rect">
            <a:avLst/>
          </a:prstGeom>
        </p:spPr>
      </p:pic>
    </p:spTree>
    <p:extLst>
      <p:ext uri="{BB962C8B-B14F-4D97-AF65-F5344CB8AC3E}">
        <p14:creationId xmlns:p14="http://schemas.microsoft.com/office/powerpoint/2010/main" val="208290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592390901"/>
              </p:ext>
            </p:extLst>
          </p:nvPr>
        </p:nvGraphicFramePr>
        <p:xfrm>
          <a:off x="0" y="0"/>
          <a:ext cx="9906001" cy="41300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Geographical Skills and fieldwork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a:t>
                      </a:r>
                    </a:p>
                    <a:p>
                      <a:pPr marL="171450" indent="-171450">
                        <a:buFont typeface="Arial" panose="020B0604020202020204" pitchFamily="34" charset="0"/>
                        <a:buChar char="•"/>
                      </a:pPr>
                      <a:r>
                        <a:rPr lang="en-GB" sz="1200" dirty="0"/>
                        <a:t>Extreme Earth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maps, atlases, digital/computer mapping to locate countries and features covered in the UK and elsewhere.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p>
                      <a:pPr marL="171450" indent="-171450">
                        <a:buFont typeface="Arial" panose="020B0604020202020204" pitchFamily="34" charset="0"/>
                        <a:buChar char="•"/>
                      </a:pPr>
                      <a:r>
                        <a:rPr lang="en-GB" sz="1200" dirty="0"/>
                        <a:t>Can start to use a four point compass and four figure grid references, symbols and a key (including Ordnance Survey maps)  to build their knowledge of the UK. </a:t>
                      </a:r>
                      <a:r>
                        <a:rPr lang="en-GB" sz="1200" b="1" dirty="0">
                          <a:solidFill>
                            <a:schemeClr val="accent4"/>
                          </a:solidFill>
                        </a:rPr>
                        <a:t>C2</a:t>
                      </a:r>
                      <a:r>
                        <a:rPr lang="en-GB" sz="1200" b="1" dirty="0"/>
                        <a:t> </a:t>
                      </a:r>
                      <a:r>
                        <a:rPr lang="en-GB" sz="1200" b="1" dirty="0">
                          <a:solidFill>
                            <a:srgbClr val="0070C0"/>
                          </a:solidFill>
                        </a:rPr>
                        <a:t>A1</a:t>
                      </a:r>
                      <a:r>
                        <a:rPr lang="en-GB" sz="1200" b="1" dirty="0"/>
                        <a:t> </a:t>
                      </a:r>
                    </a:p>
                    <a:p>
                      <a:pPr marL="171450" indent="-171450">
                        <a:buFont typeface="Arial" panose="020B0604020202020204" pitchFamily="34" charset="0"/>
                        <a:buChar char="•"/>
                      </a:pPr>
                      <a:r>
                        <a:rPr lang="en-GB" sz="1200" dirty="0"/>
                        <a:t>Can use fieldwork to observe, record and find the human and physical features of the local area using different methods, including maps and plans.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p>
                  </a:txBody>
                  <a:tcPr/>
                </a:tc>
                <a:tc>
                  <a:txBody>
                    <a:bodyPr/>
                    <a:lstStyle/>
                    <a:p>
                      <a:pPr marL="171450" indent="-171450">
                        <a:buFont typeface="Arial" panose="020B0604020202020204" pitchFamily="34" charset="0"/>
                        <a:buChar char="•"/>
                      </a:pPr>
                      <a:r>
                        <a:rPr lang="en-GB" sz="1200" dirty="0"/>
                        <a:t>Can use maps, atlases, digital/computer mapping to locate countries and features covered in the UK and elsewhere.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p>
                    <a:p>
                      <a:pPr marL="171450" indent="-171450">
                        <a:buFont typeface="Arial" panose="020B0604020202020204" pitchFamily="34" charset="0"/>
                        <a:buChar char="•"/>
                      </a:pPr>
                      <a:r>
                        <a:rPr lang="en-GB" sz="1200" dirty="0"/>
                        <a:t>Can use a four point compass and four figure grid references, symbols and a key (including Ordnance Survey maps) to build their knowledge of the UK and areas studied.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p>
                    <a:p>
                      <a:pPr marL="171450" indent="-171450">
                        <a:buFont typeface="Arial" panose="020B0604020202020204" pitchFamily="34" charset="0"/>
                        <a:buChar char="•"/>
                      </a:pPr>
                      <a:r>
                        <a:rPr lang="en-GB" sz="1200" dirty="0"/>
                        <a:t>Can find, observe and record on sketch maps the human and physical features of the local area including maps and plans.</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  </a:t>
                      </a:r>
                    </a:p>
                  </a:txBody>
                  <a:tcPr/>
                </a:tc>
                <a:tc>
                  <a:txBody>
                    <a:bodyPr/>
                    <a:lstStyle/>
                    <a:p>
                      <a:pPr marL="171450" indent="-171450">
                        <a:buFont typeface="Arial" panose="020B0604020202020204" pitchFamily="34" charset="0"/>
                        <a:buChar char="•"/>
                      </a:pPr>
                      <a:r>
                        <a:rPr lang="en-GB" sz="1200" dirty="0"/>
                        <a:t>Use a range of resources to find different countries and can use grid references to accurately plot a route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959569418"/>
                  </a:ext>
                </a:extLst>
              </a:tr>
            </a:tbl>
          </a:graphicData>
        </a:graphic>
      </p:graphicFrame>
      <p:pic>
        <p:nvPicPr>
          <p:cNvPr id="3" name="Picture 2">
            <a:hlinkClick r:id="rId2" action="ppaction://hlinksldjump"/>
            <a:extLst>
              <a:ext uri="{FF2B5EF4-FFF2-40B4-BE49-F238E27FC236}">
                <a16:creationId xmlns:a16="http://schemas.microsoft.com/office/drawing/2014/main" id="{280FB2AC-4329-4ED8-9139-93C91683578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06681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76103188"/>
              </p:ext>
            </p:extLst>
          </p:nvPr>
        </p:nvGraphicFramePr>
        <p:xfrm>
          <a:off x="0" y="0"/>
          <a:ext cx="9906001" cy="51358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Locational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Can name and locate an increasing number of different countries in Europe and South America concentrating on their environmental regions, key physical and human characteristics and major cities.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p>
                    <a:p>
                      <a:pPr marL="171450" indent="-171450">
                        <a:buFont typeface="Arial" panose="020B0604020202020204" pitchFamily="34" charset="0"/>
                        <a:buChar char="•"/>
                      </a:pPr>
                      <a:r>
                        <a:rPr lang="en-GB" sz="1200" dirty="0"/>
                        <a:t>Can identify the position and significance of latitude, longitude, the Tropics of Cancer and Capricorn.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92D050"/>
                          </a:solidFill>
                        </a:rPr>
                        <a:t>A3</a:t>
                      </a:r>
                      <a:r>
                        <a:rPr lang="en-GB" sz="1200" b="1" dirty="0"/>
                        <a:t> </a:t>
                      </a:r>
                    </a:p>
                  </a:txBody>
                  <a:tcPr/>
                </a:tc>
                <a:tc>
                  <a:txBody>
                    <a:bodyPr/>
                    <a:lstStyle/>
                    <a:p>
                      <a:pPr marL="171450" indent="-171450">
                        <a:buFont typeface="Arial" panose="020B0604020202020204" pitchFamily="34" charset="0"/>
                        <a:buChar char="•"/>
                      </a:pPr>
                      <a:r>
                        <a:rPr lang="en-GB" sz="1200" dirty="0"/>
                        <a:t>Can name and locate all of the different countries in Europe and most in North and some in South America concentrating on their environmental regions, key physical and human characteristics and major cities.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r>
                        <a:rPr lang="en-GB" sz="1200" b="1" dirty="0"/>
                        <a:t> </a:t>
                      </a:r>
                    </a:p>
                    <a:p>
                      <a:pPr marL="171450" indent="-171450">
                        <a:buFont typeface="Arial" panose="020B0604020202020204" pitchFamily="34" charset="0"/>
                        <a:buChar char="•"/>
                      </a:pPr>
                      <a:r>
                        <a:rPr lang="en-GB" sz="1200" dirty="0"/>
                        <a:t>Can identify the different tropics of Cancer and Capricorn, the Prime/Greenwich Meriden and time zones (including day and night.)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92D050"/>
                          </a:solidFill>
                        </a:rPr>
                        <a:t>A3</a:t>
                      </a:r>
                    </a:p>
                  </a:txBody>
                  <a:tcPr/>
                </a:tc>
                <a:tc>
                  <a:txBody>
                    <a:bodyPr/>
                    <a:lstStyle/>
                    <a:p>
                      <a:pPr marL="171450" indent="-171450">
                        <a:buFont typeface="Arial" panose="020B0604020202020204" pitchFamily="34" charset="0"/>
                        <a:buChar char="•"/>
                      </a:pPr>
                      <a:r>
                        <a:rPr lang="en-GB" sz="1200" dirty="0"/>
                        <a:t>Locate with ease different countries in Europe and North and South America using a globe or atlas. Children at greater depth can explain the significance of latitude, longitude etc.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r>
                        <a:rPr lang="en-GB" sz="1200" b="1" dirty="0"/>
                        <a:t> </a:t>
                      </a:r>
                      <a:r>
                        <a:rPr lang="en-GB" sz="1200" b="1" dirty="0">
                          <a:solidFill>
                            <a:srgbClr val="00FFFF"/>
                          </a:solidFill>
                        </a:rPr>
                        <a:t>C3</a:t>
                      </a:r>
                    </a:p>
                  </a:txBody>
                  <a:tcPr/>
                </a:tc>
                <a:extLst>
                  <a:ext uri="{0D108BD9-81ED-4DB2-BD59-A6C34878D82A}">
                    <a16:rowId xmlns:a16="http://schemas.microsoft.com/office/drawing/2014/main" val="959569418"/>
                  </a:ext>
                </a:extLst>
              </a:tr>
              <a:tr h="239222">
                <a:tc>
                  <a:txBody>
                    <a:bodyPr/>
                    <a:lstStyle/>
                    <a:p>
                      <a:r>
                        <a:rPr lang="en-GB" sz="1200" b="1" dirty="0"/>
                        <a:t>Place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The Olympics </a:t>
                      </a:r>
                    </a:p>
                    <a:p>
                      <a:pPr marL="171450" indent="-171450">
                        <a:buFont typeface="Arial" panose="020B0604020202020204" pitchFamily="34" charset="0"/>
                        <a:buChar char="•"/>
                      </a:pPr>
                      <a:r>
                        <a:rPr lang="en-GB" sz="1200" dirty="0"/>
                        <a:t>Under the Sea </a:t>
                      </a:r>
                    </a:p>
                    <a:p>
                      <a:pPr marL="171450" indent="-171450">
                        <a:buFont typeface="Arial" panose="020B0604020202020204" pitchFamily="34" charset="0"/>
                        <a:buChar char="•"/>
                      </a:pPr>
                      <a:r>
                        <a:rPr lang="en-GB" sz="1200" dirty="0"/>
                        <a:t>British Settlers  </a:t>
                      </a:r>
                    </a:p>
                  </a:txBody>
                  <a:tcPr/>
                </a:tc>
                <a:tc>
                  <a:txBody>
                    <a:bodyPr/>
                    <a:lstStyle/>
                    <a:p>
                      <a:pPr marL="171450" indent="-171450">
                        <a:buFont typeface="Arial" panose="020B0604020202020204" pitchFamily="34" charset="0"/>
                        <a:buChar char="•"/>
                      </a:pPr>
                      <a:r>
                        <a:rPr lang="en-GB" sz="1200" dirty="0"/>
                        <a:t>Can identify and describe the geographical similarities and differences through the study of human and physical geography of a region of the UK, a region of Europe and South America as well as explaining the importance of a region. </a:t>
                      </a:r>
                      <a:r>
                        <a:rPr lang="en-GB" sz="1200" b="1" dirty="0">
                          <a:solidFill>
                            <a:schemeClr val="accent4"/>
                          </a:solidFill>
                        </a:rPr>
                        <a:t>C2</a:t>
                      </a:r>
                      <a:r>
                        <a:rPr lang="en-GB" sz="1200" b="1" dirty="0"/>
                        <a:t> </a:t>
                      </a:r>
                      <a:r>
                        <a:rPr lang="en-GB" sz="1200" b="1" dirty="0">
                          <a:solidFill>
                            <a:srgbClr val="0070C0"/>
                          </a:solidFill>
                        </a:rPr>
                        <a:t>A1</a:t>
                      </a:r>
                      <a:r>
                        <a:rPr lang="en-GB" sz="1200" b="1" dirty="0"/>
                        <a:t> </a:t>
                      </a:r>
                      <a:r>
                        <a:rPr lang="en-GB" sz="1200" b="1" dirty="0">
                          <a:solidFill>
                            <a:srgbClr val="008000"/>
                          </a:solidFill>
                        </a:rPr>
                        <a:t>D3</a:t>
                      </a:r>
                      <a:r>
                        <a:rPr lang="en-GB" sz="1200" b="1" dirty="0"/>
                        <a:t> </a:t>
                      </a:r>
                      <a:r>
                        <a:rPr lang="en-GB" sz="1200" b="1" dirty="0">
                          <a:solidFill>
                            <a:srgbClr val="00FFFF"/>
                          </a:solidFill>
                        </a:rPr>
                        <a:t>C3</a:t>
                      </a:r>
                    </a:p>
                  </a:txBody>
                  <a:tcPr/>
                </a:tc>
                <a:tc>
                  <a:txBody>
                    <a:bodyPr/>
                    <a:lstStyle/>
                    <a:p>
                      <a:pPr marL="171450" indent="-171450">
                        <a:buFont typeface="Arial" panose="020B0604020202020204" pitchFamily="34" charset="0"/>
                        <a:buChar char="•"/>
                      </a:pPr>
                      <a:r>
                        <a:rPr lang="en-GB" sz="1200" dirty="0"/>
                        <a:t>Can identify and describe the geographical similarities and differences through the study of human and physical geography of a region of the UK, a number of regions of Europe and North and South America as well as explaining the importance of a region.</a:t>
                      </a:r>
                      <a:r>
                        <a:rPr lang="en-GB" sz="1200" b="1" dirty="0"/>
                        <a:t> </a:t>
                      </a:r>
                      <a:r>
                        <a:rPr lang="en-GB" sz="1200" b="1" dirty="0">
                          <a:solidFill>
                            <a:schemeClr val="accent4"/>
                          </a:solidFill>
                        </a:rPr>
                        <a:t>C2</a:t>
                      </a:r>
                      <a:r>
                        <a:rPr lang="en-GB" sz="1200" b="1" dirty="0"/>
                        <a:t> </a:t>
                      </a:r>
                      <a:r>
                        <a:rPr lang="en-GB" sz="1200" b="1" dirty="0">
                          <a:solidFill>
                            <a:srgbClr val="0070C0"/>
                          </a:solidFill>
                        </a:rPr>
                        <a:t>A1</a:t>
                      </a:r>
                      <a:r>
                        <a:rPr lang="en-GB" sz="1200" b="1" dirty="0"/>
                        <a:t> </a:t>
                      </a:r>
                      <a:r>
                        <a:rPr lang="en-GB" sz="1200" b="1" dirty="0">
                          <a:solidFill>
                            <a:srgbClr val="008000"/>
                          </a:solidFill>
                        </a:rPr>
                        <a:t>D3</a:t>
                      </a:r>
                      <a:r>
                        <a:rPr lang="en-GB" sz="1200" b="1" dirty="0"/>
                        <a:t> </a:t>
                      </a:r>
                      <a:r>
                        <a:rPr lang="en-GB" sz="1200" b="1" dirty="0">
                          <a:solidFill>
                            <a:srgbClr val="00FFFF"/>
                          </a:solidFill>
                        </a:rPr>
                        <a:t>C3</a:t>
                      </a:r>
                      <a:r>
                        <a:rPr lang="en-GB" sz="1200" b="1" dirty="0"/>
                        <a:t> </a:t>
                      </a:r>
                    </a:p>
                  </a:txBody>
                  <a:tcPr/>
                </a:tc>
                <a:tc>
                  <a:txBody>
                    <a:bodyPr/>
                    <a:lstStyle/>
                    <a:p>
                      <a:pPr marL="171450" indent="-171450">
                        <a:buFont typeface="Arial" panose="020B0604020202020204" pitchFamily="34" charset="0"/>
                        <a:buChar char="•"/>
                      </a:pPr>
                      <a:r>
                        <a:rPr lang="en-GB" sz="1200" dirty="0"/>
                        <a:t>Confidently use technical language to describe similarities and differences. </a:t>
                      </a:r>
                      <a:r>
                        <a:rPr lang="en-GB" sz="1200" b="1" dirty="0">
                          <a:solidFill>
                            <a:srgbClr val="92D050"/>
                          </a:solidFill>
                        </a:rPr>
                        <a:t>A3</a:t>
                      </a:r>
                      <a:r>
                        <a:rPr lang="en-GB" sz="1200" b="1" dirty="0"/>
                        <a:t> </a:t>
                      </a:r>
                      <a:r>
                        <a:rPr lang="en-GB" sz="1200" b="1" dirty="0">
                          <a:solidFill>
                            <a:srgbClr val="00FFFF"/>
                          </a:solidFill>
                        </a:rPr>
                        <a:t>C3</a:t>
                      </a:r>
                      <a:r>
                        <a:rPr lang="en-GB" sz="1200" b="1" dirty="0"/>
                        <a:t> </a:t>
                      </a:r>
                    </a:p>
                    <a:p>
                      <a:pPr marL="171450" indent="-171450">
                        <a:buFont typeface="Arial" panose="020B0604020202020204" pitchFamily="34" charset="0"/>
                        <a:buChar char="•"/>
                      </a:pPr>
                      <a:r>
                        <a:rPr lang="en-GB" sz="1200" dirty="0"/>
                        <a:t>Confidently explain the importance of a region. </a:t>
                      </a:r>
                      <a:r>
                        <a:rPr lang="en-GB" sz="1200" b="1" dirty="0">
                          <a:solidFill>
                            <a:srgbClr val="92D050"/>
                          </a:solidFill>
                        </a:rPr>
                        <a:t>A3</a:t>
                      </a:r>
                      <a:r>
                        <a:rPr lang="en-GB" sz="1200" b="1" dirty="0"/>
                        <a:t> </a:t>
                      </a:r>
                      <a:r>
                        <a:rPr lang="en-GB" sz="1200" b="1" dirty="0">
                          <a:solidFill>
                            <a:srgbClr val="00FFFF"/>
                          </a:solidFill>
                        </a:rPr>
                        <a:t>C3</a:t>
                      </a:r>
                      <a:r>
                        <a:rPr lang="en-GB" sz="1200" b="1" dirty="0"/>
                        <a:t> </a:t>
                      </a:r>
                    </a:p>
                  </a:txBody>
                  <a:tcPr/>
                </a:tc>
                <a:extLst>
                  <a:ext uri="{0D108BD9-81ED-4DB2-BD59-A6C34878D82A}">
                    <a16:rowId xmlns:a16="http://schemas.microsoft.com/office/drawing/2014/main" val="3126233872"/>
                  </a:ext>
                </a:extLst>
              </a:tr>
            </a:tbl>
          </a:graphicData>
        </a:graphic>
      </p:graphicFrame>
      <p:pic>
        <p:nvPicPr>
          <p:cNvPr id="3" name="Picture 2">
            <a:hlinkClick r:id="rId2" action="ppaction://hlinksldjump"/>
            <a:extLst>
              <a:ext uri="{FF2B5EF4-FFF2-40B4-BE49-F238E27FC236}">
                <a16:creationId xmlns:a16="http://schemas.microsoft.com/office/drawing/2014/main" id="{2571DF6B-61BF-449B-A934-7EA572C106A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6566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531438135"/>
              </p:ext>
            </p:extLst>
          </p:nvPr>
        </p:nvGraphicFramePr>
        <p:xfrm>
          <a:off x="0" y="0"/>
          <a:ext cx="9906001" cy="64160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GEORGRAPHY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Human and physical Geography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r>
                        <a:rPr lang="en-GB" sz="1200" dirty="0"/>
                        <a:t>Eco Warriors </a:t>
                      </a:r>
                    </a:p>
                    <a:p>
                      <a:endParaRPr lang="en-GB" sz="1200" dirty="0"/>
                    </a:p>
                  </a:txBody>
                  <a:tcPr/>
                </a:tc>
                <a:tc>
                  <a:txBody>
                    <a:bodyPr/>
                    <a:lstStyle/>
                    <a:p>
                      <a:pPr marL="0" indent="0">
                        <a:buFont typeface="Arial" panose="020B0604020202020204" pitchFamily="34" charset="0"/>
                        <a:buNone/>
                      </a:pPr>
                      <a:r>
                        <a:rPr lang="en-GB" sz="1200" dirty="0"/>
                        <a:t>Can define and understand key aspects of: </a:t>
                      </a:r>
                    </a:p>
                    <a:p>
                      <a:pPr marL="171450" indent="-171450">
                        <a:buFont typeface="Arial" panose="020B0604020202020204" pitchFamily="34" charset="0"/>
                        <a:buChar char="•"/>
                      </a:pPr>
                      <a:r>
                        <a:rPr lang="en-GB" sz="1200" dirty="0"/>
                        <a:t>Physical geography including biomes and vegetation belts and describe the characteristics of these. </a:t>
                      </a:r>
                      <a:r>
                        <a:rPr lang="en-GB" sz="1200" b="1" dirty="0">
                          <a:solidFill>
                            <a:srgbClr val="FF7C80"/>
                          </a:solidFill>
                        </a:rPr>
                        <a:t>D2</a:t>
                      </a:r>
                      <a:r>
                        <a:rPr lang="en-GB" sz="1200" b="1" dirty="0"/>
                        <a:t> </a:t>
                      </a:r>
                      <a:r>
                        <a:rPr lang="en-GB" sz="1200" b="1" dirty="0">
                          <a:solidFill>
                            <a:srgbClr val="00FFFF"/>
                          </a:solidFill>
                        </a:rPr>
                        <a:t>C3</a:t>
                      </a:r>
                      <a:r>
                        <a:rPr lang="en-GB" sz="1200" b="1" dirty="0"/>
                        <a:t> </a:t>
                      </a:r>
                      <a:r>
                        <a:rPr lang="en-GB" sz="1200" b="1" dirty="0">
                          <a:solidFill>
                            <a:srgbClr val="92D050"/>
                          </a:solidFill>
                        </a:rPr>
                        <a:t>A3</a:t>
                      </a:r>
                      <a:r>
                        <a:rPr lang="en-GB" sz="1200" b="1" dirty="0"/>
                        <a:t> </a:t>
                      </a:r>
                    </a:p>
                    <a:p>
                      <a:pPr marL="171450" indent="-171450">
                        <a:buFont typeface="Arial" panose="020B0604020202020204" pitchFamily="34" charset="0"/>
                        <a:buChar char="•"/>
                      </a:pPr>
                      <a:r>
                        <a:rPr lang="en-GB" sz="1200" dirty="0"/>
                        <a:t>Human geography including economic activity and distribution of natural resources. </a:t>
                      </a:r>
                      <a:r>
                        <a:rPr lang="en-GB" sz="1200" b="1" dirty="0">
                          <a:solidFill>
                            <a:srgbClr val="92D050"/>
                          </a:solidFill>
                        </a:rPr>
                        <a:t>A3</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txBody>
                  <a:tcPr/>
                </a:tc>
                <a:tc>
                  <a:txBody>
                    <a:bodyPr/>
                    <a:lstStyle/>
                    <a:p>
                      <a:pPr marL="0" indent="0">
                        <a:buFont typeface="Arial" panose="020B0604020202020204" pitchFamily="34" charset="0"/>
                        <a:buNone/>
                      </a:pPr>
                      <a:r>
                        <a:rPr lang="en-GB" sz="1200" dirty="0"/>
                        <a:t>Can assess and understand key aspects of: </a:t>
                      </a:r>
                    </a:p>
                    <a:p>
                      <a:pPr marL="171450" indent="-171450">
                        <a:buFont typeface="Arial" panose="020B0604020202020204" pitchFamily="34" charset="0"/>
                        <a:buChar char="•"/>
                      </a:pPr>
                      <a:r>
                        <a:rPr lang="en-GB" sz="1200" dirty="0"/>
                        <a:t>Physical geography including volcanoes and earthquakes and describe the characteristics of these. </a:t>
                      </a:r>
                      <a:r>
                        <a:rPr lang="en-GB" sz="1200" b="1" dirty="0">
                          <a:solidFill>
                            <a:srgbClr val="92D050"/>
                          </a:solidFill>
                        </a:rPr>
                        <a:t>A3</a:t>
                      </a:r>
                      <a:r>
                        <a:rPr lang="en-GB" sz="1200" b="1" dirty="0"/>
                        <a:t> </a:t>
                      </a:r>
                      <a:r>
                        <a:rPr lang="en-GB" sz="1200" b="1" dirty="0">
                          <a:solidFill>
                            <a:srgbClr val="F50B96"/>
                          </a:solidFill>
                        </a:rPr>
                        <a:t>B2</a:t>
                      </a:r>
                      <a:r>
                        <a:rPr lang="en-GB" sz="1200" b="1" dirty="0"/>
                        <a:t> </a:t>
                      </a:r>
                      <a:r>
                        <a:rPr lang="en-GB" sz="1200" b="1" dirty="0">
                          <a:solidFill>
                            <a:srgbClr val="FF7C80"/>
                          </a:solidFill>
                        </a:rPr>
                        <a:t>D2</a:t>
                      </a:r>
                      <a:r>
                        <a:rPr lang="en-GB" sz="1200" b="1" dirty="0"/>
                        <a:t> </a:t>
                      </a:r>
                    </a:p>
                    <a:p>
                      <a:pPr marL="171450" indent="-171450">
                        <a:buFont typeface="Arial" panose="020B0604020202020204" pitchFamily="34" charset="0"/>
                        <a:buChar char="•"/>
                      </a:pPr>
                      <a:r>
                        <a:rPr lang="en-GB" sz="1200" dirty="0"/>
                        <a:t>Human geography including economic activity including trade links and distribution of natural resources such as food, minerals and water.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txBody>
                  <a:tcPr/>
                </a:tc>
                <a:tc>
                  <a:txBody>
                    <a:bodyPr/>
                    <a:lstStyle/>
                    <a:p>
                      <a:pPr marL="171450" indent="-171450">
                        <a:buFont typeface="Arial" panose="020B0604020202020204" pitchFamily="34" charset="0"/>
                        <a:buChar char="•"/>
                      </a:pPr>
                      <a:r>
                        <a:rPr lang="en-GB" sz="1200" dirty="0"/>
                        <a:t>Be able to explain the impact of economic activity on an area and start to understand the impact of trade links. </a:t>
                      </a:r>
                      <a:r>
                        <a:rPr lang="en-GB" sz="1200" b="1" dirty="0">
                          <a:solidFill>
                            <a:srgbClr val="FF0000"/>
                          </a:solidFill>
                        </a:rPr>
                        <a:t>A2</a:t>
                      </a:r>
                      <a:r>
                        <a:rPr lang="en-GB" sz="1200" b="1" dirty="0"/>
                        <a:t> </a:t>
                      </a:r>
                      <a:r>
                        <a:rPr lang="en-GB" sz="1200" b="1" dirty="0">
                          <a:solidFill>
                            <a:srgbClr val="00FFFF"/>
                          </a:solidFill>
                        </a:rPr>
                        <a:t>C3</a:t>
                      </a:r>
                      <a:r>
                        <a:rPr lang="en-GB" sz="1200" b="1" dirty="0"/>
                        <a:t> </a:t>
                      </a:r>
                    </a:p>
                  </a:txBody>
                  <a:tcPr/>
                </a:tc>
                <a:extLst>
                  <a:ext uri="{0D108BD9-81ED-4DB2-BD59-A6C34878D82A}">
                    <a16:rowId xmlns:a16="http://schemas.microsoft.com/office/drawing/2014/main" val="2188522848"/>
                  </a:ext>
                </a:extLst>
              </a:tr>
              <a:tr h="370840">
                <a:tc>
                  <a:txBody>
                    <a:bodyPr/>
                    <a:lstStyle/>
                    <a:p>
                      <a:r>
                        <a:rPr lang="en-GB" sz="1200" b="1" dirty="0"/>
                        <a:t>Geographical Skills and fieldwork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Chocolate  </a:t>
                      </a:r>
                    </a:p>
                    <a:p>
                      <a:pPr marL="171450" indent="-171450">
                        <a:buFont typeface="Arial" panose="020B0604020202020204" pitchFamily="34" charset="0"/>
                        <a:buChar char="•"/>
                      </a:pPr>
                      <a:r>
                        <a:rPr lang="en-GB" sz="1200" dirty="0"/>
                        <a:t>To infinity and beyond</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Branston at War</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Rainforests</a:t>
                      </a:r>
                    </a:p>
                    <a:p>
                      <a:pPr marL="171450" indent="-171450">
                        <a:buFont typeface="Arial" panose="020B0604020202020204" pitchFamily="34" charset="0"/>
                        <a:buChar char="•"/>
                      </a:pPr>
                      <a:r>
                        <a:rPr lang="en-GB" sz="1200" dirty="0"/>
                        <a:t>Eco Warriors  </a:t>
                      </a:r>
                    </a:p>
                    <a:p>
                      <a:endParaRPr lang="en-GB" sz="1200" dirty="0"/>
                    </a:p>
                  </a:txBody>
                  <a:tcPr/>
                </a:tc>
                <a:tc>
                  <a:txBody>
                    <a:bodyPr/>
                    <a:lstStyle/>
                    <a:p>
                      <a:pPr marL="171450" indent="-171450">
                        <a:buFont typeface="Arial" panose="020B0604020202020204" pitchFamily="34" charset="0"/>
                        <a:buChar char="•"/>
                      </a:pPr>
                      <a:r>
                        <a:rPr lang="en-GB" sz="1200" dirty="0"/>
                        <a:t>Can use a range of resources to locate countries and features covered in the world.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start to use an eight point compass and six figure grid references, symbols and a key (including Ordnance Survey maps) to build their knowledge of the UK and world.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p>
                    <a:p>
                      <a:pPr marL="171450" indent="-171450">
                        <a:buFont typeface="Arial" panose="020B0604020202020204" pitchFamily="34" charset="0"/>
                        <a:buChar char="•"/>
                      </a:pPr>
                      <a:r>
                        <a:rPr lang="en-GB" sz="1200" dirty="0"/>
                        <a:t>Can find, observe and record the human and physical features of the local area using different methods, including sketch maps, plans and start to use digital technologies.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confidently use a range of resources to locate countries and features covered in the world as well as parts of the UK.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an eight point compass and six figure grid references, symbols and a key (including Ordnance Survey maps) to build their knowledge of the world and the UK.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p>
                    <a:p>
                      <a:pPr marL="171450" indent="-171450">
                        <a:buFont typeface="Arial" panose="020B0604020202020204" pitchFamily="34" charset="0"/>
                        <a:buChar char="•"/>
                      </a:pPr>
                      <a:r>
                        <a:rPr lang="en-GB" sz="1200" dirty="0"/>
                        <a:t>Can confidently find, observe and record the human and physical features of the local area using different methods, including sketch maps, plans and use digital technologies.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92D050"/>
                          </a:solidFill>
                        </a:rPr>
                        <a:t>A3</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Locate and describe the features on a map using an eight point compass and six figure grid references.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4"/>
                          </a:solidFill>
                        </a:rPr>
                        <a:t>C2</a:t>
                      </a:r>
                      <a:r>
                        <a:rPr lang="en-GB" sz="1200" b="1" dirty="0"/>
                        <a:t> </a:t>
                      </a:r>
                      <a:r>
                        <a:rPr lang="en-GB" sz="1200" b="1" dirty="0">
                          <a:solidFill>
                            <a:srgbClr val="00FFFF"/>
                          </a:solidFill>
                        </a:rPr>
                        <a:t>C3</a:t>
                      </a:r>
                      <a:r>
                        <a:rPr lang="en-GB" sz="1200" b="1" dirty="0"/>
                        <a:t> </a:t>
                      </a:r>
                      <a:r>
                        <a:rPr lang="en-GB" sz="1200" b="1" dirty="0">
                          <a:solidFill>
                            <a:srgbClr val="FF7C80"/>
                          </a:solidFill>
                        </a:rPr>
                        <a:t>D2</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bl>
          </a:graphicData>
        </a:graphic>
      </p:graphicFrame>
      <p:pic>
        <p:nvPicPr>
          <p:cNvPr id="3" name="Picture 2">
            <a:hlinkClick r:id="rId2" action="ppaction://hlinksldjump"/>
            <a:extLst>
              <a:ext uri="{FF2B5EF4-FFF2-40B4-BE49-F238E27FC236}">
                <a16:creationId xmlns:a16="http://schemas.microsoft.com/office/drawing/2014/main" id="{19DC309F-FAD6-4955-893D-D8BB33B17CEC}"/>
              </a:ext>
            </a:extLst>
          </p:cNvPr>
          <p:cNvPicPr>
            <a:picLocks noChangeAspect="1"/>
          </p:cNvPicPr>
          <p:nvPr/>
        </p:nvPicPr>
        <p:blipFill>
          <a:blip r:embed="rId3"/>
          <a:stretch>
            <a:fillRect/>
          </a:stretch>
        </p:blipFill>
        <p:spPr>
          <a:xfrm>
            <a:off x="9053038" y="5494836"/>
            <a:ext cx="719612" cy="576263"/>
          </a:xfrm>
          <a:prstGeom prst="rect">
            <a:avLst/>
          </a:prstGeom>
        </p:spPr>
      </p:pic>
    </p:spTree>
    <p:extLst>
      <p:ext uri="{BB962C8B-B14F-4D97-AF65-F5344CB8AC3E}">
        <p14:creationId xmlns:p14="http://schemas.microsoft.com/office/powerpoint/2010/main" val="46180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Geography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684964" y="16010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007150"/>
            <a:ext cx="2015116" cy="79501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593780" y="1063501"/>
            <a:ext cx="1910948" cy="738664"/>
          </a:xfrm>
          <a:prstGeom prst="rect">
            <a:avLst/>
          </a:prstGeom>
          <a:noFill/>
        </p:spPr>
        <p:txBody>
          <a:bodyPr wrap="square" rtlCol="0">
            <a:spAutoFit/>
          </a:bodyPr>
          <a:lstStyle/>
          <a:p>
            <a:pPr defTabSz="914400"/>
            <a:r>
              <a:rPr lang="en-GB" sz="1400" dirty="0">
                <a:solidFill>
                  <a:prstClr val="black"/>
                </a:solidFill>
                <a:latin typeface="Calibri"/>
              </a:rPr>
              <a:t>I can locate place on an OS map using a 4 figure reference</a:t>
            </a:r>
          </a:p>
        </p:txBody>
      </p:sp>
      <p:sp>
        <p:nvSpPr>
          <p:cNvPr id="10" name="Rounded Rectangle 9"/>
          <p:cNvSpPr/>
          <p:nvPr/>
        </p:nvSpPr>
        <p:spPr>
          <a:xfrm>
            <a:off x="606326" y="2014207"/>
            <a:ext cx="2259173"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606326" y="2077009"/>
            <a:ext cx="2259173" cy="738664"/>
          </a:xfrm>
          <a:prstGeom prst="rect">
            <a:avLst/>
          </a:prstGeom>
          <a:noFill/>
        </p:spPr>
        <p:txBody>
          <a:bodyPr wrap="square" rtlCol="0">
            <a:spAutoFit/>
          </a:bodyPr>
          <a:lstStyle/>
          <a:p>
            <a:pPr defTabSz="914400"/>
            <a:r>
              <a:rPr lang="en-GB" sz="1400" dirty="0">
                <a:solidFill>
                  <a:prstClr val="black"/>
                </a:solidFill>
                <a:latin typeface="Calibri"/>
              </a:rPr>
              <a:t>I can use the key to interpret symbols and marks on an OS map for routes</a:t>
            </a:r>
          </a:p>
        </p:txBody>
      </p:sp>
      <p:sp>
        <p:nvSpPr>
          <p:cNvPr id="12" name="Rounded Rectangle 11"/>
          <p:cNvSpPr/>
          <p:nvPr/>
        </p:nvSpPr>
        <p:spPr>
          <a:xfrm>
            <a:off x="593780" y="3042828"/>
            <a:ext cx="2126972"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38046" y="3093194"/>
            <a:ext cx="1986392" cy="738664"/>
          </a:xfrm>
          <a:prstGeom prst="rect">
            <a:avLst/>
          </a:prstGeom>
          <a:noFill/>
        </p:spPr>
        <p:txBody>
          <a:bodyPr wrap="square" rtlCol="0">
            <a:spAutoFit/>
          </a:bodyPr>
          <a:lstStyle/>
          <a:p>
            <a:pPr defTabSz="914400"/>
            <a:r>
              <a:rPr lang="en-GB" sz="1400" dirty="0">
                <a:solidFill>
                  <a:prstClr val="black"/>
                </a:solidFill>
                <a:latin typeface="Calibri"/>
              </a:rPr>
              <a:t>I can draw my own simple thematic map based on my own data</a:t>
            </a:r>
          </a:p>
        </p:txBody>
      </p:sp>
      <p:sp>
        <p:nvSpPr>
          <p:cNvPr id="14" name="Rounded Rectangle 13"/>
          <p:cNvSpPr/>
          <p:nvPr/>
        </p:nvSpPr>
        <p:spPr>
          <a:xfrm>
            <a:off x="584398" y="4050361"/>
            <a:ext cx="2136354" cy="62103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5" name="TextBox 14"/>
          <p:cNvSpPr txBox="1"/>
          <p:nvPr/>
        </p:nvSpPr>
        <p:spPr>
          <a:xfrm>
            <a:off x="610798" y="4114049"/>
            <a:ext cx="2018577" cy="523220"/>
          </a:xfrm>
          <a:prstGeom prst="rect">
            <a:avLst/>
          </a:prstGeom>
          <a:noFill/>
        </p:spPr>
        <p:txBody>
          <a:bodyPr wrap="square" rtlCol="0">
            <a:spAutoFit/>
          </a:bodyPr>
          <a:lstStyle/>
          <a:p>
            <a:pPr defTabSz="914400"/>
            <a:r>
              <a:rPr lang="en-GB" sz="1400" dirty="0">
                <a:solidFill>
                  <a:prstClr val="black"/>
                </a:solidFill>
                <a:latin typeface="Calibri"/>
              </a:rPr>
              <a:t>I can make a simple scale drawing e.g. 1cm = 1m </a:t>
            </a:r>
          </a:p>
        </p:txBody>
      </p:sp>
      <p:sp>
        <p:nvSpPr>
          <p:cNvPr id="16" name="Rounded Rectangle 15"/>
          <p:cNvSpPr/>
          <p:nvPr/>
        </p:nvSpPr>
        <p:spPr>
          <a:xfrm>
            <a:off x="3080578" y="1940166"/>
            <a:ext cx="2033211" cy="768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61075" y="2014207"/>
            <a:ext cx="2143744" cy="523220"/>
          </a:xfrm>
          <a:prstGeom prst="rect">
            <a:avLst/>
          </a:prstGeom>
          <a:noFill/>
        </p:spPr>
        <p:txBody>
          <a:bodyPr wrap="square" rtlCol="0">
            <a:spAutoFit/>
          </a:bodyPr>
          <a:lstStyle/>
          <a:p>
            <a:pPr defTabSz="914400"/>
            <a:r>
              <a:rPr lang="en-GB" sz="1400" dirty="0">
                <a:solidFill>
                  <a:prstClr val="black"/>
                </a:solidFill>
                <a:latin typeface="Calibri"/>
              </a:rPr>
              <a:t>I can follow a route on a small scale map</a:t>
            </a:r>
          </a:p>
        </p:txBody>
      </p:sp>
      <p:sp>
        <p:nvSpPr>
          <p:cNvPr id="18" name="Rounded Rectangle 17"/>
          <p:cNvSpPr/>
          <p:nvPr/>
        </p:nvSpPr>
        <p:spPr>
          <a:xfrm>
            <a:off x="3080578" y="1007150"/>
            <a:ext cx="2033212" cy="74544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01809" y="1063501"/>
            <a:ext cx="2011981" cy="523220"/>
          </a:xfrm>
          <a:prstGeom prst="rect">
            <a:avLst/>
          </a:prstGeom>
          <a:noFill/>
        </p:spPr>
        <p:txBody>
          <a:bodyPr wrap="square" rtlCol="0">
            <a:spAutoFit/>
          </a:bodyPr>
          <a:lstStyle/>
          <a:p>
            <a:pPr defTabSz="914400"/>
            <a:r>
              <a:rPr lang="en-GB" sz="1400" dirty="0">
                <a:solidFill>
                  <a:prstClr val="black"/>
                </a:solidFill>
                <a:latin typeface="Calibri"/>
              </a:rPr>
              <a:t>I can follow a route on an OS map.</a:t>
            </a:r>
          </a:p>
        </p:txBody>
      </p:sp>
      <p:sp>
        <p:nvSpPr>
          <p:cNvPr id="20" name="Rounded Rectangle 19"/>
          <p:cNvSpPr/>
          <p:nvPr/>
        </p:nvSpPr>
        <p:spPr>
          <a:xfrm>
            <a:off x="3076533" y="2951913"/>
            <a:ext cx="2037255" cy="64084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85336" y="2978624"/>
            <a:ext cx="1939672" cy="523220"/>
          </a:xfrm>
          <a:prstGeom prst="rect">
            <a:avLst/>
          </a:prstGeom>
          <a:noFill/>
        </p:spPr>
        <p:txBody>
          <a:bodyPr wrap="square" rtlCol="0">
            <a:spAutoFit/>
          </a:bodyPr>
          <a:lstStyle/>
          <a:p>
            <a:pPr defTabSz="914400"/>
            <a:r>
              <a:rPr lang="en-GB" sz="1400" dirty="0">
                <a:solidFill>
                  <a:prstClr val="black"/>
                </a:solidFill>
                <a:latin typeface="Calibri"/>
              </a:rPr>
              <a:t>I can read and interpret the globe as a flat map.</a:t>
            </a:r>
          </a:p>
        </p:txBody>
      </p:sp>
      <p:sp>
        <p:nvSpPr>
          <p:cNvPr id="24" name="Rounded Rectangle 23"/>
          <p:cNvSpPr/>
          <p:nvPr/>
        </p:nvSpPr>
        <p:spPr>
          <a:xfrm>
            <a:off x="3114061" y="3739954"/>
            <a:ext cx="1999727" cy="7070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5" name="TextBox 24"/>
          <p:cNvSpPr txBox="1"/>
          <p:nvPr/>
        </p:nvSpPr>
        <p:spPr>
          <a:xfrm>
            <a:off x="3141711" y="3831858"/>
            <a:ext cx="1910947" cy="523220"/>
          </a:xfrm>
          <a:prstGeom prst="rect">
            <a:avLst/>
          </a:prstGeom>
          <a:noFill/>
        </p:spPr>
        <p:txBody>
          <a:bodyPr wrap="square" rtlCol="0">
            <a:spAutoFit/>
          </a:bodyPr>
          <a:lstStyle/>
          <a:p>
            <a:pPr defTabSz="914400"/>
            <a:r>
              <a:rPr lang="en-GB" sz="1400" dirty="0">
                <a:solidFill>
                  <a:prstClr val="black"/>
                </a:solidFill>
                <a:latin typeface="Calibri"/>
              </a:rPr>
              <a:t>I can identify and interpret relief maps</a:t>
            </a:r>
          </a:p>
        </p:txBody>
      </p:sp>
      <p:sp>
        <p:nvSpPr>
          <p:cNvPr id="28" name="Rounded Rectangle 27"/>
          <p:cNvSpPr/>
          <p:nvPr/>
        </p:nvSpPr>
        <p:spPr>
          <a:xfrm>
            <a:off x="5706630" y="1063501"/>
            <a:ext cx="2846771" cy="51834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35353" y="1058626"/>
            <a:ext cx="2818047" cy="523220"/>
          </a:xfrm>
          <a:prstGeom prst="rect">
            <a:avLst/>
          </a:prstGeom>
          <a:noFill/>
        </p:spPr>
        <p:txBody>
          <a:bodyPr wrap="square" rtlCol="0">
            <a:spAutoFit/>
          </a:bodyPr>
          <a:lstStyle/>
          <a:p>
            <a:pPr defTabSz="914400"/>
            <a:r>
              <a:rPr lang="en-GB" sz="1400" dirty="0">
                <a:solidFill>
                  <a:prstClr val="black"/>
                </a:solidFill>
                <a:latin typeface="Calibri"/>
              </a:rPr>
              <a:t>I can locate places on an OS map using a 6 figure reference </a:t>
            </a:r>
          </a:p>
        </p:txBody>
      </p:sp>
      <p:sp>
        <p:nvSpPr>
          <p:cNvPr id="30" name="Rounded Rectangle 29"/>
          <p:cNvSpPr/>
          <p:nvPr/>
        </p:nvSpPr>
        <p:spPr>
          <a:xfrm>
            <a:off x="3132235" y="4679810"/>
            <a:ext cx="1981555" cy="13414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80357" y="4679811"/>
            <a:ext cx="1844651" cy="1169551"/>
          </a:xfrm>
          <a:prstGeom prst="rect">
            <a:avLst/>
          </a:prstGeom>
          <a:noFill/>
        </p:spPr>
        <p:txBody>
          <a:bodyPr wrap="square" rtlCol="0">
            <a:spAutoFit/>
          </a:bodyPr>
          <a:lstStyle/>
          <a:p>
            <a:pPr defTabSz="914400"/>
            <a:r>
              <a:rPr lang="en-GB" sz="1400" dirty="0">
                <a:solidFill>
                  <a:prstClr val="black"/>
                </a:solidFill>
                <a:latin typeface="Calibri"/>
              </a:rPr>
              <a:t>I can use a range of sources for research.</a:t>
            </a:r>
          </a:p>
          <a:p>
            <a:pPr defTabSz="914400"/>
            <a:r>
              <a:rPr lang="en-GB" sz="1400" dirty="0">
                <a:solidFill>
                  <a:prstClr val="black"/>
                </a:solidFill>
                <a:latin typeface="Calibri"/>
              </a:rPr>
              <a:t>I can explore and explain topical geographical issues</a:t>
            </a:r>
          </a:p>
        </p:txBody>
      </p:sp>
      <p:sp>
        <p:nvSpPr>
          <p:cNvPr id="32" name="Rounded Rectangle 31"/>
          <p:cNvSpPr/>
          <p:nvPr/>
        </p:nvSpPr>
        <p:spPr>
          <a:xfrm>
            <a:off x="5685017" y="1802166"/>
            <a:ext cx="2868382" cy="70703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5730142" y="1860318"/>
            <a:ext cx="2823257" cy="523220"/>
          </a:xfrm>
          <a:prstGeom prst="rect">
            <a:avLst/>
          </a:prstGeom>
          <a:noFill/>
        </p:spPr>
        <p:txBody>
          <a:bodyPr wrap="square" rtlCol="0">
            <a:spAutoFit/>
          </a:bodyPr>
          <a:lstStyle/>
          <a:p>
            <a:pPr defTabSz="914400"/>
            <a:r>
              <a:rPr lang="en-GB" sz="1400" dirty="0">
                <a:solidFill>
                  <a:prstClr val="black"/>
                </a:solidFill>
                <a:latin typeface="Calibri"/>
              </a:rPr>
              <a:t>I can use latitude and longitude as a guide to location on an atlas. </a:t>
            </a:r>
          </a:p>
        </p:txBody>
      </p:sp>
      <p:sp>
        <p:nvSpPr>
          <p:cNvPr id="34" name="Rounded Rectangle 33"/>
          <p:cNvSpPr/>
          <p:nvPr/>
        </p:nvSpPr>
        <p:spPr>
          <a:xfrm>
            <a:off x="5706629" y="2676816"/>
            <a:ext cx="2846771" cy="60816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5735352" y="2708920"/>
            <a:ext cx="2674032" cy="523220"/>
          </a:xfrm>
          <a:prstGeom prst="rect">
            <a:avLst/>
          </a:prstGeom>
          <a:noFill/>
        </p:spPr>
        <p:txBody>
          <a:bodyPr wrap="square" rtlCol="0">
            <a:spAutoFit/>
          </a:bodyPr>
          <a:lstStyle/>
          <a:p>
            <a:pPr defTabSz="914400"/>
            <a:r>
              <a:rPr lang="en-GB" sz="1400" dirty="0">
                <a:solidFill>
                  <a:prstClr val="black"/>
                </a:solidFill>
                <a:latin typeface="Calibri"/>
              </a:rPr>
              <a:t>I can read the scale on contour lines on an OS map. </a:t>
            </a:r>
          </a:p>
        </p:txBody>
      </p:sp>
      <p:cxnSp>
        <p:nvCxnSpPr>
          <p:cNvPr id="9" name="Straight Arrow Connector 8"/>
          <p:cNvCxnSpPr/>
          <p:nvPr/>
        </p:nvCxnSpPr>
        <p:spPr>
          <a:xfrm flipV="1">
            <a:off x="2852954" y="1752599"/>
            <a:ext cx="222511" cy="2616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0" idx="1"/>
          </p:cNvCxnSpPr>
          <p:nvPr/>
        </p:nvCxnSpPr>
        <p:spPr>
          <a:xfrm flipV="1">
            <a:off x="2720752" y="3272338"/>
            <a:ext cx="355780" cy="8326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852954" y="4050362"/>
            <a:ext cx="222511" cy="2427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2" idx="1"/>
          </p:cNvCxnSpPr>
          <p:nvPr/>
        </p:nvCxnSpPr>
        <p:spPr>
          <a:xfrm flipV="1">
            <a:off x="5204819" y="2155682"/>
            <a:ext cx="480198" cy="104945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204819" y="3013318"/>
            <a:ext cx="473086" cy="103704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8" idx="3"/>
            <a:endCxn id="28" idx="1"/>
          </p:cNvCxnSpPr>
          <p:nvPr/>
        </p:nvCxnSpPr>
        <p:spPr>
          <a:xfrm flipV="1">
            <a:off x="5113791" y="1322674"/>
            <a:ext cx="592839" cy="57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29375" y="1466499"/>
            <a:ext cx="447159" cy="269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645119" y="4519813"/>
            <a:ext cx="3763646" cy="2031325"/>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Although Geographical skills are mainly taught through Topic lessons they are also practised and explored during other lessons.  For example, the use of scale is part of the Maths syllabus and moral issues concerning ecology and how it is viewed by non-European cultures is part of PSHE and RE.</a:t>
            </a:r>
          </a:p>
          <a:p>
            <a:pPr defTabSz="914400"/>
            <a:endParaRPr lang="en-GB" sz="1400" dirty="0">
              <a:solidFill>
                <a:prstClr val="black"/>
              </a:solidFill>
              <a:latin typeface="Calibri"/>
            </a:endParaRPr>
          </a:p>
        </p:txBody>
      </p:sp>
      <p:pic>
        <p:nvPicPr>
          <p:cNvPr id="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93" y="3466157"/>
            <a:ext cx="290195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5735352" y="3537127"/>
            <a:ext cx="2674032" cy="523220"/>
          </a:xfrm>
          <a:prstGeom prst="rect">
            <a:avLst/>
          </a:prstGeom>
          <a:noFill/>
        </p:spPr>
        <p:txBody>
          <a:bodyPr wrap="square" rtlCol="0">
            <a:spAutoFit/>
          </a:bodyPr>
          <a:lstStyle/>
          <a:p>
            <a:pPr defTabSz="914400"/>
            <a:r>
              <a:rPr lang="en-GB" sz="1400" dirty="0">
                <a:solidFill>
                  <a:prstClr val="black"/>
                </a:solidFill>
                <a:latin typeface="Calibri"/>
              </a:rPr>
              <a:t>I can analyse information and make conclusions.</a:t>
            </a:r>
          </a:p>
        </p:txBody>
      </p:sp>
      <p:pic>
        <p:nvPicPr>
          <p:cNvPr id="6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819" y="4849921"/>
            <a:ext cx="21955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610797" y="5002976"/>
            <a:ext cx="2082706" cy="307777"/>
          </a:xfrm>
          <a:prstGeom prst="rect">
            <a:avLst/>
          </a:prstGeom>
          <a:noFill/>
        </p:spPr>
        <p:txBody>
          <a:bodyPr wrap="square" rtlCol="0">
            <a:spAutoFit/>
          </a:bodyPr>
          <a:lstStyle/>
          <a:p>
            <a:pPr defTabSz="914400"/>
            <a:r>
              <a:rPr lang="en-GB" sz="1400" dirty="0">
                <a:solidFill>
                  <a:prstClr val="black"/>
                </a:solidFill>
                <a:latin typeface="Calibri"/>
              </a:rPr>
              <a:t>I can create a survey.</a:t>
            </a:r>
          </a:p>
        </p:txBody>
      </p:sp>
      <p:cxnSp>
        <p:nvCxnSpPr>
          <p:cNvPr id="1024" name="Straight Arrow Connector 1023"/>
          <p:cNvCxnSpPr/>
          <p:nvPr/>
        </p:nvCxnSpPr>
        <p:spPr>
          <a:xfrm flipH="1">
            <a:off x="5204819" y="4131320"/>
            <a:ext cx="473086" cy="71860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28" name="Straight Arrow Connector 1027"/>
          <p:cNvCxnSpPr>
            <a:stCxn id="61" idx="3"/>
          </p:cNvCxnSpPr>
          <p:nvPr/>
        </p:nvCxnSpPr>
        <p:spPr>
          <a:xfrm flipV="1">
            <a:off x="2750332" y="5188058"/>
            <a:ext cx="363729"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30" name="Straight Arrow Connector 1029"/>
          <p:cNvCxnSpPr/>
          <p:nvPr/>
        </p:nvCxnSpPr>
        <p:spPr>
          <a:xfrm flipH="1">
            <a:off x="2750331" y="2676816"/>
            <a:ext cx="310744" cy="41637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46" name="Picture 45">
            <a:hlinkClick r:id="rId7" action="ppaction://hlinksldjump"/>
            <a:extLst>
              <a:ext uri="{FF2B5EF4-FFF2-40B4-BE49-F238E27FC236}">
                <a16:creationId xmlns:a16="http://schemas.microsoft.com/office/drawing/2014/main" id="{E65258EC-4860-430F-8030-B807D8A366B3}"/>
              </a:ext>
            </a:extLst>
          </p:cNvPr>
          <p:cNvPicPr>
            <a:picLocks noChangeAspect="1"/>
          </p:cNvPicPr>
          <p:nvPr/>
        </p:nvPicPr>
        <p:blipFill>
          <a:blip r:embed="rId8"/>
          <a:stretch>
            <a:fillRect/>
          </a:stretch>
        </p:blipFill>
        <p:spPr>
          <a:xfrm>
            <a:off x="0" y="6216351"/>
            <a:ext cx="719612" cy="576263"/>
          </a:xfrm>
          <a:prstGeom prst="rect">
            <a:avLst/>
          </a:prstGeom>
        </p:spPr>
      </p:pic>
    </p:spTree>
    <p:extLst>
      <p:ext uri="{BB962C8B-B14F-4D97-AF65-F5344CB8AC3E}">
        <p14:creationId xmlns:p14="http://schemas.microsoft.com/office/powerpoint/2010/main" val="170421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280632" y="459554"/>
            <a:ext cx="5344733"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HISTORY</a:t>
            </a:r>
          </a:p>
        </p:txBody>
      </p:sp>
      <p:pic>
        <p:nvPicPr>
          <p:cNvPr id="4" name="Picture 3">
            <a:extLst>
              <a:ext uri="{FF2B5EF4-FFF2-40B4-BE49-F238E27FC236}">
                <a16:creationId xmlns:a16="http://schemas.microsoft.com/office/drawing/2014/main" id="{E8153A9A-2612-4DD2-8E04-36F441D23AF1}"/>
              </a:ext>
            </a:extLst>
          </p:cNvPr>
          <p:cNvPicPr>
            <a:picLocks noChangeAspect="1"/>
          </p:cNvPicPr>
          <p:nvPr/>
        </p:nvPicPr>
        <p:blipFill>
          <a:blip r:embed="rId2"/>
          <a:stretch>
            <a:fillRect/>
          </a:stretch>
        </p:blipFill>
        <p:spPr>
          <a:xfrm>
            <a:off x="3366655" y="2784764"/>
            <a:ext cx="3089563" cy="3089563"/>
          </a:xfrm>
          <a:prstGeom prst="rect">
            <a:avLst/>
          </a:prstGeom>
        </p:spPr>
      </p:pic>
      <p:pic>
        <p:nvPicPr>
          <p:cNvPr id="7" name="Picture 6">
            <a:hlinkClick r:id="rId3" action="ppaction://hlinksldjump"/>
            <a:extLst>
              <a:ext uri="{FF2B5EF4-FFF2-40B4-BE49-F238E27FC236}">
                <a16:creationId xmlns:a16="http://schemas.microsoft.com/office/drawing/2014/main" id="{78F225D0-8CEB-451E-B869-9EEB76FCC287}"/>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002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481863848"/>
              </p:ext>
            </p:extLst>
          </p:nvPr>
        </p:nvGraphicFramePr>
        <p:xfrm>
          <a:off x="0" y="0"/>
          <a:ext cx="9906001" cy="65836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Chronological Understanding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The Olympics </a:t>
                      </a:r>
                    </a:p>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Extinction</a:t>
                      </a:r>
                    </a:p>
                    <a:p>
                      <a:pPr marL="171450" indent="-171450">
                        <a:buFont typeface="Arial" panose="020B0604020202020204" pitchFamily="34" charset="0"/>
                        <a:buChar char="•"/>
                      </a:pPr>
                      <a:r>
                        <a:rPr lang="en-GB" sz="1100" dirty="0"/>
                        <a:t>Inventors  </a:t>
                      </a:r>
                    </a:p>
                    <a:p>
                      <a:pPr marL="0" indent="0">
                        <a:buFont typeface="Arial" panose="020B0604020202020204" pitchFamily="34" charset="0"/>
                        <a:buNone/>
                      </a:pPr>
                      <a:endParaRPr lang="en-GB" sz="1100" dirty="0"/>
                    </a:p>
                  </a:txBody>
                  <a:tcPr/>
                </a:tc>
                <a:tc>
                  <a:txBody>
                    <a:bodyPr/>
                    <a:lstStyle/>
                    <a:p>
                      <a:pPr marL="171450" indent="-171450">
                        <a:buFont typeface="Arial" panose="020B0604020202020204" pitchFamily="34" charset="0"/>
                        <a:buChar char="•"/>
                      </a:pPr>
                      <a:r>
                        <a:rPr lang="en-GB" sz="1200" dirty="0"/>
                        <a:t>Place the time studied on a time line.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dates and terms related to the topic of study and passing of time. - Sequence several events or artefacts.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Place events from the period studied on a time line.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Understand historical terms such as BCE and CE.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terms related to the time period and begin to date events.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indent="-171450">
                        <a:buFont typeface="Arial" panose="020B0604020202020204" pitchFamily="34" charset="0"/>
                        <a:buChar char="•"/>
                      </a:pPr>
                      <a:r>
                        <a:rPr lang="en-GB" sz="1200" dirty="0"/>
                        <a:t>Describe the main context of particular themes, societies, people and events including some explanation.</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Sequence accurately the key events, themes, societies and people within and across topics confidently, using key dates and prior knowledge to explain chronological choices.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extLst>
                  <a:ext uri="{0D108BD9-81ED-4DB2-BD59-A6C34878D82A}">
                    <a16:rowId xmlns:a16="http://schemas.microsoft.com/office/drawing/2014/main" val="2188522848"/>
                  </a:ext>
                </a:extLst>
              </a:tr>
              <a:tr h="370840">
                <a:tc>
                  <a:txBody>
                    <a:bodyPr/>
                    <a:lstStyle/>
                    <a:p>
                      <a:r>
                        <a:rPr lang="en-GB" sz="1200" b="1" dirty="0"/>
                        <a:t>Range and Depth of Historical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200" dirty="0"/>
                        <a:t>Find out and compare the everyday lives of people in time studied with their own lives today. </a:t>
                      </a:r>
                      <a:r>
                        <a:rPr lang="en-GB" sz="1200" b="1" dirty="0">
                          <a:solidFill>
                            <a:srgbClr val="FF0000"/>
                          </a:solidFill>
                        </a:rPr>
                        <a:t>A2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Understand and identify reasons for and the results of their actions.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evidence when discussing the everyday life of people in time studied. </a:t>
                      </a:r>
                      <a:r>
                        <a:rPr lang="en-GB" sz="1200" b="1" dirty="0">
                          <a:solidFill>
                            <a:srgbClr val="FF0000"/>
                          </a:solidFill>
                        </a:rPr>
                        <a:t>A2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Look for links and effects in time studied. </a:t>
                      </a:r>
                    </a:p>
                    <a:p>
                      <a:pPr marL="171450" indent="-171450">
                        <a:buFont typeface="Arial" panose="020B0604020202020204" pitchFamily="34" charset="0"/>
                        <a:buChar char="•"/>
                      </a:pPr>
                      <a:r>
                        <a:rPr lang="en-GB" sz="1200" dirty="0"/>
                        <a:t>Offer a reasonable explanation for some events.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p>
                  </a:txBody>
                  <a:tcPr/>
                </a:tc>
                <a:tc>
                  <a:txBody>
                    <a:bodyPr/>
                    <a:lstStyle/>
                    <a:p>
                      <a:pPr marL="171450" indent="-171450">
                        <a:buFont typeface="Arial" panose="020B0604020202020204" pitchFamily="34" charset="0"/>
                        <a:buChar char="•"/>
                      </a:pPr>
                      <a:r>
                        <a:rPr lang="en-GB" sz="1200" dirty="0"/>
                        <a:t>Explain why a historical topic, event or person was distinctive or significant.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p>
                    <a:p>
                      <a:pPr marL="171450" indent="-171450">
                        <a:buFont typeface="Arial" panose="020B0604020202020204" pitchFamily="34" charset="0"/>
                        <a:buChar char="•"/>
                      </a:pPr>
                      <a:r>
                        <a:rPr lang="en-GB" sz="1200" dirty="0"/>
                        <a:t>Explain with confidence the significance of particular causes and effects for key events. </a:t>
                      </a:r>
                      <a:r>
                        <a:rPr lang="en-GB" sz="1200" b="1" dirty="0">
                          <a:solidFill>
                            <a:srgbClr val="00FFFF"/>
                          </a:solidFill>
                        </a:rPr>
                        <a:t>C3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p>
                  </a:txBody>
                  <a:tcPr/>
                </a:tc>
                <a:extLst>
                  <a:ext uri="{0D108BD9-81ED-4DB2-BD59-A6C34878D82A}">
                    <a16:rowId xmlns:a16="http://schemas.microsoft.com/office/drawing/2014/main" val="959569418"/>
                  </a:ext>
                </a:extLst>
              </a:tr>
              <a:tr h="370840">
                <a:tc>
                  <a:txBody>
                    <a:bodyPr/>
                    <a:lstStyle/>
                    <a:p>
                      <a:r>
                        <a:rPr lang="en-GB" sz="1200" b="1" dirty="0"/>
                        <a:t>Historical Enquiry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200" dirty="0"/>
                        <a:t>Use a range of sources to find out about a period of time.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 Select and record relevant information.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Begin to use the library and internet for research.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evidence to build up a picture of a past event.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Ask a variety of questions.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the library and internet for research.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Choose relevant material to present a picture of one aspect of life in a time period.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Independently devise historical enquiries to find information about a set topic of research.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Use prior historical knowledge to support enquiries directed towards a particular topic.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3366643592"/>
                  </a:ext>
                </a:extLst>
              </a:tr>
            </a:tbl>
          </a:graphicData>
        </a:graphic>
      </p:graphicFrame>
      <p:pic>
        <p:nvPicPr>
          <p:cNvPr id="3" name="Picture 2">
            <a:hlinkClick r:id="rId2" action="ppaction://hlinksldjump"/>
            <a:extLst>
              <a:ext uri="{FF2B5EF4-FFF2-40B4-BE49-F238E27FC236}">
                <a16:creationId xmlns:a16="http://schemas.microsoft.com/office/drawing/2014/main" id="{BDCBF3E9-64BC-4682-9A27-E6DF620BDD0C}"/>
              </a:ext>
            </a:extLst>
          </p:cNvPr>
          <p:cNvPicPr>
            <a:picLocks noChangeAspect="1"/>
          </p:cNvPicPr>
          <p:nvPr/>
        </p:nvPicPr>
        <p:blipFill>
          <a:blip r:embed="rId3"/>
          <a:stretch>
            <a:fillRect/>
          </a:stretch>
        </p:blipFill>
        <p:spPr>
          <a:xfrm>
            <a:off x="8983765" y="6073912"/>
            <a:ext cx="719612" cy="576263"/>
          </a:xfrm>
          <a:prstGeom prst="rect">
            <a:avLst/>
          </a:prstGeom>
        </p:spPr>
      </p:pic>
    </p:spTree>
    <p:extLst>
      <p:ext uri="{BB962C8B-B14F-4D97-AF65-F5344CB8AC3E}">
        <p14:creationId xmlns:p14="http://schemas.microsoft.com/office/powerpoint/2010/main" val="245180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226005997"/>
              </p:ext>
            </p:extLst>
          </p:nvPr>
        </p:nvGraphicFramePr>
        <p:xfrm>
          <a:off x="0" y="0"/>
          <a:ext cx="9906001" cy="44805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Historical Terms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indent="-171450">
                        <a:buFont typeface="Arial" panose="020B0604020202020204" pitchFamily="34" charset="0"/>
                        <a:buChar char="•"/>
                      </a:pPr>
                      <a:endParaRPr lang="en-GB" sz="1100" dirty="0"/>
                    </a:p>
                  </a:txBody>
                  <a:tcPr/>
                </a:tc>
                <a:tc gridSpan="3">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Develop use of appropriate subject terminology, such as: empire, civilisation, monarch etc.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0" indent="0">
                        <a:buFont typeface="Arial" panose="020B0604020202020204" pitchFamily="34" charset="0"/>
                        <a:buNone/>
                      </a:pPr>
                      <a:endParaRPr lang="en-GB"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Interpreting History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p>
                      <a:pPr marL="171450" indent="-171450">
                        <a:buFont typeface="Arial" panose="020B0604020202020204" pitchFamily="34" charset="0"/>
                        <a:buChar char="•"/>
                      </a:pPr>
                      <a:endParaRPr lang="en-GB" sz="11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Identify and give reasons for different ways the past is represented.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Compare different versions of the same story from different sources and discuss why they might be different. </a:t>
                      </a:r>
                      <a:r>
                        <a:rPr lang="en-GB" sz="1200" b="1" dirty="0">
                          <a:solidFill>
                            <a:srgbClr val="7030A0"/>
                          </a:solidFill>
                        </a:rPr>
                        <a:t>C1</a:t>
                      </a:r>
                      <a:r>
                        <a:rPr lang="en-GB" sz="1200" b="1" dirty="0"/>
                        <a:t> </a:t>
                      </a:r>
                      <a:r>
                        <a:rPr lang="en-GB" sz="1200" b="1" dirty="0">
                          <a:solidFill>
                            <a:srgbClr val="0070C0"/>
                          </a:solidFill>
                        </a:rPr>
                        <a:t>A1</a:t>
                      </a:r>
                    </a:p>
                  </a:txBody>
                  <a:tcPr/>
                </a:tc>
                <a:tc>
                  <a:txBody>
                    <a:bodyPr/>
                    <a:lstStyle/>
                    <a:p>
                      <a:pPr marL="171450" indent="-171450">
                        <a:buFont typeface="Arial" panose="020B0604020202020204" pitchFamily="34" charset="0"/>
                        <a:buChar char="•"/>
                      </a:pPr>
                      <a:r>
                        <a:rPr lang="en-GB" sz="1200" dirty="0"/>
                        <a:t>Begin to evaluate the usefulness of different sources. </a:t>
                      </a:r>
                      <a:r>
                        <a:rPr lang="en-GB" sz="1200" b="1" i="0" dirty="0">
                          <a:solidFill>
                            <a:srgbClr val="FF0000"/>
                          </a:solidFill>
                        </a:rPr>
                        <a:t>A2</a:t>
                      </a:r>
                      <a:r>
                        <a:rPr lang="en-GB" sz="1200" b="1" i="0" dirty="0"/>
                        <a:t> </a:t>
                      </a:r>
                      <a:r>
                        <a:rPr lang="en-GB" sz="1200" b="1" i="0" dirty="0">
                          <a:solidFill>
                            <a:srgbClr val="F50B96"/>
                          </a:solidFill>
                        </a:rPr>
                        <a:t>B2</a:t>
                      </a:r>
                      <a:r>
                        <a:rPr lang="en-GB" sz="1200" b="1" i="0" dirty="0"/>
                        <a:t> </a:t>
                      </a:r>
                      <a:r>
                        <a:rPr lang="en-GB" sz="1200" b="1" i="0" dirty="0">
                          <a:solidFill>
                            <a:srgbClr val="7030A0"/>
                          </a:solidFill>
                        </a:rPr>
                        <a:t>C1</a:t>
                      </a:r>
                      <a:r>
                        <a:rPr lang="en-GB" sz="1200" b="1" i="0" dirty="0"/>
                        <a:t> </a:t>
                      </a:r>
                      <a:r>
                        <a:rPr lang="en-GB" sz="1200" b="1" i="0" dirty="0">
                          <a:solidFill>
                            <a:schemeClr val="accent4"/>
                          </a:solidFill>
                        </a:rPr>
                        <a:t>C2</a:t>
                      </a:r>
                      <a:r>
                        <a:rPr lang="en-GB" sz="1200" b="1" i="0" dirty="0"/>
                        <a:t> </a:t>
                      </a:r>
                      <a:r>
                        <a:rPr lang="en-GB" sz="1200" b="1" i="0" dirty="0">
                          <a:solidFill>
                            <a:srgbClr val="CC6600"/>
                          </a:solidFill>
                        </a:rPr>
                        <a:t>D1</a:t>
                      </a:r>
                      <a:r>
                        <a:rPr lang="en-GB" sz="1200" b="1" i="0" dirty="0"/>
                        <a:t> </a:t>
                      </a:r>
                      <a:r>
                        <a:rPr lang="en-GB" sz="1200" b="1" i="0" dirty="0">
                          <a:solidFill>
                            <a:srgbClr val="008000"/>
                          </a:solidFill>
                        </a:rPr>
                        <a:t>D3</a:t>
                      </a:r>
                    </a:p>
                    <a:p>
                      <a:pPr marL="171450" indent="-171450">
                        <a:buFont typeface="Arial" panose="020B0604020202020204" pitchFamily="34" charset="0"/>
                        <a:buChar char="•"/>
                      </a:pPr>
                      <a:r>
                        <a:rPr lang="en-GB" sz="1200" dirty="0"/>
                        <a:t>Use sources of information and historical knowledge to support new information learnt.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indent="-171450">
                        <a:buFont typeface="Arial" panose="020B0604020202020204" pitchFamily="34" charset="0"/>
                        <a:buChar char="•"/>
                      </a:pPr>
                      <a:r>
                        <a:rPr lang="en-GB" sz="1200" dirty="0"/>
                        <a:t>Comment on and question the usefulness and reliability of a range of sources and begin to understand why interpretations might be different.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extLst>
                  <a:ext uri="{0D108BD9-81ED-4DB2-BD59-A6C34878D82A}">
                    <a16:rowId xmlns:a16="http://schemas.microsoft.com/office/drawing/2014/main" val="1435937397"/>
                  </a:ext>
                </a:extLst>
              </a:tr>
            </a:tbl>
          </a:graphicData>
        </a:graphic>
      </p:graphicFrame>
      <p:pic>
        <p:nvPicPr>
          <p:cNvPr id="3" name="Picture 2">
            <a:hlinkClick r:id="rId2" action="ppaction://hlinksldjump"/>
            <a:extLst>
              <a:ext uri="{FF2B5EF4-FFF2-40B4-BE49-F238E27FC236}">
                <a16:creationId xmlns:a16="http://schemas.microsoft.com/office/drawing/2014/main" id="{F735EE94-9109-4CE8-989B-56803A7F4153}"/>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6225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366644199"/>
              </p:ext>
            </p:extLst>
          </p:nvPr>
        </p:nvGraphicFramePr>
        <p:xfrm>
          <a:off x="0" y="0"/>
          <a:ext cx="9906001" cy="53187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Chronological Understanding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The Olympics </a:t>
                      </a:r>
                    </a:p>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Extinction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Know and sequence key events of time studied.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relevant terms and period labels.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Make comparisons between different time periods in the past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Place current study on time line in relation to other studies.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relevant dates and terms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Sequence up to 10 events on a timeline.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Independently sequence key events, objects, themes, societies and people in topics covered using dates, period labels and terms accurately.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Show detailed awareness of the themes, event, societies and people covered across topics.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p>
                  </a:txBody>
                  <a:tcPr/>
                </a:tc>
                <a:extLst>
                  <a:ext uri="{0D108BD9-81ED-4DB2-BD59-A6C34878D82A}">
                    <a16:rowId xmlns:a16="http://schemas.microsoft.com/office/drawing/2014/main" val="2188522848"/>
                  </a:ext>
                </a:extLst>
              </a:tr>
              <a:tr h="370840">
                <a:tc>
                  <a:txBody>
                    <a:bodyPr/>
                    <a:lstStyle/>
                    <a:p>
                      <a:r>
                        <a:rPr lang="en-GB" sz="1200" b="1" dirty="0"/>
                        <a:t>Range and Depth of Historical Knowledge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Study different aspects of different people e.g. differences between male and female/rich or poor life experiences. </a:t>
                      </a:r>
                      <a:r>
                        <a:rPr lang="en-GB" sz="1200" b="1" dirty="0">
                          <a:solidFill>
                            <a:srgbClr val="FF0000"/>
                          </a:solidFill>
                        </a:rPr>
                        <a:t>A2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Examine causes and results of great events and the impact on people. - Compare life in ‘early’ and ‘late’ parts of the time period.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Compare an aspect of life with the same aspect in another time period.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indent="-171450">
                        <a:buFont typeface="Arial" panose="020B0604020202020204" pitchFamily="34" charset="0"/>
                        <a:buChar char="•"/>
                      </a:pPr>
                      <a:r>
                        <a:rPr lang="en-GB" sz="1200" dirty="0"/>
                        <a:t>Find out about beliefs, behaviour and characteristics of people, recognising that not everyone shares the same views and feelings. </a:t>
                      </a:r>
                      <a:r>
                        <a:rPr lang="en-GB" sz="1200" b="1" dirty="0">
                          <a:solidFill>
                            <a:srgbClr val="FF0000"/>
                          </a:solidFill>
                        </a:rPr>
                        <a:t>A2</a:t>
                      </a:r>
                      <a:r>
                        <a:rPr lang="en-GB" sz="1200" b="1" dirty="0"/>
                        <a:t> </a:t>
                      </a:r>
                      <a:r>
                        <a:rPr lang="en-GB" sz="1200" b="1" dirty="0">
                          <a:solidFill>
                            <a:srgbClr val="00FFFF"/>
                          </a:solidFill>
                        </a:rPr>
                        <a:t>C3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FF7C80"/>
                          </a:solidFill>
                        </a:rPr>
                        <a:t>D2</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Explain a past event in terms of cause and effect, using evidence to support and illustrate. </a:t>
                      </a:r>
                      <a:r>
                        <a:rPr lang="en-GB" sz="1200" b="1" dirty="0">
                          <a:solidFill>
                            <a:srgbClr val="0070C0"/>
                          </a:solidFill>
                        </a:rPr>
                        <a:t>A1</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Know key dates, characters and events of time studied.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Compare the significance of events, development and people across topics and time periods.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Independently comment on the different types of cause and effects for most of the events covered, including long and short term factors. </a:t>
                      </a:r>
                      <a:r>
                        <a:rPr lang="en-GB" sz="1200" b="1" dirty="0">
                          <a:solidFill>
                            <a:srgbClr val="0070C0"/>
                          </a:solidFill>
                        </a:rPr>
                        <a:t>A1</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tc>
                <a:extLst>
                  <a:ext uri="{0D108BD9-81ED-4DB2-BD59-A6C34878D82A}">
                    <a16:rowId xmlns:a16="http://schemas.microsoft.com/office/drawing/2014/main" val="959569418"/>
                  </a:ext>
                </a:extLst>
              </a:tr>
            </a:tbl>
          </a:graphicData>
        </a:graphic>
      </p:graphicFrame>
      <p:pic>
        <p:nvPicPr>
          <p:cNvPr id="3" name="Picture 2">
            <a:hlinkClick r:id="rId2" action="ppaction://hlinksldjump"/>
            <a:extLst>
              <a:ext uri="{FF2B5EF4-FFF2-40B4-BE49-F238E27FC236}">
                <a16:creationId xmlns:a16="http://schemas.microsoft.com/office/drawing/2014/main" id="{3539DE52-9D13-4E49-8F04-5AF307AAA61C}"/>
              </a:ext>
            </a:extLst>
          </p:cNvPr>
          <p:cNvPicPr>
            <a:picLocks noChangeAspect="1"/>
          </p:cNvPicPr>
          <p:nvPr/>
        </p:nvPicPr>
        <p:blipFill>
          <a:blip r:embed="rId3"/>
          <a:stretch>
            <a:fillRect/>
          </a:stretch>
        </p:blipFill>
        <p:spPr>
          <a:xfrm>
            <a:off x="8995888" y="5723436"/>
            <a:ext cx="719612" cy="576263"/>
          </a:xfrm>
          <a:prstGeom prst="rect">
            <a:avLst/>
          </a:prstGeom>
        </p:spPr>
      </p:pic>
    </p:spTree>
    <p:extLst>
      <p:ext uri="{BB962C8B-B14F-4D97-AF65-F5344CB8AC3E}">
        <p14:creationId xmlns:p14="http://schemas.microsoft.com/office/powerpoint/2010/main" val="307027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D14C57F-2EB2-4ADA-8767-B4CA5535C834}"/>
              </a:ext>
            </a:extLst>
          </p:cNvPr>
          <p:cNvGraphicFramePr>
            <a:graphicFrameLocks noGrp="1"/>
          </p:cNvGraphicFramePr>
          <p:nvPr>
            <p:extLst>
              <p:ext uri="{D42A27DB-BD31-4B8C-83A1-F6EECF244321}">
                <p14:modId xmlns:p14="http://schemas.microsoft.com/office/powerpoint/2010/main" val="2800353501"/>
              </p:ext>
            </p:extLst>
          </p:nvPr>
        </p:nvGraphicFramePr>
        <p:xfrm>
          <a:off x="249861" y="221805"/>
          <a:ext cx="9406278" cy="5769302"/>
        </p:xfrm>
        <a:graphic>
          <a:graphicData uri="http://schemas.openxmlformats.org/drawingml/2006/table">
            <a:tbl>
              <a:tblPr firstRow="1" firstCol="1" bandRow="1"/>
              <a:tblGrid>
                <a:gridCol w="3135426">
                  <a:extLst>
                    <a:ext uri="{9D8B030D-6E8A-4147-A177-3AD203B41FA5}">
                      <a16:colId xmlns:a16="http://schemas.microsoft.com/office/drawing/2014/main" val="1495322362"/>
                    </a:ext>
                  </a:extLst>
                </a:gridCol>
                <a:gridCol w="3135426">
                  <a:extLst>
                    <a:ext uri="{9D8B030D-6E8A-4147-A177-3AD203B41FA5}">
                      <a16:colId xmlns:a16="http://schemas.microsoft.com/office/drawing/2014/main" val="3643843196"/>
                    </a:ext>
                  </a:extLst>
                </a:gridCol>
                <a:gridCol w="3135426">
                  <a:extLst>
                    <a:ext uri="{9D8B030D-6E8A-4147-A177-3AD203B41FA5}">
                      <a16:colId xmlns:a16="http://schemas.microsoft.com/office/drawing/2014/main" val="2602184481"/>
                    </a:ext>
                  </a:extLst>
                </a:gridCol>
              </a:tblGrid>
              <a:tr h="164077">
                <a:tc gridSpan="3">
                  <a:txBody>
                    <a:bodyPr/>
                    <a:lstStyle/>
                    <a:p>
                      <a:pPr algn="ctr">
                        <a:spcAft>
                          <a:spcPts val="0"/>
                        </a:spcAft>
                      </a:pPr>
                      <a:r>
                        <a:rPr lang="en-GB" sz="2000" b="1" dirty="0">
                          <a:effectLst/>
                          <a:latin typeface="Verdana" panose="020B0604030504040204" pitchFamily="34" charset="0"/>
                          <a:ea typeface="Verdana" panose="020B0604030504040204" pitchFamily="34" charset="0"/>
                        </a:rPr>
                        <a:t>WHOLE NON-CORE CURRICULUM</a:t>
                      </a: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pPr algn="ctr">
                        <a:spcAft>
                          <a:spcPts val="0"/>
                        </a:spcAft>
                      </a:pPr>
                      <a:endParaRPr lang="en-GB" sz="1200">
                        <a:effectLst/>
                        <a:latin typeface="Times New Roman" panose="02020603050405020304" pitchFamily="18" charset="0"/>
                        <a:ea typeface="Times New Roman" panose="02020603050405020304" pitchFamily="18" charset="0"/>
                      </a:endParaRP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spcAft>
                          <a:spcPts val="0"/>
                        </a:spcAft>
                      </a:pPr>
                      <a:endParaRPr lang="en-GB" sz="1200" dirty="0">
                        <a:effectLst/>
                        <a:latin typeface="Times New Roman" panose="02020603050405020304" pitchFamily="18" charset="0"/>
                        <a:ea typeface="Times New Roman" panose="02020603050405020304" pitchFamily="18" charset="0"/>
                      </a:endParaRPr>
                    </a:p>
                  </a:txBody>
                  <a:tcPr marL="59372" marR="59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0745618"/>
                  </a:ext>
                </a:extLst>
              </a:tr>
              <a:tr h="164077">
                <a:tc>
                  <a:txBody>
                    <a:bodyPr/>
                    <a:lstStyle/>
                    <a:p>
                      <a:pPr algn="ctr">
                        <a:spcAft>
                          <a:spcPts val="0"/>
                        </a:spcAft>
                      </a:pPr>
                      <a:r>
                        <a:rPr lang="en-US" sz="1600" b="1" dirty="0">
                          <a:effectLst/>
                          <a:latin typeface="Verdana" panose="020B0604030504040204" pitchFamily="34" charset="0"/>
                          <a:ea typeface="Times New Roman" panose="02020603050405020304" pitchFamily="18" charset="0"/>
                        </a:rPr>
                        <a:t>INTENT</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b="1">
                          <a:effectLst/>
                          <a:latin typeface="Verdana" panose="020B0604030504040204" pitchFamily="34" charset="0"/>
                          <a:ea typeface="Times New Roman" panose="02020603050405020304" pitchFamily="18" charset="0"/>
                        </a:rPr>
                        <a:t>IMPLEMENTATION</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600" b="1">
                          <a:effectLst/>
                          <a:latin typeface="Verdana" panose="020B0604030504040204" pitchFamily="34" charset="0"/>
                          <a:ea typeface="Times New Roman" panose="02020603050405020304" pitchFamily="18" charset="0"/>
                        </a:rPr>
                        <a:t>IMPACT</a:t>
                      </a:r>
                      <a:endParaRPr lang="en-GB"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93392920"/>
                  </a:ext>
                </a:extLst>
              </a:tr>
              <a:tr h="5220662">
                <a:tc>
                  <a:txBody>
                    <a:bodyPr/>
                    <a:lstStyle/>
                    <a:p>
                      <a:pPr>
                        <a:spcAft>
                          <a:spcPts val="0"/>
                        </a:spcAft>
                      </a:pPr>
                      <a:r>
                        <a:rPr lang="en-GB" sz="1200" dirty="0">
                          <a:effectLst/>
                          <a:latin typeface="Verdana" panose="020B0604030504040204" pitchFamily="34" charset="0"/>
                          <a:ea typeface="Times New Roman" panose="02020603050405020304" pitchFamily="18" charset="0"/>
                        </a:rPr>
                        <a:t>At Branston Junior Academy, we aim to create a love of learning. We want to provide children with both the skills and knowledge to best prepare them for their next steps in learning, as well as for their lives as a whole. </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We want our curriculum to create a sense of excitement, spark interest and allow children to reflect and share their learning and become active participants in what and how they learn. </a:t>
                      </a:r>
                      <a:br>
                        <a:rPr lang="en-GB" sz="1200" dirty="0">
                          <a:effectLst/>
                          <a:latin typeface="Verdana" panose="020B0604030504040204" pitchFamily="34" charset="0"/>
                          <a:ea typeface="Times New Roman" panose="02020603050405020304" pitchFamily="18" charset="0"/>
                        </a:rPr>
                      </a:b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200" dirty="0">
                          <a:effectLst/>
                          <a:latin typeface="Verdana" panose="020B0604030504040204" pitchFamily="34" charset="0"/>
                          <a:ea typeface="Times New Roman" panose="02020603050405020304" pitchFamily="18" charset="0"/>
                        </a:rPr>
                        <a:t>Our curriculum is a 4 year rolling programme, with all year groups looking at the same topic at the same time (although Science is based on a two year rolling programme.)</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Despite all year groups learning through the same topic matter, there is a clear progression in the skills children learn in different year groups- applying different skills within a topic, there is also progression in the subject-specific knowledge that they learn. The only element that does not progress is the topic-based facts. </a:t>
                      </a:r>
                    </a:p>
                    <a:p>
                      <a:pPr>
                        <a:spcAft>
                          <a:spcPts val="0"/>
                        </a:spcAft>
                      </a:pPr>
                      <a:endParaRPr lang="en-GB" sz="1200" dirty="0">
                        <a:effectLst/>
                        <a:latin typeface="Verdana" panose="020B0604030504040204" pitchFamily="34"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Skills progression and subject-specific knowledge </a:t>
                      </a:r>
                      <a:r>
                        <a:rPr lang="en-GB" sz="1200">
                          <a:effectLst/>
                          <a:latin typeface="Verdana" panose="020B0604030504040204" pitchFamily="34" charset="0"/>
                          <a:ea typeface="Times New Roman" panose="02020603050405020304" pitchFamily="18" charset="0"/>
                        </a:rPr>
                        <a:t>progress within </a:t>
                      </a:r>
                      <a:r>
                        <a:rPr lang="en-GB" sz="1200" dirty="0">
                          <a:effectLst/>
                          <a:latin typeface="Verdana" panose="020B0604030504040204" pitchFamily="34" charset="0"/>
                          <a:ea typeface="Times New Roman" panose="02020603050405020304" pitchFamily="18" charset="0"/>
                        </a:rPr>
                        <a:t>non-core subjects is differentiated between year3/4 and year 5/6, with additional ways to support and extend the skills learning further. </a:t>
                      </a:r>
                      <a:endParaRPr lang="en-GB" sz="1800" dirty="0">
                        <a:effectLst/>
                        <a:latin typeface="Times New Roman" panose="02020603050405020304" pitchFamily="18"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457200" algn="just">
                        <a:spcAft>
                          <a:spcPts val="0"/>
                        </a:spcAft>
                        <a:tabLst>
                          <a:tab pos="914400" algn="l"/>
                        </a:tabLs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spcAft>
                          <a:spcPts val="0"/>
                        </a:spcAft>
                      </a:pPr>
                      <a:r>
                        <a:rPr lang="en-GB" sz="1200" dirty="0">
                          <a:effectLst/>
                          <a:latin typeface="Verdana" panose="020B060403050404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Children take a central role in recording their own learning, through the use of the Skills Journal. This allows both pupil and teachers to identify gaps in learning and provides a structure in which to reflect on their learning. </a:t>
                      </a:r>
                    </a:p>
                    <a:p>
                      <a:pPr>
                        <a:spcAft>
                          <a:spcPts val="0"/>
                        </a:spcAft>
                        <a:tabLst>
                          <a:tab pos="914400" algn="l"/>
                        </a:tabLst>
                      </a:pPr>
                      <a:endParaRPr lang="en-GB" sz="1200" dirty="0">
                        <a:effectLst/>
                        <a:latin typeface="Verdana" panose="020B0604030504040204" pitchFamily="34"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As a result of this approach, we create a whole-school interest in a topic- allowing us to share our learning across the school, share exciting experiences and inspire children to learn more and share their learning with other pupils in other year groups.</a:t>
                      </a:r>
                    </a:p>
                    <a:p>
                      <a:pPr>
                        <a:spcAft>
                          <a:spcPts val="0"/>
                        </a:spcAft>
                        <a:tabLst>
                          <a:tab pos="914400" algn="l"/>
                        </a:tabLst>
                      </a:pPr>
                      <a:endParaRPr lang="en-GB" sz="1200" dirty="0">
                        <a:effectLst/>
                        <a:latin typeface="Verdana" panose="020B0604030504040204" pitchFamily="34" charset="0"/>
                        <a:ea typeface="Times New Roman" panose="02020603050405020304" pitchFamily="18" charset="0"/>
                      </a:endParaRPr>
                    </a:p>
                    <a:p>
                      <a:pPr>
                        <a:spcAft>
                          <a:spcPts val="0"/>
                        </a:spcAft>
                        <a:tabLst>
                          <a:tab pos="914400" algn="l"/>
                        </a:tabLst>
                      </a:pPr>
                      <a:r>
                        <a:rPr lang="en-GB" sz="1200" dirty="0">
                          <a:effectLst/>
                          <a:latin typeface="Verdana" panose="020B0604030504040204" pitchFamily="34" charset="0"/>
                          <a:ea typeface="Times New Roman" panose="02020603050405020304" pitchFamily="18" charset="0"/>
                        </a:rPr>
                        <a:t>At the end of their four years, children leave BJA with the skills and knowledge required- alongside some incredible learning experiences and with an inquisitive mind to learn more, experience more and reflect more. </a:t>
                      </a:r>
                      <a:endParaRPr lang="en-GB"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561241"/>
                  </a:ext>
                </a:extLst>
              </a:tr>
            </a:tbl>
          </a:graphicData>
        </a:graphic>
      </p:graphicFrame>
    </p:spTree>
    <p:extLst>
      <p:ext uri="{BB962C8B-B14F-4D97-AF65-F5344CB8AC3E}">
        <p14:creationId xmlns:p14="http://schemas.microsoft.com/office/powerpoint/2010/main" val="3018793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930952857"/>
              </p:ext>
            </p:extLst>
          </p:nvPr>
        </p:nvGraphicFramePr>
        <p:xfrm>
          <a:off x="0" y="0"/>
          <a:ext cx="9906001" cy="67665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HISTORY </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Historical Enquiry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txBody>
                  <a:tcPr/>
                </a:tc>
                <a:tc>
                  <a:txBody>
                    <a:bodyPr/>
                    <a:lstStyle/>
                    <a:p>
                      <a:pPr marL="171450" indent="-171450">
                        <a:buFont typeface="Arial" panose="020B0604020202020204" pitchFamily="34" charset="0"/>
                        <a:buChar char="•"/>
                      </a:pPr>
                      <a:r>
                        <a:rPr lang="en-GB" sz="1200" dirty="0"/>
                        <a:t>Begin to identify primary and secondary sources.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Use evidence to build up a picture of a past event.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Select relevant sections of information.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the library and internet for research with increasing confidence.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Recognise primary and secondary sources. </a:t>
                      </a:r>
                      <a:r>
                        <a:rPr lang="en-GB" sz="1200" b="1" dirty="0">
                          <a:solidFill>
                            <a:srgbClr val="0070C0"/>
                          </a:solidFill>
                        </a:rPr>
                        <a:t>A1</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a range of sources to find out about an aspect of time past.</a:t>
                      </a:r>
                      <a:r>
                        <a:rPr lang="en-GB" sz="1200" b="1" dirty="0"/>
                        <a:t>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008000"/>
                          </a:solidFill>
                        </a:rPr>
                        <a:t>D3</a:t>
                      </a:r>
                      <a:r>
                        <a:rPr lang="en-GB" sz="1200" b="1" dirty="0"/>
                        <a:t> </a:t>
                      </a:r>
                    </a:p>
                    <a:p>
                      <a:pPr marL="171450" indent="-171450">
                        <a:buFont typeface="Arial" panose="020B0604020202020204" pitchFamily="34" charset="0"/>
                        <a:buChar char="•"/>
                      </a:pPr>
                      <a:r>
                        <a:rPr lang="en-GB" sz="1200" dirty="0"/>
                        <a:t>Suggest omissions and the means of finding out this information. (where is arises) </a:t>
                      </a:r>
                    </a:p>
                    <a:p>
                      <a:pPr marL="171450" indent="-171450">
                        <a:buFont typeface="Arial" panose="020B0604020202020204" pitchFamily="34" charset="0"/>
                        <a:buChar char="•"/>
                      </a:pPr>
                      <a:r>
                        <a:rPr lang="en-GB" sz="1200" dirty="0"/>
                        <a:t>Bring knowledge gathered from several sources together in a fluent account.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008000"/>
                          </a:solidFill>
                        </a:rPr>
                        <a:t>D3</a:t>
                      </a:r>
                      <a:r>
                        <a:rPr lang="en-GB" sz="1200" b="1" dirty="0"/>
                        <a: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Independently plan their own enquiry towards a particular topic.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008000"/>
                          </a:solidFill>
                        </a:rPr>
                        <a:t>D3</a:t>
                      </a:r>
                      <a:r>
                        <a:rPr lang="en-GB" sz="1200"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Plan and produce quality responses to a wide range of historical enquiries requiring the use of complex sources. </a:t>
                      </a:r>
                      <a:r>
                        <a:rPr lang="en-GB" sz="1200" b="1" dirty="0">
                          <a:solidFill>
                            <a:srgbClr val="FF0000"/>
                          </a:solidFill>
                        </a:rPr>
                        <a:t>A2</a:t>
                      </a:r>
                      <a:r>
                        <a:rPr lang="en-GB" sz="1200" b="1" dirty="0"/>
                        <a:t> </a:t>
                      </a:r>
                      <a:r>
                        <a:rPr lang="en-GB" sz="1200" b="1" dirty="0">
                          <a:solidFill>
                            <a:srgbClr val="92D050"/>
                          </a:solidFill>
                        </a:rPr>
                        <a:t>A3</a:t>
                      </a:r>
                      <a:r>
                        <a:rPr lang="en-GB" sz="1200" b="1" dirty="0"/>
                        <a:t> </a:t>
                      </a:r>
                      <a:r>
                        <a:rPr lang="en-GB" sz="1200" b="1" dirty="0">
                          <a:solidFill>
                            <a:schemeClr val="accent2"/>
                          </a:solidFill>
                        </a:rPr>
                        <a:t>B1</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008000"/>
                          </a:solidFill>
                        </a:rPr>
                        <a:t>D3</a:t>
                      </a:r>
                      <a:r>
                        <a:rPr lang="en-GB" sz="1200" b="1" dirty="0"/>
                        <a:t> </a:t>
                      </a:r>
                    </a:p>
                  </a:txBody>
                  <a:tcPr/>
                </a:tc>
                <a:extLst>
                  <a:ext uri="{0D108BD9-81ED-4DB2-BD59-A6C34878D82A}">
                    <a16:rowId xmlns:a16="http://schemas.microsoft.com/office/drawing/2014/main" val="230496494"/>
                  </a:ext>
                </a:extLst>
              </a:tr>
              <a:tr h="370840">
                <a:tc>
                  <a:txBody>
                    <a:bodyPr/>
                    <a:lstStyle/>
                    <a:p>
                      <a:r>
                        <a:rPr lang="en-GB" sz="1200" b="1" dirty="0"/>
                        <a:t>Historical Terms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 </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err="1"/>
                        <a:t>EgyptianS</a:t>
                      </a:r>
                      <a:endParaRPr lang="en-GB"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Record knowledge and understanding in a variety of ways, using dates and key terms appropriately. </a:t>
                      </a:r>
                      <a:r>
                        <a:rPr lang="en-GB" sz="1200" b="1" dirty="0">
                          <a:solidFill>
                            <a:srgbClr val="FF0000"/>
                          </a:solidFill>
                        </a:rPr>
                        <a:t>A2</a:t>
                      </a:r>
                      <a:r>
                        <a:rPr lang="en-GB" sz="1200" b="1" dirty="0"/>
                        <a:t> </a:t>
                      </a:r>
                      <a:r>
                        <a:rPr lang="en-GB" sz="1200" b="1" dirty="0">
                          <a:solidFill>
                            <a:srgbClr val="F50B96"/>
                          </a:solidFill>
                        </a:rPr>
                        <a:t>B2</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endParaRPr lang="en-GB" sz="1200" dirty="0"/>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Interpreting History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Branston at War</a:t>
                      </a:r>
                    </a:p>
                    <a:p>
                      <a:pPr marL="171450" indent="-171450">
                        <a:buFont typeface="Arial" panose="020B0604020202020204" pitchFamily="34" charset="0"/>
                        <a:buChar char="•"/>
                      </a:pPr>
                      <a:r>
                        <a:rPr lang="en-GB" sz="1100" dirty="0"/>
                        <a:t>British Settlers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Walk like an Egyptian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The Olympics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Chocolate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Extinction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Inventors </a:t>
                      </a:r>
                    </a:p>
                  </a:txBody>
                  <a:tcPr/>
                </a:tc>
                <a:tc>
                  <a:txBody>
                    <a:bodyPr/>
                    <a:lstStyle/>
                    <a:p>
                      <a:pPr marL="171450" indent="-171450">
                        <a:buFont typeface="Arial" panose="020B0604020202020204" pitchFamily="34" charset="0"/>
                        <a:buChar char="•"/>
                      </a:pPr>
                      <a:r>
                        <a:rPr lang="en-GB" sz="1200" dirty="0"/>
                        <a:t>Compare accounts of events from different sources - fact or fiction? </a:t>
                      </a:r>
                      <a:r>
                        <a:rPr lang="en-GB" sz="1200" b="1" dirty="0">
                          <a:solidFill>
                            <a:srgbClr val="7030A0"/>
                          </a:solidFill>
                        </a:rPr>
                        <a:t>C1</a:t>
                      </a:r>
                      <a:r>
                        <a:rPr lang="en-GB" sz="1200" b="1" dirty="0"/>
                        <a:t> </a:t>
                      </a:r>
                      <a:r>
                        <a:rPr lang="en-GB" sz="1200" b="1" dirty="0">
                          <a:solidFill>
                            <a:srgbClr val="0070C0"/>
                          </a:solidFill>
                        </a:rPr>
                        <a:t>A1</a:t>
                      </a:r>
                    </a:p>
                    <a:p>
                      <a:pPr marL="171450" indent="-171450">
                        <a:buFont typeface="Arial" panose="020B0604020202020204" pitchFamily="34" charset="0"/>
                        <a:buChar char="•"/>
                      </a:pPr>
                      <a:r>
                        <a:rPr lang="en-GB" sz="1200" dirty="0"/>
                        <a:t>Offer some reasons for different versions of events. </a:t>
                      </a:r>
                      <a:r>
                        <a:rPr lang="en-GB" sz="1200" b="1" dirty="0">
                          <a:solidFill>
                            <a:srgbClr val="7030A0"/>
                          </a:solidFill>
                        </a:rPr>
                        <a:t>C1</a:t>
                      </a:r>
                      <a:r>
                        <a:rPr lang="en-GB" sz="1200" b="1" dirty="0"/>
                        <a:t> </a:t>
                      </a:r>
                      <a:r>
                        <a:rPr lang="en-GB" sz="1200" b="1" dirty="0">
                          <a:solidFill>
                            <a:srgbClr val="0070C0"/>
                          </a:solidFill>
                        </a:rPr>
                        <a:t>A1</a:t>
                      </a:r>
                    </a:p>
                  </a:txBody>
                  <a:tcPr/>
                </a:tc>
                <a:tc>
                  <a:txBody>
                    <a:bodyPr/>
                    <a:lstStyle/>
                    <a:p>
                      <a:pPr marL="171450" indent="-171450">
                        <a:buFont typeface="Arial" panose="020B0604020202020204" pitchFamily="34" charset="0"/>
                        <a:buChar char="•"/>
                      </a:pPr>
                      <a:r>
                        <a:rPr lang="en-GB" sz="1200" dirty="0"/>
                        <a:t>Link sources and work out how conclusions were arrived at. </a:t>
                      </a:r>
                    </a:p>
                    <a:p>
                      <a:pPr marL="171450" indent="-171450">
                        <a:buFont typeface="Arial" panose="020B0604020202020204" pitchFamily="34" charset="0"/>
                        <a:buChar char="•"/>
                      </a:pPr>
                      <a:r>
                        <a:rPr lang="en-GB" sz="1200" dirty="0"/>
                        <a:t>Consider ways of checking the accuracy of interpretations – fact/fiction or opinion? </a:t>
                      </a:r>
                      <a:r>
                        <a:rPr lang="en-GB" sz="1200" b="1" dirty="0">
                          <a:solidFill>
                            <a:srgbClr val="7030A0"/>
                          </a:solidFill>
                        </a:rPr>
                        <a:t>C1</a:t>
                      </a:r>
                      <a:r>
                        <a:rPr lang="en-GB" sz="1200" b="1" dirty="0"/>
                        <a:t> </a:t>
                      </a:r>
                      <a:r>
                        <a:rPr lang="en-GB" sz="1200" b="1" dirty="0">
                          <a:solidFill>
                            <a:srgbClr val="0070C0"/>
                          </a:solidFill>
                        </a:rPr>
                        <a:t>A1</a:t>
                      </a:r>
                    </a:p>
                    <a:p>
                      <a:pPr marL="171450" indent="-171450">
                        <a:buFont typeface="Arial" panose="020B0604020202020204" pitchFamily="34" charset="0"/>
                        <a:buChar char="•"/>
                      </a:pPr>
                      <a:r>
                        <a:rPr lang="en-GB" sz="1200" dirty="0"/>
                        <a:t>Be aware that different evidence will lead to different conclusions. </a:t>
                      </a:r>
                      <a:r>
                        <a:rPr lang="en-GB" sz="1200" b="1" dirty="0">
                          <a:solidFill>
                            <a:srgbClr val="7030A0"/>
                          </a:solidFill>
                        </a:rPr>
                        <a:t>C1</a:t>
                      </a:r>
                      <a:r>
                        <a:rPr lang="en-GB" sz="1200" b="1" dirty="0"/>
                        <a:t> </a:t>
                      </a:r>
                      <a:r>
                        <a:rPr lang="en-GB" sz="1200" b="1" dirty="0">
                          <a:solidFill>
                            <a:srgbClr val="0070C0"/>
                          </a:solidFill>
                        </a:rPr>
                        <a:t>A1</a:t>
                      </a:r>
                    </a:p>
                    <a:p>
                      <a:pPr marL="171450" indent="-171450">
                        <a:buFont typeface="Arial" panose="020B0604020202020204" pitchFamily="34" charset="0"/>
                        <a:buChar char="•"/>
                      </a:pPr>
                      <a:r>
                        <a:rPr lang="en-GB" sz="1200" dirty="0"/>
                        <a:t>Confidently use the library and internet.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tc>
                  <a:txBody>
                    <a:bodyPr/>
                    <a:lstStyle/>
                    <a:p>
                      <a:pPr marL="171450" indent="-171450">
                        <a:buFont typeface="Arial" panose="020B0604020202020204" pitchFamily="34" charset="0"/>
                        <a:buChar char="•"/>
                      </a:pPr>
                      <a:r>
                        <a:rPr lang="en-GB" sz="1200" dirty="0"/>
                        <a:t>Explain the nature and reasons for different interpretations in a range of topics. </a:t>
                      </a:r>
                      <a:r>
                        <a:rPr lang="en-GB" sz="1200" b="1" dirty="0">
                          <a:solidFill>
                            <a:srgbClr val="7030A0"/>
                          </a:solidFill>
                        </a:rPr>
                        <a:t>C1</a:t>
                      </a:r>
                      <a:r>
                        <a:rPr lang="en-GB" sz="1200" b="1" dirty="0"/>
                        <a:t> </a:t>
                      </a:r>
                      <a:r>
                        <a:rPr lang="en-GB" sz="1200" b="1" dirty="0">
                          <a:solidFill>
                            <a:srgbClr val="0070C0"/>
                          </a:solidFill>
                        </a:rPr>
                        <a:t>A1</a:t>
                      </a:r>
                    </a:p>
                    <a:p>
                      <a:pPr marL="171450" indent="-171450">
                        <a:buFont typeface="Arial" panose="020B0604020202020204" pitchFamily="34" charset="0"/>
                        <a:buChar char="•"/>
                      </a:pPr>
                      <a:r>
                        <a:rPr lang="en-GB" sz="1200" dirty="0"/>
                        <a:t>Independently evaluate a range of sources for historical enquiries considering factors such as purpose, audience, accuracy, reliability and how the source was compiled. </a:t>
                      </a:r>
                      <a:r>
                        <a:rPr lang="en-GB" sz="1200" b="1" dirty="0">
                          <a:solidFill>
                            <a:srgbClr val="FF0000"/>
                          </a:solidFill>
                        </a:rPr>
                        <a:t>A2</a:t>
                      </a:r>
                      <a:r>
                        <a:rPr lang="en-GB" sz="1200" b="1" dirty="0"/>
                        <a:t> </a:t>
                      </a:r>
                      <a:r>
                        <a:rPr lang="en-GB" sz="1200" b="1" dirty="0">
                          <a:solidFill>
                            <a:schemeClr val="accent2"/>
                          </a:solidFill>
                        </a:rPr>
                        <a:t>B1</a:t>
                      </a:r>
                      <a:r>
                        <a:rPr lang="en-GB" sz="1200" b="1" dirty="0"/>
                        <a:t> </a:t>
                      </a:r>
                      <a:r>
                        <a:rPr lang="en-GB" sz="1200" b="1" dirty="0">
                          <a:solidFill>
                            <a:srgbClr val="F50B96"/>
                          </a:solidFill>
                        </a:rPr>
                        <a:t>B2</a:t>
                      </a:r>
                      <a:r>
                        <a:rPr lang="en-GB" sz="1200" b="1" dirty="0"/>
                        <a:t> </a:t>
                      </a:r>
                      <a:r>
                        <a:rPr lang="en-GB" sz="1200" b="1" dirty="0">
                          <a:solidFill>
                            <a:schemeClr val="bg1">
                              <a:lumMod val="65000"/>
                            </a:schemeClr>
                          </a:solidFill>
                        </a:rPr>
                        <a:t>B3</a:t>
                      </a:r>
                      <a:r>
                        <a:rPr lang="en-GB" sz="1200" b="1" dirty="0"/>
                        <a:t> </a:t>
                      </a:r>
                      <a:r>
                        <a:rPr lang="en-GB" sz="1200" b="1" dirty="0">
                          <a:solidFill>
                            <a:srgbClr val="7030A0"/>
                          </a:solidFill>
                        </a:rPr>
                        <a:t>C1</a:t>
                      </a:r>
                      <a:r>
                        <a:rPr lang="en-GB" sz="1200" b="1" dirty="0"/>
                        <a:t> </a:t>
                      </a:r>
                      <a:r>
                        <a:rPr lang="en-GB" sz="1200" b="1" dirty="0">
                          <a:solidFill>
                            <a:schemeClr val="accent4"/>
                          </a:solidFill>
                        </a:rPr>
                        <a:t>C2</a:t>
                      </a:r>
                      <a:r>
                        <a:rPr lang="en-GB" sz="1200" b="1" dirty="0"/>
                        <a:t> </a:t>
                      </a:r>
                      <a:r>
                        <a:rPr lang="en-GB" sz="1200" b="1" dirty="0">
                          <a:solidFill>
                            <a:srgbClr val="CC6600"/>
                          </a:solidFill>
                        </a:rPr>
                        <a:t>D1</a:t>
                      </a:r>
                      <a:r>
                        <a:rPr lang="en-GB" sz="1200" b="1" dirty="0"/>
                        <a:t> </a:t>
                      </a:r>
                      <a:r>
                        <a:rPr lang="en-GB" sz="1200" b="1" dirty="0">
                          <a:solidFill>
                            <a:srgbClr val="008000"/>
                          </a:solidFill>
                        </a:rPr>
                        <a:t>D3</a:t>
                      </a:r>
                      <a:r>
                        <a:rPr lang="en-GB" sz="1200" b="1" dirty="0"/>
                        <a:t> </a:t>
                      </a:r>
                    </a:p>
                  </a:txBody>
                  <a:tcPr/>
                </a:tc>
                <a:extLst>
                  <a:ext uri="{0D108BD9-81ED-4DB2-BD59-A6C34878D82A}">
                    <a16:rowId xmlns:a16="http://schemas.microsoft.com/office/drawing/2014/main" val="1435937397"/>
                  </a:ext>
                </a:extLst>
              </a:tr>
            </a:tbl>
          </a:graphicData>
        </a:graphic>
      </p:graphicFrame>
      <p:pic>
        <p:nvPicPr>
          <p:cNvPr id="3" name="Picture 2">
            <a:hlinkClick r:id="rId2" action="ppaction://hlinksldjump"/>
            <a:extLst>
              <a:ext uri="{FF2B5EF4-FFF2-40B4-BE49-F238E27FC236}">
                <a16:creationId xmlns:a16="http://schemas.microsoft.com/office/drawing/2014/main" id="{7115E596-D832-43AE-A383-0A5486BA76D2}"/>
              </a:ext>
            </a:extLst>
          </p:cNvPr>
          <p:cNvPicPr>
            <a:picLocks noChangeAspect="1"/>
          </p:cNvPicPr>
          <p:nvPr/>
        </p:nvPicPr>
        <p:blipFill>
          <a:blip r:embed="rId3"/>
          <a:stretch>
            <a:fillRect/>
          </a:stretch>
        </p:blipFill>
        <p:spPr>
          <a:xfrm>
            <a:off x="8968674" y="4027080"/>
            <a:ext cx="719612" cy="576263"/>
          </a:xfrm>
          <a:prstGeom prst="rect">
            <a:avLst/>
          </a:prstGeom>
        </p:spPr>
      </p:pic>
    </p:spTree>
    <p:extLst>
      <p:ext uri="{BB962C8B-B14F-4D97-AF65-F5344CB8AC3E}">
        <p14:creationId xmlns:p14="http://schemas.microsoft.com/office/powerpoint/2010/main" val="14680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18871" y="4495172"/>
            <a:ext cx="2002571" cy="70558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2" name="Rounded Rectangle 31"/>
          <p:cNvSpPr/>
          <p:nvPr/>
        </p:nvSpPr>
        <p:spPr>
          <a:xfrm>
            <a:off x="5665360" y="2171038"/>
            <a:ext cx="2659470" cy="70703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History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2015116"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0" name="Rounded Rectangle 9"/>
          <p:cNvSpPr/>
          <p:nvPr/>
        </p:nvSpPr>
        <p:spPr>
          <a:xfrm>
            <a:off x="626665" y="2235719"/>
            <a:ext cx="2015116"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622504" y="2248161"/>
            <a:ext cx="1986392" cy="738664"/>
          </a:xfrm>
          <a:prstGeom prst="rect">
            <a:avLst/>
          </a:prstGeom>
          <a:noFill/>
        </p:spPr>
        <p:txBody>
          <a:bodyPr wrap="square" rtlCol="0">
            <a:spAutoFit/>
          </a:bodyPr>
          <a:lstStyle/>
          <a:p>
            <a:pPr defTabSz="914400"/>
            <a:r>
              <a:rPr lang="en-GB" sz="1400" dirty="0">
                <a:solidFill>
                  <a:prstClr val="black"/>
                </a:solidFill>
                <a:latin typeface="Calibri"/>
              </a:rPr>
              <a:t>I can describe what I know clearly in writing and in pictures.</a:t>
            </a:r>
          </a:p>
        </p:txBody>
      </p:sp>
      <p:sp>
        <p:nvSpPr>
          <p:cNvPr id="11" name="TextBox 10"/>
          <p:cNvSpPr txBox="1"/>
          <p:nvPr/>
        </p:nvSpPr>
        <p:spPr>
          <a:xfrm>
            <a:off x="593780" y="1322184"/>
            <a:ext cx="2015116" cy="738664"/>
          </a:xfrm>
          <a:prstGeom prst="rect">
            <a:avLst/>
          </a:prstGeom>
          <a:noFill/>
        </p:spPr>
        <p:txBody>
          <a:bodyPr wrap="square" rtlCol="0">
            <a:spAutoFit/>
          </a:bodyPr>
          <a:lstStyle/>
          <a:p>
            <a:pPr defTabSz="914400"/>
            <a:r>
              <a:rPr lang="en-GB" sz="1400" dirty="0">
                <a:solidFill>
                  <a:prstClr val="black"/>
                </a:solidFill>
                <a:latin typeface="Calibri"/>
              </a:rPr>
              <a:t>I can read a portrait by looking for clues in an image. </a:t>
            </a:r>
          </a:p>
        </p:txBody>
      </p:sp>
      <p:sp>
        <p:nvSpPr>
          <p:cNvPr id="12" name="Rounded Rectangle 11"/>
          <p:cNvSpPr/>
          <p:nvPr/>
        </p:nvSpPr>
        <p:spPr>
          <a:xfrm>
            <a:off x="593780" y="3258272"/>
            <a:ext cx="2015114" cy="103482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18871" y="4586355"/>
            <a:ext cx="2015115" cy="523220"/>
          </a:xfrm>
          <a:prstGeom prst="rect">
            <a:avLst/>
          </a:prstGeom>
          <a:noFill/>
        </p:spPr>
        <p:txBody>
          <a:bodyPr wrap="square" rtlCol="0">
            <a:spAutoFit/>
          </a:bodyPr>
          <a:lstStyle/>
          <a:p>
            <a:pPr defTabSz="914400"/>
            <a:r>
              <a:rPr lang="en-GB" sz="1400" dirty="0">
                <a:solidFill>
                  <a:prstClr val="black"/>
                </a:solidFill>
                <a:latin typeface="Calibri"/>
              </a:rPr>
              <a:t>I can handle historical artefacts properly.</a:t>
            </a:r>
          </a:p>
        </p:txBody>
      </p:sp>
      <p:sp>
        <p:nvSpPr>
          <p:cNvPr id="15" name="TextBox 14"/>
          <p:cNvSpPr txBox="1"/>
          <p:nvPr/>
        </p:nvSpPr>
        <p:spPr>
          <a:xfrm>
            <a:off x="588785" y="3258273"/>
            <a:ext cx="2002569" cy="954107"/>
          </a:xfrm>
          <a:prstGeom prst="rect">
            <a:avLst/>
          </a:prstGeom>
          <a:noFill/>
        </p:spPr>
        <p:txBody>
          <a:bodyPr wrap="square" rtlCol="0">
            <a:spAutoFit/>
          </a:bodyPr>
          <a:lstStyle/>
          <a:p>
            <a:pPr defTabSz="914400"/>
            <a:r>
              <a:rPr lang="en-GB" sz="1400" dirty="0">
                <a:solidFill>
                  <a:prstClr val="black"/>
                </a:solidFill>
                <a:latin typeface="Calibri"/>
              </a:rPr>
              <a:t>I can use research to find a simple answer  to my own questions about history and events.</a:t>
            </a:r>
          </a:p>
        </p:txBody>
      </p:sp>
      <p:sp>
        <p:nvSpPr>
          <p:cNvPr id="16" name="Rounded Rectangle 15"/>
          <p:cNvSpPr/>
          <p:nvPr/>
        </p:nvSpPr>
        <p:spPr>
          <a:xfrm>
            <a:off x="3056058" y="2120108"/>
            <a:ext cx="1728406" cy="130690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103319" y="2213249"/>
            <a:ext cx="1733519" cy="1169551"/>
          </a:xfrm>
          <a:prstGeom prst="rect">
            <a:avLst/>
          </a:prstGeom>
          <a:noFill/>
        </p:spPr>
        <p:txBody>
          <a:bodyPr wrap="square" rtlCol="0">
            <a:spAutoFit/>
          </a:bodyPr>
          <a:lstStyle/>
          <a:p>
            <a:pPr defTabSz="914400"/>
            <a:r>
              <a:rPr lang="en-GB" sz="1400" dirty="0">
                <a:solidFill>
                  <a:prstClr val="black"/>
                </a:solidFill>
                <a:latin typeface="Calibri"/>
              </a:rPr>
              <a:t>I can use dates and vocabulary relating to the passing of time, including ancient, modern.</a:t>
            </a:r>
          </a:p>
        </p:txBody>
      </p:sp>
      <p:sp>
        <p:nvSpPr>
          <p:cNvPr id="18" name="Rounded Rectangle 17"/>
          <p:cNvSpPr/>
          <p:nvPr/>
        </p:nvSpPr>
        <p:spPr>
          <a:xfrm>
            <a:off x="3080578" y="863602"/>
            <a:ext cx="1728406" cy="112695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14061" y="950028"/>
            <a:ext cx="1712037" cy="954107"/>
          </a:xfrm>
          <a:prstGeom prst="rect">
            <a:avLst/>
          </a:prstGeom>
          <a:noFill/>
        </p:spPr>
        <p:txBody>
          <a:bodyPr wrap="square" rtlCol="0">
            <a:spAutoFit/>
          </a:bodyPr>
          <a:lstStyle/>
          <a:p>
            <a:pPr defTabSz="914400"/>
            <a:r>
              <a:rPr lang="en-GB" sz="1400" dirty="0">
                <a:solidFill>
                  <a:prstClr val="black"/>
                </a:solidFill>
                <a:latin typeface="Calibri"/>
              </a:rPr>
              <a:t>I can explain how the past can be represented i.e. pictures, postcards</a:t>
            </a:r>
          </a:p>
        </p:txBody>
      </p:sp>
      <p:sp>
        <p:nvSpPr>
          <p:cNvPr id="20" name="Rounded Rectangle 19"/>
          <p:cNvSpPr/>
          <p:nvPr/>
        </p:nvSpPr>
        <p:spPr>
          <a:xfrm>
            <a:off x="3117681" y="3528658"/>
            <a:ext cx="1704794" cy="93451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128103" y="3509068"/>
            <a:ext cx="1546150" cy="954107"/>
          </a:xfrm>
          <a:prstGeom prst="rect">
            <a:avLst/>
          </a:prstGeom>
          <a:noFill/>
        </p:spPr>
        <p:txBody>
          <a:bodyPr wrap="square" rtlCol="0">
            <a:spAutoFit/>
          </a:bodyPr>
          <a:lstStyle/>
          <a:p>
            <a:pPr defTabSz="914400"/>
            <a:r>
              <a:rPr lang="en-GB" sz="1400" dirty="0">
                <a:solidFill>
                  <a:prstClr val="black"/>
                </a:solidFill>
                <a:latin typeface="Calibri"/>
              </a:rPr>
              <a:t>I can identify and describe changes in specific  periods of history</a:t>
            </a:r>
          </a:p>
        </p:txBody>
      </p:sp>
      <p:sp>
        <p:nvSpPr>
          <p:cNvPr id="24" name="Rounded Rectangle 23"/>
          <p:cNvSpPr/>
          <p:nvPr/>
        </p:nvSpPr>
        <p:spPr>
          <a:xfrm>
            <a:off x="3117681" y="4680140"/>
            <a:ext cx="1689596" cy="198922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35353" y="2139404"/>
            <a:ext cx="2602022" cy="738664"/>
          </a:xfrm>
          <a:prstGeom prst="rect">
            <a:avLst/>
          </a:prstGeom>
          <a:noFill/>
        </p:spPr>
        <p:txBody>
          <a:bodyPr wrap="square" rtlCol="0">
            <a:spAutoFit/>
          </a:bodyPr>
          <a:lstStyle/>
          <a:p>
            <a:pPr defTabSz="914400"/>
            <a:r>
              <a:rPr lang="en-GB" sz="1400" dirty="0">
                <a:solidFill>
                  <a:prstClr val="black"/>
                </a:solidFill>
                <a:latin typeface="Calibri"/>
              </a:rPr>
              <a:t>I can place events, people and changes into correct periods of time.</a:t>
            </a:r>
          </a:p>
        </p:txBody>
      </p:sp>
      <p:sp>
        <p:nvSpPr>
          <p:cNvPr id="25" name="TextBox 24"/>
          <p:cNvSpPr txBox="1"/>
          <p:nvPr/>
        </p:nvSpPr>
        <p:spPr>
          <a:xfrm>
            <a:off x="3144807" y="4779996"/>
            <a:ext cx="1639657" cy="1692771"/>
          </a:xfrm>
          <a:prstGeom prst="rect">
            <a:avLst/>
          </a:prstGeom>
          <a:noFill/>
        </p:spPr>
        <p:txBody>
          <a:bodyPr wrap="square" rtlCol="0">
            <a:spAutoFit/>
          </a:bodyPr>
          <a:lstStyle/>
          <a:p>
            <a:pPr defTabSz="914400"/>
            <a:r>
              <a:rPr lang="en-GB" sz="1300" dirty="0">
                <a:solidFill>
                  <a:prstClr val="black"/>
                </a:solidFill>
                <a:latin typeface="Calibri"/>
              </a:rPr>
              <a:t>I can examine artefacts and explain how they are different, thinking about what they are made from, size, signs of wear &amp; tear, purpose</a:t>
            </a:r>
          </a:p>
        </p:txBody>
      </p:sp>
      <p:sp>
        <p:nvSpPr>
          <p:cNvPr id="28" name="Rounded Rectangle 27"/>
          <p:cNvSpPr/>
          <p:nvPr/>
        </p:nvSpPr>
        <p:spPr>
          <a:xfrm>
            <a:off x="5706629" y="980728"/>
            <a:ext cx="2630747"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5728271" y="1088450"/>
            <a:ext cx="2558739" cy="523220"/>
          </a:xfrm>
          <a:prstGeom prst="rect">
            <a:avLst/>
          </a:prstGeom>
          <a:noFill/>
        </p:spPr>
        <p:txBody>
          <a:bodyPr wrap="square" rtlCol="0">
            <a:spAutoFit/>
          </a:bodyPr>
          <a:lstStyle/>
          <a:p>
            <a:pPr defTabSz="914400"/>
            <a:r>
              <a:rPr lang="en-GB" sz="1400" dirty="0">
                <a:solidFill>
                  <a:prstClr val="black"/>
                </a:solidFill>
                <a:latin typeface="Calibri"/>
              </a:rPr>
              <a:t>I can combine sources and information to form an opinion </a:t>
            </a:r>
          </a:p>
        </p:txBody>
      </p:sp>
      <p:sp>
        <p:nvSpPr>
          <p:cNvPr id="34" name="Rounded Rectangle 33"/>
          <p:cNvSpPr/>
          <p:nvPr/>
        </p:nvSpPr>
        <p:spPr>
          <a:xfrm>
            <a:off x="5677905" y="3051250"/>
            <a:ext cx="2659470" cy="73866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5706629" y="3051250"/>
            <a:ext cx="2630746" cy="738664"/>
          </a:xfrm>
          <a:prstGeom prst="rect">
            <a:avLst/>
          </a:prstGeom>
          <a:noFill/>
        </p:spPr>
        <p:txBody>
          <a:bodyPr wrap="square" rtlCol="0">
            <a:spAutoFit/>
          </a:bodyPr>
          <a:lstStyle/>
          <a:p>
            <a:pPr defTabSz="914400"/>
            <a:r>
              <a:rPr lang="en-GB" sz="1400" dirty="0">
                <a:solidFill>
                  <a:prstClr val="black"/>
                </a:solidFill>
                <a:latin typeface="Calibri"/>
              </a:rPr>
              <a:t>I can choose appropriate sources to answer questions about specific people and events</a:t>
            </a:r>
          </a:p>
        </p:txBody>
      </p:sp>
      <p:cxnSp>
        <p:nvCxnSpPr>
          <p:cNvPr id="9" name="Straight Arrow Connector 8"/>
          <p:cNvCxnSpPr>
            <a:stCxn id="10" idx="3"/>
            <a:endCxn id="16" idx="1"/>
          </p:cNvCxnSpPr>
          <p:nvPr/>
        </p:nvCxnSpPr>
        <p:spPr>
          <a:xfrm>
            <a:off x="2641782" y="2631763"/>
            <a:ext cx="414277" cy="14179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3"/>
          </p:cNvCxnSpPr>
          <p:nvPr/>
        </p:nvCxnSpPr>
        <p:spPr>
          <a:xfrm>
            <a:off x="2608894" y="3775684"/>
            <a:ext cx="447164" cy="21043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953000" y="2878068"/>
            <a:ext cx="712360" cy="11178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28" idx="1"/>
          </p:cNvCxnSpPr>
          <p:nvPr/>
        </p:nvCxnSpPr>
        <p:spPr>
          <a:xfrm flipV="1">
            <a:off x="4836838" y="1350060"/>
            <a:ext cx="869791" cy="117449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1"/>
          </p:cNvCxnSpPr>
          <p:nvPr/>
        </p:nvCxnSpPr>
        <p:spPr>
          <a:xfrm flipH="1">
            <a:off x="4836837" y="3420582"/>
            <a:ext cx="841068" cy="156383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8" idx="1"/>
          </p:cNvCxnSpPr>
          <p:nvPr/>
        </p:nvCxnSpPr>
        <p:spPr>
          <a:xfrm>
            <a:off x="4836838" y="1322184"/>
            <a:ext cx="869791" cy="2787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18" idx="1"/>
          </p:cNvCxnSpPr>
          <p:nvPr/>
        </p:nvCxnSpPr>
        <p:spPr>
          <a:xfrm flipV="1">
            <a:off x="2641782" y="1427082"/>
            <a:ext cx="438797" cy="23772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457058" y="4148176"/>
            <a:ext cx="4032447" cy="2246769"/>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History is taught throughout the school on a 4-Year rolling programme, so that every pupil who spends a full four years at BJA will experience the full range of historical topics.</a:t>
            </a:r>
          </a:p>
          <a:p>
            <a:pPr defTabSz="914400"/>
            <a:r>
              <a:rPr lang="en-GB" sz="1400" dirty="0">
                <a:solidFill>
                  <a:prstClr val="black"/>
                </a:solidFill>
                <a:latin typeface="Calibri"/>
              </a:rPr>
              <a:t>Every opportunity is sought to extend a pupil’s range of skills and experiences either through visits to historical sites &amp; museums or by bringing individuals with historical knowledge and artefacts into our school.</a:t>
            </a:r>
          </a:p>
        </p:txBody>
      </p:sp>
      <p:cxnSp>
        <p:nvCxnSpPr>
          <p:cNvPr id="58" name="Straight Arrow Connector 57"/>
          <p:cNvCxnSpPr/>
          <p:nvPr/>
        </p:nvCxnSpPr>
        <p:spPr>
          <a:xfrm>
            <a:off x="2641782" y="4721638"/>
            <a:ext cx="414277" cy="52556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29" name="Straight Arrow Connector 1028"/>
          <p:cNvCxnSpPr>
            <a:stCxn id="32" idx="1"/>
            <a:endCxn id="17" idx="3"/>
          </p:cNvCxnSpPr>
          <p:nvPr/>
        </p:nvCxnSpPr>
        <p:spPr>
          <a:xfrm flipH="1">
            <a:off x="4836838" y="2524554"/>
            <a:ext cx="828523" cy="27347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39" name="Picture 38">
            <a:hlinkClick r:id="rId5" action="ppaction://hlinksldjump"/>
            <a:extLst>
              <a:ext uri="{FF2B5EF4-FFF2-40B4-BE49-F238E27FC236}">
                <a16:creationId xmlns:a16="http://schemas.microsoft.com/office/drawing/2014/main" id="{36A40D33-82C9-43DD-8F85-44DCECA0F7F4}"/>
              </a:ext>
            </a:extLst>
          </p:cNvPr>
          <p:cNvPicPr>
            <a:picLocks noChangeAspect="1"/>
          </p:cNvPicPr>
          <p:nvPr/>
        </p:nvPicPr>
        <p:blipFill>
          <a:blip r:embed="rId6"/>
          <a:stretch>
            <a:fillRect/>
          </a:stretch>
        </p:blipFill>
        <p:spPr>
          <a:xfrm>
            <a:off x="115804" y="6093097"/>
            <a:ext cx="719612" cy="576263"/>
          </a:xfrm>
          <a:prstGeom prst="rect">
            <a:avLst/>
          </a:prstGeom>
        </p:spPr>
      </p:pic>
    </p:spTree>
    <p:extLst>
      <p:ext uri="{BB962C8B-B14F-4D97-AF65-F5344CB8AC3E}">
        <p14:creationId xmlns:p14="http://schemas.microsoft.com/office/powerpoint/2010/main" val="8132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666427" y="459554"/>
            <a:ext cx="2573140"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ART</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5" name="Picture 4">
            <a:extLst>
              <a:ext uri="{FF2B5EF4-FFF2-40B4-BE49-F238E27FC236}">
                <a16:creationId xmlns:a16="http://schemas.microsoft.com/office/drawing/2014/main" id="{479ED951-0A9E-467B-BB08-2721C5944E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000" b="90875" l="10000" r="90000">
                        <a14:foregroundMark x1="82000" y1="25000" x2="82000" y2="25000"/>
                        <a14:foregroundMark x1="86250" y1="12750" x2="86250" y2="12750"/>
                        <a14:foregroundMark x1="89250" y1="6000" x2="89250" y2="6000"/>
                        <a14:foregroundMark x1="89250" y1="6000" x2="89250" y2="6000"/>
                        <a14:foregroundMark x1="48875" y1="90875" x2="48875" y2="90875"/>
                      </a14:backgroundRemoval>
                    </a14:imgEffect>
                  </a14:imgLayer>
                </a14:imgProps>
              </a:ext>
            </a:extLst>
          </a:blip>
          <a:stretch>
            <a:fillRect/>
          </a:stretch>
        </p:blipFill>
        <p:spPr>
          <a:xfrm>
            <a:off x="3491342" y="2838882"/>
            <a:ext cx="2923309" cy="2923309"/>
          </a:xfrm>
          <a:prstGeom prst="rect">
            <a:avLst/>
          </a:prstGeom>
        </p:spPr>
      </p:pic>
      <p:pic>
        <p:nvPicPr>
          <p:cNvPr id="7" name="Picture 6">
            <a:hlinkClick r:id="rId4" action="ppaction://hlinksldjump"/>
            <a:extLst>
              <a:ext uri="{FF2B5EF4-FFF2-40B4-BE49-F238E27FC236}">
                <a16:creationId xmlns:a16="http://schemas.microsoft.com/office/drawing/2014/main" id="{32280BB2-575F-4660-A6C8-DFF5DC94CEF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0273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875037346"/>
              </p:ext>
            </p:extLst>
          </p:nvPr>
        </p:nvGraphicFramePr>
        <p:xfrm>
          <a:off x="0" y="0"/>
          <a:ext cx="9906001" cy="5410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Drawing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Chocolate (pen skills) </a:t>
                      </a:r>
                    </a:p>
                    <a:p>
                      <a:pPr marL="171450" indent="-171450">
                        <a:buFont typeface="Arial" panose="020B0604020202020204" pitchFamily="34" charset="0"/>
                        <a:buChar char="•"/>
                      </a:pPr>
                      <a:r>
                        <a:rPr lang="en-GB" sz="1200" dirty="0"/>
                        <a:t>To Infinity and beyond (pencil)  </a:t>
                      </a:r>
                    </a:p>
                    <a:p>
                      <a:pPr marL="171450" indent="-171450">
                        <a:buFont typeface="Arial" panose="020B0604020202020204" pitchFamily="34" charset="0"/>
                        <a:buChar char="•"/>
                      </a:pPr>
                      <a:r>
                        <a:rPr lang="en-GB" sz="1200" dirty="0"/>
                        <a:t>Extinction (charcoal/ pastels) </a:t>
                      </a:r>
                    </a:p>
                    <a:p>
                      <a:pPr marL="171450" indent="-171450">
                        <a:buFont typeface="Arial" panose="020B0604020202020204" pitchFamily="34" charset="0"/>
                        <a:buChar char="•"/>
                      </a:pPr>
                      <a:r>
                        <a:rPr lang="en-GB" sz="1200" dirty="0"/>
                        <a:t>Branston at War (Charcoal/pastels/pencil) </a:t>
                      </a:r>
                    </a:p>
                    <a:p>
                      <a:pPr marL="171450" indent="-171450">
                        <a:buFont typeface="Arial" panose="020B0604020202020204" pitchFamily="34" charset="0"/>
                        <a:buChar char="•"/>
                      </a:pPr>
                      <a:r>
                        <a:rPr lang="en-GB" sz="1200" dirty="0"/>
                        <a:t>Eco-Warriors (pencil)</a:t>
                      </a:r>
                    </a:p>
                  </a:txBody>
                  <a:tcPr/>
                </a:tc>
                <a:tc>
                  <a:txBody>
                    <a:bodyPr/>
                    <a:lstStyle/>
                    <a:p>
                      <a:pPr marL="171450" indent="-171450">
                        <a:buFont typeface="Arial" panose="020B0604020202020204" pitchFamily="34" charset="0"/>
                        <a:buChar char="•"/>
                      </a:pPr>
                      <a:r>
                        <a:rPr lang="en-GB" sz="1200" dirty="0"/>
                        <a:t>Can control a pencil with increasing confidence: stay within lines and alter pressure. </a:t>
                      </a:r>
                    </a:p>
                    <a:p>
                      <a:pPr marL="171450" indent="-171450">
                        <a:buFont typeface="Arial" panose="020B0604020202020204" pitchFamily="34" charset="0"/>
                        <a:buChar char="•"/>
                      </a:pPr>
                      <a:r>
                        <a:rPr lang="en-GB" sz="1200" dirty="0"/>
                        <a:t>Can experiment with different types of line to create a composition (thick/ thin, wavy/straight). </a:t>
                      </a:r>
                    </a:p>
                    <a:p>
                      <a:pPr marL="171450" indent="-171450">
                        <a:buFont typeface="Arial" panose="020B0604020202020204" pitchFamily="34" charset="0"/>
                        <a:buChar char="•"/>
                      </a:pPr>
                      <a:r>
                        <a:rPr lang="en-GB" sz="1200" dirty="0"/>
                        <a:t>Can experiment with tone: light/ dark, black to white. </a:t>
                      </a:r>
                    </a:p>
                    <a:p>
                      <a:pPr marL="171450" indent="-171450">
                        <a:buFont typeface="Arial" panose="020B0604020202020204" pitchFamily="34" charset="0"/>
                        <a:buChar char="•"/>
                      </a:pPr>
                      <a:r>
                        <a:rPr lang="en-GB" sz="1200" dirty="0"/>
                        <a:t>Can begin to work from observations.  </a:t>
                      </a:r>
                    </a:p>
                    <a:p>
                      <a:pPr marL="171450" indent="-171450">
                        <a:buFont typeface="Arial" panose="020B0604020202020204" pitchFamily="34" charset="0"/>
                        <a:buChar char="•"/>
                      </a:pPr>
                      <a:r>
                        <a:rPr lang="en-GB" sz="1200" dirty="0"/>
                        <a:t>Can make quick studies from observations with increased fluency. </a:t>
                      </a:r>
                    </a:p>
                    <a:p>
                      <a:pPr marL="171450" indent="-171450">
                        <a:buFont typeface="Arial" panose="020B0604020202020204" pitchFamily="34" charset="0"/>
                        <a:buChar char="•"/>
                      </a:pPr>
                      <a:r>
                        <a:rPr lang="en-GB" sz="1200" dirty="0"/>
                        <a:t>Can draw for a sustained period of time at their own level. </a:t>
                      </a:r>
                    </a:p>
                    <a:p>
                      <a:pPr marL="171450" indent="-171450">
                        <a:buFont typeface="Arial" panose="020B0604020202020204" pitchFamily="34" charset="0"/>
                        <a:buChar char="•"/>
                      </a:pPr>
                      <a:r>
                        <a:rPr lang="en-GB" sz="1200" dirty="0"/>
                        <a:t>Can draw with coloured media descriptively and expressively to represent ideas and objects with increasing accuracy/ fluency. </a:t>
                      </a:r>
                    </a:p>
                    <a:p>
                      <a:pPr marL="171450" indent="-171450">
                        <a:buFont typeface="Arial" panose="020B0604020202020204" pitchFamily="34" charset="0"/>
                        <a:buChar char="•"/>
                      </a:pPr>
                      <a:r>
                        <a:rPr lang="en-GB" sz="1200" dirty="0"/>
                        <a:t>Can solidify infill shapes with coloured pencils and can produce a range of tones with each. </a:t>
                      </a:r>
                    </a:p>
                  </a:txBody>
                  <a:tcPr/>
                </a:tc>
                <a:tc>
                  <a:txBody>
                    <a:bodyPr/>
                    <a:lstStyle/>
                    <a:p>
                      <a:pPr marL="171450" indent="-171450">
                        <a:buFont typeface="Arial" panose="020B0604020202020204" pitchFamily="34" charset="0"/>
                        <a:buChar char="•"/>
                      </a:pPr>
                      <a:r>
                        <a:rPr lang="en-GB" sz="1200" dirty="0"/>
                        <a:t>Can use/name shading techniques, e.g. cross hatching/ stippling/ hatching. </a:t>
                      </a:r>
                    </a:p>
                    <a:p>
                      <a:pPr marL="171450" indent="-171450">
                        <a:buFont typeface="Arial" panose="020B0604020202020204" pitchFamily="34" charset="0"/>
                        <a:buChar char="•"/>
                      </a:pPr>
                      <a:r>
                        <a:rPr lang="en-GB" sz="1200" dirty="0"/>
                        <a:t>Understands the differences between pencil 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whole sketches.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using lines with care, taking into account simple rules of perspective.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draw whole sketches with detail of the surrounds. </a:t>
                      </a:r>
                    </a:p>
                    <a:p>
                      <a:pPr marL="171450" indent="-171450">
                        <a:buFont typeface="Arial" panose="020B0604020202020204" pitchFamily="34" charset="0"/>
                        <a:buChar char="•"/>
                      </a:pPr>
                      <a:r>
                        <a:rPr lang="en-GB" sz="1200" dirty="0"/>
                        <a:t>Can use drawing to design and arrange research and elements of ideas to compose and plan drawings, paintings or prints.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and manipulate a range of drawing tools with increasing control and dexterity applying teacher guidance.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ED2323E5-2498-4B83-9810-49802AD07AF3}"/>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6051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430732103"/>
              </p:ext>
            </p:extLst>
          </p:nvPr>
        </p:nvGraphicFramePr>
        <p:xfrm>
          <a:off x="0"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Painting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use paint equipment correctly, including appropriate paintbrushes and paints. </a:t>
                      </a:r>
                    </a:p>
                    <a:p>
                      <a:pPr marL="171450" indent="-171450">
                        <a:buFont typeface="Arial" panose="020B0604020202020204" pitchFamily="34" charset="0"/>
                        <a:buChar char="•"/>
                      </a:pPr>
                      <a:r>
                        <a:rPr lang="en-GB" sz="1200" dirty="0"/>
                        <a:t>Can mix and use primary and secondary colours with addition of black and white and other hues. </a:t>
                      </a:r>
                    </a:p>
                    <a:p>
                      <a:pPr marL="171450" indent="-171450">
                        <a:buFont typeface="Arial" panose="020B0604020202020204" pitchFamily="34" charset="0"/>
                        <a:buChar char="•"/>
                      </a:pPr>
                      <a:r>
                        <a:rPr lang="en-GB" sz="1200" dirty="0"/>
                        <a:t>Can recognise and use neutral colours (black, white and </a:t>
                      </a:r>
                      <a:r>
                        <a:rPr lang="en-GB" sz="1200" dirty="0" err="1"/>
                        <a:t>gray</a:t>
                      </a:r>
                      <a:r>
                        <a:rPr lang="en-GB" sz="1200" dirty="0"/>
                        <a:t>). </a:t>
                      </a:r>
                    </a:p>
                    <a:p>
                      <a:pPr marL="171450" indent="-171450">
                        <a:buFont typeface="Arial" panose="020B0604020202020204" pitchFamily="34" charset="0"/>
                        <a:buChar char="•"/>
                      </a:pPr>
                      <a:r>
                        <a:rPr lang="en-GB" sz="1200" dirty="0"/>
                        <a:t>Can use colour washes to build up thicker layers and paint detail. </a:t>
                      </a:r>
                    </a:p>
                    <a:p>
                      <a:pPr marL="171450" indent="-171450">
                        <a:buFont typeface="Arial" panose="020B0604020202020204" pitchFamily="34" charset="0"/>
                        <a:buChar char="•"/>
                      </a:pPr>
                      <a:r>
                        <a:rPr lang="en-GB" sz="1200" dirty="0"/>
                        <a:t>Can use a brush to produce marks appropriate for work including when to use dots and dashes. </a:t>
                      </a:r>
                    </a:p>
                    <a:p>
                      <a:pPr marL="171450" indent="-171450">
                        <a:buFont typeface="Arial" panose="020B0604020202020204" pitchFamily="34" charset="0"/>
                        <a:buChar char="•"/>
                      </a:pPr>
                      <a:r>
                        <a:rPr lang="en-GB" sz="1200" dirty="0"/>
                        <a:t>Can create a painting from designs and research. </a:t>
                      </a:r>
                    </a:p>
                  </a:txBody>
                  <a:tcPr/>
                </a:tc>
                <a:tc>
                  <a:txBody>
                    <a:bodyPr/>
                    <a:lstStyle/>
                    <a:p>
                      <a:pPr marL="171450" indent="-171450">
                        <a:buFont typeface="Arial" panose="020B0604020202020204" pitchFamily="34" charset="0"/>
                        <a:buChar char="•"/>
                      </a:pPr>
                      <a:r>
                        <a:rPr lang="en-GB" sz="1200" dirty="0"/>
                        <a:t>Can understand how to use tints and tones – to lighten and darken with the use of black and whites. </a:t>
                      </a:r>
                    </a:p>
                    <a:p>
                      <a:pPr marL="171450" indent="-171450">
                        <a:buFont typeface="Arial" panose="020B0604020202020204" pitchFamily="34" charset="0"/>
                        <a:buChar char="•"/>
                      </a:pPr>
                      <a:r>
                        <a:rPr lang="en-GB" sz="1200" dirty="0"/>
                        <a:t>Can predict colour mixing results with increasing accuracy.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a colour wheel to support mixing shades of the same colour.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explore the effect on paint of adding water, glue, sand or sawdust and use this in a painting. </a:t>
                      </a:r>
                    </a:p>
                    <a:p>
                      <a:pPr marL="0" indent="0">
                        <a:buFont typeface="Arial" panose="020B0604020202020204" pitchFamily="34" charset="0"/>
                        <a:buNone/>
                      </a:pPr>
                      <a:endParaRPr lang="en-GB" sz="1200" dirty="0"/>
                    </a:p>
                  </a:txBody>
                  <a:tcPr/>
                </a:tc>
                <a:tc>
                  <a:txBody>
                    <a:bodyPr/>
                    <a:lstStyle/>
                    <a:p>
                      <a:pPr marL="171450" indent="-171450">
                        <a:buFont typeface="Arial" panose="020B0604020202020204" pitchFamily="34" charset="0"/>
                        <a:buChar char="•"/>
                      </a:pPr>
                      <a:r>
                        <a:rPr lang="en-GB" sz="1200" dirty="0"/>
                        <a:t>Can mix colours to match skin tone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different consistencies of paint (e.g. washes) to create a desired effect.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Printing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make and print with impressed designs on plasticine, clay and polystyrene press print tiles. </a:t>
                      </a:r>
                    </a:p>
                    <a:p>
                      <a:pPr marL="171450" indent="-171450">
                        <a:buFont typeface="Arial" panose="020B0604020202020204" pitchFamily="34" charset="0"/>
                        <a:buChar char="•"/>
                      </a:pPr>
                      <a:r>
                        <a:rPr lang="en-GB" sz="1200" dirty="0"/>
                        <a:t>Can use rollers with printing inks. </a:t>
                      </a:r>
                    </a:p>
                    <a:p>
                      <a:pPr marL="171450" indent="-171450">
                        <a:buFont typeface="Arial" panose="020B0604020202020204" pitchFamily="34" charset="0"/>
                        <a:buChar char="•"/>
                      </a:pPr>
                      <a:r>
                        <a:rPr lang="en-GB" sz="1200" dirty="0"/>
                        <a:t>Can explore lines, marks and tones through </a:t>
                      </a:r>
                      <a:r>
                        <a:rPr lang="en-GB" sz="1200" dirty="0" err="1"/>
                        <a:t>monoprinting</a:t>
                      </a:r>
                      <a:r>
                        <a:rPr lang="en-GB" sz="1200" dirty="0"/>
                        <a:t>. </a:t>
                      </a:r>
                    </a:p>
                    <a:p>
                      <a:pPr marL="171450" indent="-171450">
                        <a:buFont typeface="Arial" panose="020B0604020202020204" pitchFamily="34" charset="0"/>
                        <a:buChar char="•"/>
                      </a:pPr>
                      <a:r>
                        <a:rPr lang="en-GB" sz="1200" dirty="0"/>
                        <a:t>Can create repeating patterns. </a:t>
                      </a:r>
                    </a:p>
                    <a:p>
                      <a:pPr marL="171450" indent="-171450">
                        <a:buFont typeface="Arial" panose="020B0604020202020204" pitchFamily="34" charset="0"/>
                        <a:buChar char="•"/>
                      </a:pPr>
                      <a:r>
                        <a:rPr lang="en-GB" sz="1200" dirty="0"/>
                        <a:t>Can explore colour mixing through printing using two coloured inks, a roller and stencil. </a:t>
                      </a:r>
                    </a:p>
                    <a:p>
                      <a:pPr marL="171450" indent="-171450">
                        <a:buFont typeface="Arial" panose="020B0604020202020204" pitchFamily="34" charset="0"/>
                        <a:buChar char="•"/>
                      </a:pPr>
                      <a:r>
                        <a:rPr lang="en-GB" sz="1200" dirty="0"/>
                        <a:t>Can cut a simple stencil and use this for making printed shapes.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the equipment and media with increasing confidence. </a:t>
                      </a:r>
                    </a:p>
                    <a:p>
                      <a:pPr marL="171450" indent="-171450">
                        <a:buFont typeface="Arial" panose="020B0604020202020204" pitchFamily="34" charset="0"/>
                        <a:buChar char="•"/>
                      </a:pPr>
                      <a:r>
                        <a:rPr lang="en-GB" sz="1200" dirty="0"/>
                        <a:t>Can use both relief and impressed printing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a </a:t>
                      </a:r>
                      <a:r>
                        <a:rPr lang="en-GB" sz="1200" dirty="0" err="1"/>
                        <a:t>collograph</a:t>
                      </a:r>
                      <a:r>
                        <a:rPr lang="en-GB" sz="1200" dirty="0"/>
                        <a:t> print (e.g. using corrugated card, string). </a:t>
                      </a:r>
                    </a:p>
                    <a:p>
                      <a:pPr marL="171450" indent="-171450">
                        <a:buFont typeface="Arial" panose="020B0604020202020204" pitchFamily="34" charset="0"/>
                        <a:buChar char="•"/>
                      </a:pPr>
                      <a:r>
                        <a:rPr lang="en-GB" sz="1200" dirty="0"/>
                        <a:t>Can print two colour overlays.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design an increasingly complex pattern made up from two motifs.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EBCFB887-6CEC-49AE-BA14-E78B4880A0A4}"/>
              </a:ext>
            </a:extLst>
          </p:cNvPr>
          <p:cNvPicPr>
            <a:picLocks noChangeAspect="1"/>
          </p:cNvPicPr>
          <p:nvPr/>
        </p:nvPicPr>
        <p:blipFill>
          <a:blip r:embed="rId3"/>
          <a:stretch>
            <a:fillRect/>
          </a:stretch>
        </p:blipFill>
        <p:spPr>
          <a:xfrm>
            <a:off x="9014938" y="5494836"/>
            <a:ext cx="719612" cy="576263"/>
          </a:xfrm>
          <a:prstGeom prst="rect">
            <a:avLst/>
          </a:prstGeom>
        </p:spPr>
      </p:pic>
    </p:spTree>
    <p:extLst>
      <p:ext uri="{BB962C8B-B14F-4D97-AF65-F5344CB8AC3E}">
        <p14:creationId xmlns:p14="http://schemas.microsoft.com/office/powerpoint/2010/main" val="429224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818282577"/>
              </p:ext>
            </p:extLst>
          </p:nvPr>
        </p:nvGraphicFramePr>
        <p:xfrm>
          <a:off x="-1" y="0"/>
          <a:ext cx="9906001" cy="513588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Collage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use stimuli from the environment and imagination to create collage. </a:t>
                      </a:r>
                    </a:p>
                    <a:p>
                      <a:pPr marL="171450" indent="-171450">
                        <a:buFont typeface="Arial" panose="020B0604020202020204" pitchFamily="34" charset="0"/>
                        <a:buChar char="•"/>
                      </a:pPr>
                      <a:r>
                        <a:rPr lang="en-GB" sz="1200" dirty="0"/>
                        <a:t>Can use ripping as a technique for collage. </a:t>
                      </a:r>
                    </a:p>
                    <a:p>
                      <a:pPr marL="171450" indent="-171450">
                        <a:buFont typeface="Arial" panose="020B0604020202020204" pitchFamily="34" charset="0"/>
                        <a:buChar char="•"/>
                      </a:pPr>
                      <a:r>
                        <a:rPr lang="en-GB" sz="1200" dirty="0"/>
                        <a:t>Can cut multiple shapes with scissors and arrange/ glue these on a surface for a purpose. </a:t>
                      </a:r>
                    </a:p>
                    <a:p>
                      <a:pPr marL="171450" indent="-171450">
                        <a:buFont typeface="Arial" panose="020B0604020202020204" pitchFamily="34" charset="0"/>
                        <a:buChar char="•"/>
                      </a:pPr>
                      <a:r>
                        <a:rPr lang="en-GB" sz="1200" dirty="0"/>
                        <a:t>Can apply glue accurately. </a:t>
                      </a:r>
                    </a:p>
                  </a:txBody>
                  <a:tcPr/>
                </a:tc>
                <a:tc>
                  <a:txBody>
                    <a:bodyPr/>
                    <a:lstStyle/>
                    <a:p>
                      <a:pPr marL="171450" indent="-171450">
                        <a:buFont typeface="Arial" panose="020B0604020202020204" pitchFamily="34" charset="0"/>
                        <a:buChar char="•"/>
                      </a:pPr>
                      <a:r>
                        <a:rPr lang="en-GB" sz="1200" dirty="0"/>
                        <a:t>Can use the technique of overlaying – building up layers on the surface/ colour mixes.  </a:t>
                      </a:r>
                    </a:p>
                    <a:p>
                      <a:pPr marL="171450" indent="-171450">
                        <a:buFont typeface="Arial" panose="020B0604020202020204" pitchFamily="34" charset="0"/>
                        <a:buChar char="•"/>
                      </a:pPr>
                      <a:r>
                        <a:rPr lang="en-GB" sz="1200" dirty="0"/>
                        <a:t>Can improve sills of overlapping and overlaying to place objects ‘in front’ and ‘behind’.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experiment with creating mood, feeling, movement using different media.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txBody>
                  <a:tcPr/>
                </a:tc>
                <a:tc>
                  <a:txBody>
                    <a:bodyPr/>
                    <a:lstStyle/>
                    <a:p>
                      <a:pPr marL="171450" indent="-171450">
                        <a:buFont typeface="Arial" panose="020B0604020202020204" pitchFamily="34" charset="0"/>
                        <a:buChar char="•"/>
                      </a:pPr>
                      <a:r>
                        <a:rPr lang="en-GB" sz="1200" dirty="0"/>
                        <a:t>Can shape, form, model and construct from observation. </a:t>
                      </a:r>
                    </a:p>
                    <a:p>
                      <a:pPr marL="171450" indent="-171450">
                        <a:buFont typeface="Arial" panose="020B0604020202020204" pitchFamily="34" charset="0"/>
                        <a:buChar char="•"/>
                      </a:pPr>
                      <a:r>
                        <a:rPr lang="en-GB" sz="1200" dirty="0"/>
                        <a:t>Can explore clay slabbing and coiling. </a:t>
                      </a:r>
                    </a:p>
                    <a:p>
                      <a:pPr marL="171450" indent="-171450">
                        <a:buFont typeface="Arial" panose="020B0604020202020204" pitchFamily="34" charset="0"/>
                        <a:buChar char="•"/>
                      </a:pPr>
                      <a:r>
                        <a:rPr lang="en-GB" sz="1200" dirty="0"/>
                        <a:t>Can work safely using cutting equipment.  </a:t>
                      </a:r>
                    </a:p>
                    <a:p>
                      <a:pPr marL="171450" indent="-171450">
                        <a:buFont typeface="Arial" panose="020B0604020202020204" pitchFamily="34" charset="0"/>
                        <a:buChar char="•"/>
                      </a:pPr>
                      <a:r>
                        <a:rPr lang="en-GB" sz="1200" dirty="0"/>
                        <a:t>Can build structures using rolled or scrunched up newspaper and masking/ parcel tape. </a:t>
                      </a:r>
                    </a:p>
                    <a:p>
                      <a:pPr marL="171450" indent="-171450">
                        <a:buFont typeface="Arial" panose="020B0604020202020204" pitchFamily="34" charset="0"/>
                        <a:buChar char="•"/>
                      </a:pPr>
                      <a:r>
                        <a:rPr lang="en-GB" sz="1200" dirty="0"/>
                        <a:t>Can design and make a 3D form. </a:t>
                      </a:r>
                    </a:p>
                    <a:p>
                      <a:pPr marL="171450" indent="-171450">
                        <a:buFont typeface="Arial" panose="020B0604020202020204" pitchFamily="34" charset="0"/>
                        <a:buChar char="•"/>
                      </a:pPr>
                      <a:r>
                        <a:rPr lang="en-GB" sz="1200" dirty="0"/>
                        <a:t>Can use papier </a:t>
                      </a:r>
                      <a:r>
                        <a:rPr lang="en-GB" sz="1200" dirty="0" err="1"/>
                        <a:t>mache</a:t>
                      </a:r>
                      <a:r>
                        <a:rPr lang="en-GB" sz="1200" dirty="0"/>
                        <a: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build, in clay, a functional form using two/ three building techniques and some surface decoration.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textured surfaces using different materials and a variety of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construct a structure before covering the surface to make a form.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shape, form, model and construct from observation and imagination. </a:t>
                      </a:r>
                    </a:p>
                    <a:p>
                      <a:pPr marL="171450" indent="-171450">
                        <a:buFont typeface="Arial" panose="020B0604020202020204" pitchFamily="34" charset="0"/>
                        <a:buChar char="•"/>
                      </a:pPr>
                      <a:r>
                        <a:rPr lang="en-GB" sz="1200" dirty="0"/>
                        <a:t>Can incorporate surface patterns and textures to create effects. </a:t>
                      </a:r>
                    </a:p>
                    <a:p>
                      <a:pPr marL="171450" indent="-171450">
                        <a:buFont typeface="Arial" panose="020B0604020202020204" pitchFamily="34" charset="0"/>
                        <a:buChar char="•"/>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DB197C2A-3B53-4CDC-8B70-4AA8EB57F9B8}"/>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0113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68235508"/>
              </p:ext>
            </p:extLst>
          </p:nvPr>
        </p:nvGraphicFramePr>
        <p:xfrm>
          <a:off x="-1"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txBody>
                  <a:tcPr/>
                </a:tc>
                <a:tc>
                  <a:txBody>
                    <a:bodyPr/>
                    <a:lstStyle/>
                    <a:p>
                      <a:pPr marL="171450" indent="-171450">
                        <a:buFont typeface="Arial" panose="020B0604020202020204" pitchFamily="34" charset="0"/>
                        <a:buChar char="•"/>
                      </a:pPr>
                      <a:r>
                        <a:rPr lang="en-GB" sz="1200" dirty="0"/>
                        <a:t>Can weave paper and other materials. </a:t>
                      </a:r>
                    </a:p>
                    <a:p>
                      <a:pPr marL="171450" indent="-171450">
                        <a:buFont typeface="Arial" panose="020B0604020202020204" pitchFamily="34" charset="0"/>
                        <a:buChar char="•"/>
                      </a:pPr>
                      <a:r>
                        <a:rPr lang="en-GB" sz="1200" dirty="0"/>
                        <a:t>Can use contrasting colours in stitching and weaving. </a:t>
                      </a:r>
                    </a:p>
                    <a:p>
                      <a:pPr marL="171450" indent="-171450">
                        <a:buFont typeface="Arial" panose="020B0604020202020204" pitchFamily="34" charset="0"/>
                        <a:buChar char="•"/>
                      </a:pPr>
                      <a:r>
                        <a:rPr lang="en-GB" sz="1200" dirty="0"/>
                        <a:t>Can show awareness of the natural environment through colour matching. </a:t>
                      </a:r>
                    </a:p>
                    <a:p>
                      <a:pPr marL="171450" indent="-171450">
                        <a:buFont typeface="Arial" panose="020B0604020202020204" pitchFamily="34" charset="0"/>
                        <a:buChar char="•"/>
                      </a:pPr>
                      <a:r>
                        <a:rPr lang="en-GB" sz="1200" dirty="0"/>
                        <a:t>Can print on fabric using a monoprint block or tile or as part of a group using a simple stencil. </a:t>
                      </a:r>
                    </a:p>
                    <a:p>
                      <a:pPr marL="171450" indent="-171450">
                        <a:buFont typeface="Arial" panose="020B0604020202020204" pitchFamily="34" charset="0"/>
                        <a:buChar char="•"/>
                      </a:pPr>
                      <a:r>
                        <a:rPr lang="en-GB" sz="1200" dirty="0"/>
                        <a:t>Can attach different elements using different stitching.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plaiting, pinning, stitching and sewing techniques.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discriminate between different fabrics and materials and use these to construct a form. </a:t>
                      </a:r>
                    </a:p>
                    <a:p>
                      <a:pPr marL="171450" indent="-171450">
                        <a:buFont typeface="Arial" panose="020B0604020202020204" pitchFamily="34" charset="0"/>
                        <a:buChar char="•"/>
                      </a:pPr>
                      <a:endParaRPr lang="en-GB" sz="1200" dirty="0"/>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embellish using stitching and applique techniques.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Digital Skills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  (</a:t>
                      </a:r>
                      <a:r>
                        <a:rPr lang="en-GB" sz="1200" dirty="0" err="1"/>
                        <a:t>photography+digital</a:t>
                      </a:r>
                      <a:r>
                        <a:rPr lang="en-GB" sz="1200" dirty="0"/>
                        <a:t>) </a:t>
                      </a:r>
                    </a:p>
                    <a:p>
                      <a:pPr marL="171450" indent="-171450">
                        <a:buFont typeface="Arial" panose="020B0604020202020204" pitchFamily="34" charset="0"/>
                        <a:buChar char="•"/>
                      </a:pPr>
                      <a:r>
                        <a:rPr lang="en-GB" sz="1200" dirty="0"/>
                        <a:t>Eco-Warriors (photography)</a:t>
                      </a:r>
                    </a:p>
                    <a:p>
                      <a:pPr marL="171450" indent="-171450">
                        <a:buFont typeface="Arial" panose="020B0604020202020204" pitchFamily="34" charset="0"/>
                        <a:buChar char="•"/>
                      </a:pPr>
                      <a:r>
                        <a:rPr lang="en-GB" sz="1200" dirty="0"/>
                        <a:t>Olympics (digital) </a:t>
                      </a:r>
                    </a:p>
                  </a:txBody>
                  <a:tcPr/>
                </a:tc>
                <a:tc>
                  <a:txBody>
                    <a:bodyPr/>
                    <a:lstStyle/>
                    <a:p>
                      <a:pPr marL="171450" indent="-171450">
                        <a:buFont typeface="Arial" panose="020B0604020202020204" pitchFamily="34" charset="0"/>
                        <a:buChar char="•"/>
                      </a:pPr>
                      <a:r>
                        <a:rPr lang="en-GB" sz="1200" dirty="0"/>
                        <a:t>Can use a painting program to make an image corresponding to their work in other art media. </a:t>
                      </a:r>
                    </a:p>
                    <a:p>
                      <a:pPr marL="171450" indent="-171450">
                        <a:buFont typeface="Arial" panose="020B0604020202020204" pitchFamily="34" charset="0"/>
                        <a:buChar char="•"/>
                      </a:pPr>
                      <a:r>
                        <a:rPr lang="en-GB" sz="1200" dirty="0"/>
                        <a:t>Can create a motif in lines and shapes, copy and paste to create a simple repeat pattern. </a:t>
                      </a:r>
                    </a:p>
                    <a:p>
                      <a:pPr marL="171450" indent="-171450">
                        <a:buFont typeface="Arial" panose="020B0604020202020204" pitchFamily="34" charset="0"/>
                        <a:buChar char="•"/>
                      </a:pPr>
                      <a:r>
                        <a:rPr lang="en-GB" sz="1200" dirty="0"/>
                        <a:t>Can make a simple film recording to tell a story.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animate a simple sequence of marks over several frames to make a time-based presentation/ animation.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use a digital camera and combine a photo with drawing in a paint program. </a:t>
                      </a:r>
                    </a:p>
                    <a:p>
                      <a:pPr marL="171450" indent="-171450">
                        <a:buFont typeface="Arial" panose="020B0604020202020204" pitchFamily="34" charset="0"/>
                        <a:buChar char="•"/>
                      </a:pPr>
                      <a:r>
                        <a:rPr lang="en-GB" sz="1200" dirty="0"/>
                        <a:t>Can select and record images to be used in researching other artworks. </a:t>
                      </a:r>
                    </a:p>
                    <a:p>
                      <a:pPr marL="171450" indent="-171450">
                        <a:buFont typeface="Arial" panose="020B0604020202020204" pitchFamily="34" charset="0"/>
                        <a:buChar char="•"/>
                      </a:pPr>
                      <a:r>
                        <a:rPr lang="en-GB" sz="1200" dirty="0"/>
                        <a:t>Can change the zoom and use dynamic viewpoints.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modify an image on a computer to achieve the best quality print.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show an awareness of mood, emotions and feelings when evaluating the photography of others.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80401859"/>
                  </a:ext>
                </a:extLst>
              </a:tr>
            </a:tbl>
          </a:graphicData>
        </a:graphic>
      </p:graphicFrame>
      <p:pic>
        <p:nvPicPr>
          <p:cNvPr id="3" name="Picture 2">
            <a:hlinkClick r:id="rId2" action="ppaction://hlinksldjump"/>
            <a:extLst>
              <a:ext uri="{FF2B5EF4-FFF2-40B4-BE49-F238E27FC236}">
                <a16:creationId xmlns:a16="http://schemas.microsoft.com/office/drawing/2014/main" id="{99257B8B-C350-4D0A-BBCA-E360A96728BF}"/>
              </a:ext>
            </a:extLst>
          </p:cNvPr>
          <p:cNvPicPr>
            <a:picLocks noChangeAspect="1"/>
          </p:cNvPicPr>
          <p:nvPr/>
        </p:nvPicPr>
        <p:blipFill>
          <a:blip r:embed="rId3"/>
          <a:stretch>
            <a:fillRect/>
          </a:stretch>
        </p:blipFill>
        <p:spPr>
          <a:xfrm>
            <a:off x="9014938" y="5513886"/>
            <a:ext cx="719612" cy="576263"/>
          </a:xfrm>
          <a:prstGeom prst="rect">
            <a:avLst/>
          </a:prstGeom>
        </p:spPr>
      </p:pic>
    </p:spTree>
    <p:extLst>
      <p:ext uri="{BB962C8B-B14F-4D97-AF65-F5344CB8AC3E}">
        <p14:creationId xmlns:p14="http://schemas.microsoft.com/office/powerpoint/2010/main" val="871351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832231165"/>
              </p:ext>
            </p:extLst>
          </p:nvPr>
        </p:nvGraphicFramePr>
        <p:xfrm>
          <a:off x="0" y="0"/>
          <a:ext cx="9906001" cy="4272441"/>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448787">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448787">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448787">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95939">
                <a:tc>
                  <a:txBody>
                    <a:bodyPr/>
                    <a:lstStyle/>
                    <a:p>
                      <a:r>
                        <a:rPr lang="en-GB" sz="1200" b="1" dirty="0"/>
                        <a:t>Creating Ideas</a:t>
                      </a:r>
                    </a:p>
                  </a:txBody>
                  <a:tcPr vert="vert270">
                    <a:solidFill>
                      <a:schemeClr val="bg1">
                        <a:lumMod val="85000"/>
                      </a:schemeClr>
                    </a:solidFill>
                  </a:tcPr>
                </a:tc>
                <a:tc>
                  <a:txBody>
                    <a:bodyPr/>
                    <a:lstStyle/>
                    <a:p>
                      <a:r>
                        <a:rPr lang="en-GB" sz="1200" dirty="0"/>
                        <a:t>All topic areas </a:t>
                      </a:r>
                    </a:p>
                  </a:txBody>
                  <a:tcPr/>
                </a:tc>
                <a:tc gridSpan="3">
                  <a:txBody>
                    <a:bodyPr/>
                    <a:lstStyle/>
                    <a:p>
                      <a:pPr marL="0" indent="0">
                        <a:buFont typeface="Arial" panose="020B0604020202020204" pitchFamily="34" charset="0"/>
                        <a:buNone/>
                      </a:pPr>
                      <a:r>
                        <a:rPr lang="en-GB" sz="1200" dirty="0"/>
                        <a:t>Pupils should be taught to:</a:t>
                      </a:r>
                    </a:p>
                    <a:p>
                      <a:pPr marL="171450" indent="-171450">
                        <a:buFont typeface="Arial" panose="020B0604020202020204" pitchFamily="34" charset="0"/>
                        <a:buChar char="•"/>
                      </a:pPr>
                      <a:r>
                        <a:rPr lang="en-GB" sz="1200" dirty="0"/>
                        <a:t>Create sketch books to record their observations and use them to review and revisit ideas. </a:t>
                      </a:r>
                    </a:p>
                    <a:p>
                      <a:pPr marL="171450" indent="-171450">
                        <a:buFont typeface="Arial" panose="020B0604020202020204" pitchFamily="34" charset="0"/>
                        <a:buChar char="•"/>
                      </a:pPr>
                      <a:r>
                        <a:rPr lang="en-GB" sz="1200" dirty="0"/>
                        <a:t>Improve their mastery of art and design techniques including drawing, painting, and sculpture with a range of materials. </a:t>
                      </a:r>
                    </a:p>
                    <a:p>
                      <a:pPr marL="0" indent="0">
                        <a:buFont typeface="Arial" panose="020B0604020202020204" pitchFamily="34" charset="0"/>
                        <a:buNone/>
                      </a:pPr>
                      <a:r>
                        <a:rPr lang="en-GB" sz="1200" dirty="0"/>
                        <a:t>For instance: Develop sketch books Use a variety of ways to record, including photography, </a:t>
                      </a:r>
                      <a:r>
                        <a:rPr lang="en-GB" sz="1200" dirty="0" err="1"/>
                        <a:t>IPads</a:t>
                      </a:r>
                      <a:r>
                        <a:rPr lang="en-GB" sz="1200" dirty="0"/>
                        <a:t> Develop artistic vocabulary to discuss work Begin to suggest improvements Experiment with a wider range of materials Present work in a variety of ways </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996645">
                <a:tc>
                  <a:txBody>
                    <a:bodyPr/>
                    <a:lstStyle/>
                    <a:p>
                      <a:r>
                        <a:rPr lang="en-GB" sz="1200" b="1" dirty="0"/>
                        <a:t>Knowledge about artists</a:t>
                      </a:r>
                    </a:p>
                  </a:txBody>
                  <a:tcPr vert="vert270">
                    <a:solidFill>
                      <a:schemeClr val="bg1">
                        <a:lumMod val="85000"/>
                      </a:schemeClr>
                    </a:solidFill>
                  </a:tcPr>
                </a:tc>
                <a:tc>
                  <a:txBody>
                    <a:bodyPr/>
                    <a:lstStyle/>
                    <a:p>
                      <a:r>
                        <a:rPr lang="en-GB" sz="1200" dirty="0"/>
                        <a:t>All topic areas (see separate document)  </a:t>
                      </a:r>
                    </a:p>
                  </a:txBody>
                  <a:tcPr/>
                </a:tc>
                <a:tc gridSpan="3">
                  <a:txBody>
                    <a:bodyPr/>
                    <a:lstStyle/>
                    <a:p>
                      <a:pPr marL="171450" indent="-171450">
                        <a:buFont typeface="Arial" panose="020B0604020202020204" pitchFamily="34" charset="0"/>
                        <a:buChar char="•"/>
                      </a:pPr>
                      <a:r>
                        <a:rPr lang="en-GB" sz="1200" dirty="0"/>
                        <a:t>Can investigate different kinds of art, craft and design with guidance. </a:t>
                      </a:r>
                    </a:p>
                    <a:p>
                      <a:pPr marL="171450" indent="-171450">
                        <a:buFont typeface="Arial" panose="020B0604020202020204" pitchFamily="34" charset="0"/>
                        <a:buChar char="•"/>
                      </a:pPr>
                      <a:r>
                        <a:rPr lang="en-GB" sz="1200" dirty="0"/>
                        <a:t>Can investigate art, craft and design in the locality with guidance. </a:t>
                      </a:r>
                    </a:p>
                    <a:p>
                      <a:pPr marL="171450" indent="-171450">
                        <a:buFont typeface="Arial" panose="020B0604020202020204" pitchFamily="34" charset="0"/>
                        <a:buChar char="•"/>
                      </a:pPr>
                      <a:r>
                        <a:rPr lang="en-GB" sz="1200" dirty="0"/>
                        <a:t>Can investigate art, craft and design in a variety of genres, styles and traditions. </a:t>
                      </a:r>
                    </a:p>
                    <a:p>
                      <a:pPr marL="171450" indent="-171450">
                        <a:buFont typeface="Arial" panose="020B0604020202020204" pitchFamily="34" charset="0"/>
                        <a:buChar char="•"/>
                      </a:pPr>
                      <a:r>
                        <a:rPr lang="en-GB" sz="1200" dirty="0"/>
                        <a:t>Can replicate some of the techniques used by notable artists, artisans and designers.  </a:t>
                      </a:r>
                    </a:p>
                    <a:p>
                      <a:pPr marL="171450" indent="-171450">
                        <a:buFont typeface="Arial" panose="020B0604020202020204" pitchFamily="34" charset="0"/>
                        <a:buChar char="•"/>
                      </a:pPr>
                      <a:r>
                        <a:rPr lang="en-GB" sz="1200" dirty="0"/>
                        <a:t>Can create original pieces that are influenced by studies of others.  </a:t>
                      </a:r>
                    </a:p>
                    <a:p>
                      <a:pPr marL="171450" indent="-171450">
                        <a:buFont typeface="Arial" panose="020B0604020202020204" pitchFamily="34" charset="0"/>
                        <a:buChar char="•"/>
                      </a:pPr>
                      <a:r>
                        <a:rPr lang="en-GB" sz="1200" dirty="0"/>
                        <a:t>Can give details (including own sketches) about the style of some notable artists, artisans and designers. </a:t>
                      </a:r>
                    </a:p>
                    <a:p>
                      <a:pPr marL="171450" indent="-171450">
                        <a:buFont typeface="Arial" panose="020B0604020202020204" pitchFamily="34" charset="0"/>
                        <a:buChar char="•"/>
                      </a:pPr>
                      <a:r>
                        <a:rPr lang="en-GB" sz="1200" dirty="0"/>
                        <a:t>Can show how the work of those studied was influential in both society and to other artists.  </a:t>
                      </a:r>
                    </a:p>
                    <a:p>
                      <a:pPr marL="171450" indent="-171450">
                        <a:buFont typeface="Arial" panose="020B0604020202020204" pitchFamily="34" charset="0"/>
                        <a:buChar char="•"/>
                      </a:pPr>
                      <a:r>
                        <a:rPr lang="en-GB" sz="1200" dirty="0"/>
                        <a:t>Can create original pieces that show a range of influences and styles </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0934239"/>
                  </a:ext>
                </a:extLst>
              </a:tr>
            </a:tbl>
          </a:graphicData>
        </a:graphic>
      </p:graphicFrame>
      <p:pic>
        <p:nvPicPr>
          <p:cNvPr id="3" name="Picture 2">
            <a:hlinkClick r:id="rId2" action="ppaction://hlinksldjump"/>
            <a:extLst>
              <a:ext uri="{FF2B5EF4-FFF2-40B4-BE49-F238E27FC236}">
                <a16:creationId xmlns:a16="http://schemas.microsoft.com/office/drawing/2014/main" id="{544B5EE0-CF03-4E84-883D-A51DF31D124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816463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58848978"/>
              </p:ext>
            </p:extLst>
          </p:nvPr>
        </p:nvGraphicFramePr>
        <p:xfrm>
          <a:off x="0" y="0"/>
          <a:ext cx="9906001" cy="5410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Drawing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Chocolate (pen skills) </a:t>
                      </a:r>
                    </a:p>
                    <a:p>
                      <a:pPr marL="171450" indent="-171450">
                        <a:buFont typeface="Arial" panose="020B0604020202020204" pitchFamily="34" charset="0"/>
                        <a:buChar char="•"/>
                      </a:pPr>
                      <a:r>
                        <a:rPr lang="en-GB" sz="1200" dirty="0"/>
                        <a:t>To Infinity and beyond (pencil)  </a:t>
                      </a:r>
                    </a:p>
                    <a:p>
                      <a:pPr marL="171450" indent="-171450">
                        <a:buFont typeface="Arial" panose="020B0604020202020204" pitchFamily="34" charset="0"/>
                        <a:buChar char="•"/>
                      </a:pPr>
                      <a:r>
                        <a:rPr lang="en-GB" sz="1200" dirty="0"/>
                        <a:t>Extinction (charcoal/ pastels) </a:t>
                      </a:r>
                    </a:p>
                    <a:p>
                      <a:pPr marL="171450" indent="-171450">
                        <a:buFont typeface="Arial" panose="020B0604020202020204" pitchFamily="34" charset="0"/>
                        <a:buChar char="•"/>
                      </a:pPr>
                      <a:r>
                        <a:rPr lang="en-GB" sz="1200" dirty="0"/>
                        <a:t>Branston at War (Charcoal/pastels/pencil) </a:t>
                      </a:r>
                    </a:p>
                    <a:p>
                      <a:pPr marL="171450" indent="-171450">
                        <a:buFont typeface="Arial" panose="020B0604020202020204" pitchFamily="34" charset="0"/>
                        <a:buChar char="•"/>
                      </a:pPr>
                      <a:r>
                        <a:rPr lang="en-GB" sz="1200" dirty="0"/>
                        <a:t>Eco-Warriors (pencil)</a:t>
                      </a:r>
                    </a:p>
                    <a:p>
                      <a:endParaRPr lang="en-GB" sz="1200" dirty="0"/>
                    </a:p>
                  </a:txBody>
                  <a:tcPr/>
                </a:tc>
                <a:tc>
                  <a:txBody>
                    <a:bodyPr/>
                    <a:lstStyle/>
                    <a:p>
                      <a:pPr marL="171450" indent="-171450">
                        <a:buFont typeface="Arial" panose="020B0604020202020204" pitchFamily="34" charset="0"/>
                        <a:buChar char="•"/>
                      </a:pPr>
                      <a:r>
                        <a:rPr lang="en-GB" sz="1200" dirty="0"/>
                        <a:t>Can select and use different pencil grades for specific outcomes. </a:t>
                      </a:r>
                    </a:p>
                    <a:p>
                      <a:pPr marL="171450" indent="-171450">
                        <a:buFont typeface="Arial" panose="020B0604020202020204" pitchFamily="34" charset="0"/>
                        <a:buChar char="•"/>
                      </a:pPr>
                      <a:r>
                        <a:rPr lang="en-GB" sz="1200" dirty="0"/>
                        <a:t>Can begin to create depth in a composition through the use of very simple perspective. </a:t>
                      </a:r>
                    </a:p>
                    <a:p>
                      <a:pPr marL="171450" indent="-171450">
                        <a:buFont typeface="Arial" panose="020B0604020202020204" pitchFamily="34" charset="0"/>
                        <a:buChar char="•"/>
                      </a:pPr>
                      <a:r>
                        <a:rPr lang="en-GB" sz="1200" dirty="0"/>
                        <a:t>Can experiments with the use of other drawing media such as charcoal and pastels. </a:t>
                      </a:r>
                    </a:p>
                    <a:p>
                      <a:pPr marL="171450" indent="-171450">
                        <a:buFont typeface="Arial" panose="020B0604020202020204" pitchFamily="34" charset="0"/>
                        <a:buChar char="•"/>
                      </a:pPr>
                      <a:r>
                        <a:rPr lang="en-GB" sz="1200" dirty="0"/>
                        <a:t>Creates light and shade using other drawing media such as charcoal and pastels. </a:t>
                      </a:r>
                    </a:p>
                    <a:p>
                      <a:pPr marL="171450" indent="-171450">
                        <a:buFont typeface="Arial" panose="020B0604020202020204" pitchFamily="34" charset="0"/>
                        <a:buChar char="•"/>
                      </a:pPr>
                      <a:r>
                        <a:rPr lang="en-GB" sz="1200" dirty="0"/>
                        <a:t>Can work in a sustained and independent way from observation, experience and imagination. </a:t>
                      </a:r>
                    </a:p>
                    <a:p>
                      <a:pPr marL="171450" indent="-171450">
                        <a:buFont typeface="Arial" panose="020B0604020202020204" pitchFamily="34" charset="0"/>
                        <a:buChar char="•"/>
                      </a:pPr>
                      <a:r>
                        <a:rPr lang="en-GB" sz="1200" dirty="0"/>
                        <a:t>Can draw the layout of a face and a figure. </a:t>
                      </a:r>
                    </a:p>
                    <a:p>
                      <a:pPr marL="171450" indent="-171450">
                        <a:buFont typeface="Arial" panose="020B0604020202020204" pitchFamily="34" charset="0"/>
                        <a:buChar char="•"/>
                      </a:pPr>
                      <a:r>
                        <a:rPr lang="en-GB" sz="1200" dirty="0"/>
                        <a:t>Can draw the layout of a figure in motion. </a:t>
                      </a:r>
                    </a:p>
                    <a:p>
                      <a:pPr marL="171450" indent="-171450">
                        <a:buFont typeface="Arial" panose="020B0604020202020204" pitchFamily="34" charset="0"/>
                        <a:buChar char="•"/>
                      </a:pPr>
                      <a:r>
                        <a:rPr lang="en-GB" sz="1200" dirty="0"/>
                        <a:t>Can consider scale and proportion in composition, i.e. figures and faces/ landscapes. </a:t>
                      </a:r>
                    </a:p>
                    <a:p>
                      <a:pPr marL="171450" indent="-171450">
                        <a:buFont typeface="Arial" panose="020B0604020202020204" pitchFamily="34" charset="0"/>
                        <a:buChar char="•"/>
                      </a:pPr>
                      <a:r>
                        <a:rPr lang="en-GB" sz="1200" dirty="0"/>
                        <a:t>Can use mixed media effectively for completed work.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create specific effects using a range of shading techniques and convey tonal qualities well.   </a:t>
                      </a:r>
                    </a:p>
                    <a:p>
                      <a:pPr marL="171450" indent="-171450">
                        <a:buFont typeface="Arial" panose="020B0604020202020204" pitchFamily="34" charset="0"/>
                        <a:buChar char="•"/>
                      </a:pPr>
                      <a:r>
                        <a:rPr lang="en-GB" sz="1200" dirty="0"/>
                        <a:t>Can annotate increasingly extensive sketches and observations in their sketchbooks to inform future work using specific 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select and effectively use and manipulate a range of drawing tools, using them with control and dexterity to accurately reflect observation.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establish which technique was most effective.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AECA84BD-C936-437F-BFB0-8919CCD43C6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61414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592503817"/>
              </p:ext>
            </p:extLst>
          </p:nvPr>
        </p:nvGraphicFramePr>
        <p:xfrm>
          <a:off x="0" y="0"/>
          <a:ext cx="9906001" cy="614172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Painting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Can read a colour wheel. </a:t>
                      </a:r>
                    </a:p>
                    <a:p>
                      <a:pPr marL="171450" indent="-171450">
                        <a:buFont typeface="Arial" panose="020B0604020202020204" pitchFamily="34" charset="0"/>
                        <a:buChar char="•"/>
                      </a:pPr>
                      <a:r>
                        <a:rPr lang="en-GB" sz="1200" dirty="0"/>
                        <a:t>Can begin to use tints in their work for desired effects. </a:t>
                      </a:r>
                    </a:p>
                    <a:p>
                      <a:pPr marL="171450" indent="-171450">
                        <a:buFont typeface="Arial" panose="020B0604020202020204" pitchFamily="34" charset="0"/>
                        <a:buChar char="•"/>
                      </a:pPr>
                      <a:r>
                        <a:rPr lang="en-GB" sz="1200" dirty="0"/>
                        <a:t>Can confidently apply paint to large flat areas of colour and use appropriate brushwork to the method of painting. </a:t>
                      </a:r>
                    </a:p>
                    <a:p>
                      <a:pPr marL="171450" indent="-171450">
                        <a:buFont typeface="Arial" panose="020B0604020202020204" pitchFamily="34" charset="0"/>
                        <a:buChar char="•"/>
                      </a:pPr>
                      <a:r>
                        <a:rPr lang="en-GB" sz="1200" dirty="0"/>
                        <a:t>Can replicate patterns, colours and texture in their work. </a:t>
                      </a:r>
                    </a:p>
                    <a:p>
                      <a:pPr marL="171450" indent="-171450">
                        <a:buFont typeface="Arial" panose="020B0604020202020204" pitchFamily="34" charset="0"/>
                        <a:buChar char="•"/>
                      </a:pPr>
                      <a:r>
                        <a:rPr lang="en-GB" sz="1200" dirty="0"/>
                        <a:t>Can begin to use different kinds of paint – acrylic, poster, water colours for effect. </a:t>
                      </a:r>
                    </a:p>
                    <a:p>
                      <a:pPr marL="171450" indent="-171450">
                        <a:buFont typeface="Arial" panose="020B0604020202020204" pitchFamily="34" charset="0"/>
                        <a:buChar char="•"/>
                      </a:pPr>
                      <a:r>
                        <a:rPr lang="en-GB" sz="1200" dirty="0"/>
                        <a:t>Can create different effects by using a variety of tools and techniques such as dots, scratches and splashes and applying paint in layers. </a:t>
                      </a:r>
                    </a:p>
                    <a:p>
                      <a:pPr marL="171450" indent="-171450">
                        <a:buFont typeface="Arial" panose="020B0604020202020204" pitchFamily="34" charset="0"/>
                        <a:buChar char="•"/>
                      </a:pPr>
                      <a:r>
                        <a:rPr lang="en-GB" sz="1200" dirty="0"/>
                        <a:t>Can confidently work from direct observation, including when exploring the work of artists from different cultures. </a:t>
                      </a:r>
                    </a:p>
                    <a:p>
                      <a:pPr marL="171450" indent="-171450">
                        <a:buFont typeface="Arial" panose="020B0604020202020204" pitchFamily="34" charset="0"/>
                        <a:buChar char="•"/>
                      </a:pPr>
                      <a:r>
                        <a:rPr lang="en-GB" sz="1200" dirty="0"/>
                        <a:t>Can begin to work with confidence from their imagination. </a:t>
                      </a:r>
                    </a:p>
                    <a:p>
                      <a:pPr marL="171450" indent="-171450">
                        <a:buFont typeface="Arial" panose="020B0604020202020204" pitchFamily="34" charset="0"/>
                        <a:buChar char="•"/>
                      </a:pPr>
                      <a:r>
                        <a:rPr lang="en-GB" sz="1200" dirty="0"/>
                        <a:t>Can use mixed media experimentations in their work. </a:t>
                      </a:r>
                    </a:p>
                    <a:p>
                      <a:pPr marL="171450" indent="-171450">
                        <a:buFont typeface="Arial" panose="020B0604020202020204" pitchFamily="34" charset="0"/>
                        <a:buChar char="•"/>
                      </a:pPr>
                      <a:r>
                        <a:rPr lang="en-GB" sz="1200" dirty="0"/>
                        <a:t>Can begin to use perspective in their paintings and compositions.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identify and work with complimentary opposite colours/ colour harmonies.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complementary colours.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experiment with colours and their relationships – hot/cold, dark/light.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understand how artists use warm and cool colour and use this knowledge when mixing colour to express mood. </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D06B61BF-2D40-40B0-B75E-8562138C5581}"/>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64801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293" y="143435"/>
            <a:ext cx="3106271" cy="1721224"/>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2" name="Rectangle 1"/>
          <p:cNvSpPr/>
          <p:nvPr/>
        </p:nvSpPr>
        <p:spPr>
          <a:xfrm>
            <a:off x="179293" y="332076"/>
            <a:ext cx="3106271" cy="1384995"/>
          </a:xfrm>
          <a:prstGeom prst="rect">
            <a:avLst/>
          </a:prstGeom>
          <a:noFill/>
        </p:spPr>
        <p:txBody>
          <a:bodyPr wrap="square" lIns="91440" tIns="45720" rIns="91440" bIns="45720">
            <a:spAutoFit/>
          </a:bodyPr>
          <a:lstStyle/>
          <a:p>
            <a:pPr algn="ctr" defTabSz="914400"/>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Click on icons to go to subject area: </a:t>
            </a:r>
          </a:p>
        </p:txBody>
      </p:sp>
      <p:sp>
        <p:nvSpPr>
          <p:cNvPr id="5" name="Rectangle 4">
            <a:extLst>
              <a:ext uri="{FF2B5EF4-FFF2-40B4-BE49-F238E27FC236}">
                <a16:creationId xmlns:a16="http://schemas.microsoft.com/office/drawing/2014/main" id="{101ACE87-92AF-4DF8-8C6E-D13BC2A99C15}"/>
              </a:ext>
            </a:extLst>
          </p:cNvPr>
          <p:cNvSpPr/>
          <p:nvPr/>
        </p:nvSpPr>
        <p:spPr>
          <a:xfrm>
            <a:off x="179293" y="2017441"/>
            <a:ext cx="3106271" cy="1631216"/>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6" name="Rectangle 5">
            <a:extLst>
              <a:ext uri="{FF2B5EF4-FFF2-40B4-BE49-F238E27FC236}">
                <a16:creationId xmlns:a16="http://schemas.microsoft.com/office/drawing/2014/main" id="{B5F9B0F9-6FB3-4590-A1AE-F7DB1E7D09E6}"/>
              </a:ext>
            </a:extLst>
          </p:cNvPr>
          <p:cNvSpPr/>
          <p:nvPr/>
        </p:nvSpPr>
        <p:spPr>
          <a:xfrm>
            <a:off x="179293" y="2206082"/>
            <a:ext cx="3106271" cy="1631216"/>
          </a:xfrm>
          <a:prstGeom prst="rect">
            <a:avLst/>
          </a:prstGeom>
          <a:noFill/>
        </p:spPr>
        <p:txBody>
          <a:bodyPr wrap="square" lIns="91440" tIns="45720" rIns="91440" bIns="45720">
            <a:spAutoFit/>
          </a:bodyPr>
          <a:lstStyle/>
          <a:p>
            <a:pPr algn="ctr" defTabSz="914400"/>
            <a:r>
              <a:rPr lang="en-US" b="1" dirty="0">
                <a:ln w="18415" cmpd="sng">
                  <a:solidFill>
                    <a:srgbClr val="FFFFFF"/>
                  </a:solidFill>
                  <a:prstDash val="solid"/>
                </a:ln>
                <a:solidFill>
                  <a:srgbClr val="FFFFFF"/>
                </a:solidFill>
                <a:latin typeface="Lucida Sans" panose="020B0602030504020204" pitchFamily="34" charset="0"/>
              </a:rPr>
              <a:t>Each subject area will include: </a:t>
            </a:r>
          </a:p>
          <a:p>
            <a:pPr marL="342900" indent="-342900" algn="ctr" defTabSz="914400">
              <a:buFont typeface="Arial" panose="020B0604020202020204" pitchFamily="34" charset="0"/>
              <a:buChar char="•"/>
            </a:pPr>
            <a:r>
              <a:rPr lang="en-US" dirty="0">
                <a:ln w="18415" cmpd="sng">
                  <a:solidFill>
                    <a:srgbClr val="FFFFFF"/>
                  </a:solidFill>
                  <a:prstDash val="solid"/>
                </a:ln>
                <a:solidFill>
                  <a:srgbClr val="FFFFFF"/>
                </a:solidFill>
                <a:latin typeface="Lucida Sans" panose="020B0602030504020204" pitchFamily="34" charset="0"/>
              </a:rPr>
              <a:t>Progression document</a:t>
            </a:r>
          </a:p>
          <a:p>
            <a:pPr marL="342900" indent="-342900" algn="ctr" defTabSz="914400">
              <a:buFont typeface="Arial" panose="020B0604020202020204" pitchFamily="34" charset="0"/>
              <a:buChar char="•"/>
            </a:pPr>
            <a:r>
              <a:rPr lang="en-US" dirty="0">
                <a:ln w="18415" cmpd="sng">
                  <a:solidFill>
                    <a:srgbClr val="FFFFFF"/>
                  </a:solidFill>
                  <a:prstDash val="solid"/>
                </a:ln>
                <a:solidFill>
                  <a:srgbClr val="FFFFFF"/>
                </a:solidFill>
                <a:latin typeface="Lucida Sans" panose="020B0602030504020204" pitchFamily="34" charset="0"/>
              </a:rPr>
              <a:t>Skills map </a:t>
            </a:r>
          </a:p>
          <a:p>
            <a:pPr algn="ctr" defTabSz="914400"/>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endParaRPr>
          </a:p>
        </p:txBody>
      </p:sp>
      <p:pic>
        <p:nvPicPr>
          <p:cNvPr id="9" name="Picture 8">
            <a:hlinkClick r:id="rId2" action="ppaction://hlinksldjump"/>
            <a:extLst>
              <a:ext uri="{FF2B5EF4-FFF2-40B4-BE49-F238E27FC236}">
                <a16:creationId xmlns:a16="http://schemas.microsoft.com/office/drawing/2014/main" id="{07124F65-D0A4-4FA5-A757-A19461D08510}"/>
              </a:ext>
            </a:extLst>
          </p:cNvPr>
          <p:cNvPicPr>
            <a:picLocks noChangeAspect="1"/>
          </p:cNvPicPr>
          <p:nvPr/>
        </p:nvPicPr>
        <p:blipFill>
          <a:blip r:embed="rId3"/>
          <a:stretch>
            <a:fillRect/>
          </a:stretch>
        </p:blipFill>
        <p:spPr>
          <a:xfrm>
            <a:off x="3717320" y="315689"/>
            <a:ext cx="1721226" cy="1616733"/>
          </a:xfrm>
          <a:prstGeom prst="rect">
            <a:avLst/>
          </a:prstGeom>
        </p:spPr>
      </p:pic>
      <p:pic>
        <p:nvPicPr>
          <p:cNvPr id="10" name="Picture 9">
            <a:hlinkClick r:id="rId4" action="ppaction://hlinksldjump"/>
            <a:extLst>
              <a:ext uri="{FF2B5EF4-FFF2-40B4-BE49-F238E27FC236}">
                <a16:creationId xmlns:a16="http://schemas.microsoft.com/office/drawing/2014/main" id="{69A04AF8-5DC3-4CCD-BCB0-B80313EA8050}"/>
              </a:ext>
            </a:extLst>
          </p:cNvPr>
          <p:cNvPicPr>
            <a:picLocks noChangeAspect="1"/>
          </p:cNvPicPr>
          <p:nvPr/>
        </p:nvPicPr>
        <p:blipFill>
          <a:blip r:embed="rId5"/>
          <a:stretch>
            <a:fillRect/>
          </a:stretch>
        </p:blipFill>
        <p:spPr>
          <a:xfrm>
            <a:off x="8084588" y="347395"/>
            <a:ext cx="1721225" cy="1616732"/>
          </a:xfrm>
          <a:prstGeom prst="rect">
            <a:avLst/>
          </a:prstGeom>
        </p:spPr>
      </p:pic>
      <p:pic>
        <p:nvPicPr>
          <p:cNvPr id="8" name="Picture 7">
            <a:hlinkClick r:id="rId6" action="ppaction://hlinksldjump"/>
            <a:extLst>
              <a:ext uri="{FF2B5EF4-FFF2-40B4-BE49-F238E27FC236}">
                <a16:creationId xmlns:a16="http://schemas.microsoft.com/office/drawing/2014/main" id="{122F1375-BBAA-46D4-814E-09D3BCA65803}"/>
              </a:ext>
            </a:extLst>
          </p:cNvPr>
          <p:cNvPicPr>
            <a:picLocks noChangeAspect="1"/>
          </p:cNvPicPr>
          <p:nvPr/>
        </p:nvPicPr>
        <p:blipFill>
          <a:blip r:embed="rId7"/>
          <a:stretch>
            <a:fillRect/>
          </a:stretch>
        </p:blipFill>
        <p:spPr>
          <a:xfrm>
            <a:off x="3717320" y="2444306"/>
            <a:ext cx="1721226" cy="1721226"/>
          </a:xfrm>
          <a:prstGeom prst="rect">
            <a:avLst/>
          </a:prstGeom>
        </p:spPr>
      </p:pic>
      <p:pic>
        <p:nvPicPr>
          <p:cNvPr id="11" name="Picture 10">
            <a:hlinkClick r:id="rId8" action="ppaction://hlinksldjump"/>
            <a:extLst>
              <a:ext uri="{FF2B5EF4-FFF2-40B4-BE49-F238E27FC236}">
                <a16:creationId xmlns:a16="http://schemas.microsoft.com/office/drawing/2014/main" id="{93BEE0C7-314F-4AAA-B003-75944A43EC04}"/>
              </a:ext>
            </a:extLst>
          </p:cNvPr>
          <p:cNvPicPr>
            <a:picLocks noChangeAspect="1"/>
          </p:cNvPicPr>
          <p:nvPr/>
        </p:nvPicPr>
        <p:blipFill>
          <a:blip r:embed="rId9"/>
          <a:stretch>
            <a:fillRect/>
          </a:stretch>
        </p:blipFill>
        <p:spPr>
          <a:xfrm>
            <a:off x="5898998" y="2481238"/>
            <a:ext cx="1753833" cy="1647361"/>
          </a:xfrm>
          <a:prstGeom prst="rect">
            <a:avLst/>
          </a:prstGeom>
        </p:spPr>
      </p:pic>
      <p:pic>
        <p:nvPicPr>
          <p:cNvPr id="12" name="Picture 11">
            <a:hlinkClick r:id="rId10" action="ppaction://hlinksldjump"/>
            <a:extLst>
              <a:ext uri="{FF2B5EF4-FFF2-40B4-BE49-F238E27FC236}">
                <a16:creationId xmlns:a16="http://schemas.microsoft.com/office/drawing/2014/main" id="{632B5AA2-B400-4D2B-8E38-949811F57E83}"/>
              </a:ext>
            </a:extLst>
          </p:cNvPr>
          <p:cNvPicPr>
            <a:picLocks noChangeAspect="1"/>
          </p:cNvPicPr>
          <p:nvPr/>
        </p:nvPicPr>
        <p:blipFill>
          <a:blip r:embed="rId11"/>
          <a:stretch>
            <a:fillRect/>
          </a:stretch>
        </p:blipFill>
        <p:spPr>
          <a:xfrm>
            <a:off x="5931606" y="295370"/>
            <a:ext cx="1721225" cy="1657369"/>
          </a:xfrm>
          <a:prstGeom prst="rect">
            <a:avLst/>
          </a:prstGeom>
        </p:spPr>
      </p:pic>
      <p:pic>
        <p:nvPicPr>
          <p:cNvPr id="13" name="Picture 12">
            <a:hlinkClick r:id="rId12" action="ppaction://hlinksldjump"/>
            <a:extLst>
              <a:ext uri="{FF2B5EF4-FFF2-40B4-BE49-F238E27FC236}">
                <a16:creationId xmlns:a16="http://schemas.microsoft.com/office/drawing/2014/main" id="{5CED5FDA-DD58-4B5B-9FD2-A7301A44A18E}"/>
              </a:ext>
            </a:extLst>
          </p:cNvPr>
          <p:cNvPicPr>
            <a:picLocks noChangeAspect="1"/>
          </p:cNvPicPr>
          <p:nvPr/>
        </p:nvPicPr>
        <p:blipFill>
          <a:blip r:embed="rId13"/>
          <a:stretch>
            <a:fillRect/>
          </a:stretch>
        </p:blipFill>
        <p:spPr>
          <a:xfrm>
            <a:off x="8023284" y="2399952"/>
            <a:ext cx="1782529" cy="1657544"/>
          </a:xfrm>
          <a:prstGeom prst="rect">
            <a:avLst/>
          </a:prstGeom>
        </p:spPr>
      </p:pic>
      <p:pic>
        <p:nvPicPr>
          <p:cNvPr id="14" name="Picture 13">
            <a:hlinkClick r:id="rId14" action="ppaction://hlinksldjump"/>
            <a:extLst>
              <a:ext uri="{FF2B5EF4-FFF2-40B4-BE49-F238E27FC236}">
                <a16:creationId xmlns:a16="http://schemas.microsoft.com/office/drawing/2014/main" id="{15C0D65D-E1C6-4D88-B576-A9B646E98E74}"/>
              </a:ext>
            </a:extLst>
          </p:cNvPr>
          <p:cNvPicPr>
            <a:picLocks noChangeAspect="1"/>
          </p:cNvPicPr>
          <p:nvPr/>
        </p:nvPicPr>
        <p:blipFill>
          <a:blip r:embed="rId15"/>
          <a:stretch>
            <a:fillRect/>
          </a:stretch>
        </p:blipFill>
        <p:spPr>
          <a:xfrm>
            <a:off x="3773017" y="4717082"/>
            <a:ext cx="1665529" cy="1564418"/>
          </a:xfrm>
          <a:prstGeom prst="rect">
            <a:avLst/>
          </a:prstGeom>
        </p:spPr>
      </p:pic>
      <p:pic>
        <p:nvPicPr>
          <p:cNvPr id="15" name="Picture 14">
            <a:hlinkClick r:id="rId16" action="ppaction://hlinksldjump"/>
            <a:extLst>
              <a:ext uri="{FF2B5EF4-FFF2-40B4-BE49-F238E27FC236}">
                <a16:creationId xmlns:a16="http://schemas.microsoft.com/office/drawing/2014/main" id="{70381391-5F90-49E6-B05C-BFCA66063281}"/>
              </a:ext>
            </a:extLst>
          </p:cNvPr>
          <p:cNvPicPr>
            <a:picLocks noChangeAspect="1"/>
          </p:cNvPicPr>
          <p:nvPr/>
        </p:nvPicPr>
        <p:blipFill>
          <a:blip r:embed="rId17"/>
          <a:stretch>
            <a:fillRect/>
          </a:stretch>
        </p:blipFill>
        <p:spPr>
          <a:xfrm>
            <a:off x="5898998" y="4664768"/>
            <a:ext cx="1721225" cy="1616732"/>
          </a:xfrm>
          <a:prstGeom prst="rect">
            <a:avLst/>
          </a:prstGeom>
        </p:spPr>
      </p:pic>
      <p:pic>
        <p:nvPicPr>
          <p:cNvPr id="16" name="Picture 15">
            <a:hlinkClick r:id="rId18" action="ppaction://hlinksldjump"/>
            <a:extLst>
              <a:ext uri="{FF2B5EF4-FFF2-40B4-BE49-F238E27FC236}">
                <a16:creationId xmlns:a16="http://schemas.microsoft.com/office/drawing/2014/main" id="{1CB19D1D-7AD7-4E38-AAE2-318BEE6CFBD4}"/>
              </a:ext>
            </a:extLst>
          </p:cNvPr>
          <p:cNvPicPr>
            <a:picLocks noChangeAspect="1"/>
          </p:cNvPicPr>
          <p:nvPr/>
        </p:nvPicPr>
        <p:blipFill>
          <a:blip r:embed="rId19"/>
          <a:stretch>
            <a:fillRect/>
          </a:stretch>
        </p:blipFill>
        <p:spPr>
          <a:xfrm>
            <a:off x="7972874" y="4664768"/>
            <a:ext cx="1753833" cy="1647361"/>
          </a:xfrm>
          <a:prstGeom prst="rect">
            <a:avLst/>
          </a:prstGeom>
        </p:spPr>
      </p:pic>
      <p:pic>
        <p:nvPicPr>
          <p:cNvPr id="17" name="Picture 16">
            <a:hlinkClick r:id="rId20" action="ppaction://hlinksldjump"/>
            <a:extLst>
              <a:ext uri="{FF2B5EF4-FFF2-40B4-BE49-F238E27FC236}">
                <a16:creationId xmlns:a16="http://schemas.microsoft.com/office/drawing/2014/main" id="{EC89FD2D-2FC0-4428-829D-6D261DCC90B4}"/>
              </a:ext>
            </a:extLst>
          </p:cNvPr>
          <p:cNvPicPr>
            <a:picLocks noChangeAspect="1"/>
          </p:cNvPicPr>
          <p:nvPr/>
        </p:nvPicPr>
        <p:blipFill>
          <a:blip r:embed="rId21"/>
          <a:stretch>
            <a:fillRect/>
          </a:stretch>
        </p:blipFill>
        <p:spPr>
          <a:xfrm>
            <a:off x="1633536" y="4706239"/>
            <a:ext cx="1665529" cy="1564418"/>
          </a:xfrm>
          <a:prstGeom prst="rect">
            <a:avLst/>
          </a:prstGeom>
        </p:spPr>
      </p:pic>
    </p:spTree>
    <p:extLst>
      <p:ext uri="{BB962C8B-B14F-4D97-AF65-F5344CB8AC3E}">
        <p14:creationId xmlns:p14="http://schemas.microsoft.com/office/powerpoint/2010/main" val="271827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092731155"/>
              </p:ext>
            </p:extLst>
          </p:nvPr>
        </p:nvGraphicFramePr>
        <p:xfrm>
          <a:off x="0" y="0"/>
          <a:ext cx="9906001" cy="62331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Printing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Under the sea</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Can develop a print from a drawing. </a:t>
                      </a:r>
                    </a:p>
                    <a:p>
                      <a:pPr marL="171450" indent="-171450">
                        <a:buFont typeface="Arial" panose="020B0604020202020204" pitchFamily="34" charset="0"/>
                        <a:buChar char="•"/>
                      </a:pPr>
                      <a:r>
                        <a:rPr lang="en-GB" sz="1200" dirty="0"/>
                        <a:t>Can make a two-colour print and being to experiment with additional colours. </a:t>
                      </a:r>
                    </a:p>
                    <a:p>
                      <a:pPr marL="171450" indent="-171450">
                        <a:buFont typeface="Arial" panose="020B0604020202020204" pitchFamily="34" charset="0"/>
                        <a:buChar char="•"/>
                      </a:pPr>
                      <a:r>
                        <a:rPr lang="en-GB" sz="1200" dirty="0"/>
                        <a:t>Can design prints for e.g. fabrics, wrapping paper, wall paper. </a:t>
                      </a:r>
                    </a:p>
                    <a:p>
                      <a:pPr marL="171450" indent="-171450">
                        <a:buFont typeface="Arial" panose="020B0604020202020204" pitchFamily="34" charset="0"/>
                        <a:buChar char="•"/>
                      </a:pPr>
                      <a:r>
                        <a:rPr lang="en-GB" sz="1200" dirty="0"/>
                        <a:t>Can use relief printing having used appropriate tools to control line, shape, texture. </a:t>
                      </a:r>
                    </a:p>
                    <a:p>
                      <a:pPr marL="171450" indent="-171450">
                        <a:buFont typeface="Arial" panose="020B0604020202020204" pitchFamily="34" charset="0"/>
                        <a:buChar char="•"/>
                      </a:pPr>
                      <a:r>
                        <a:rPr lang="en-GB" sz="1200" dirty="0"/>
                        <a:t>Can produce pictorial as well as patterned prints. </a:t>
                      </a:r>
                    </a:p>
                    <a:p>
                      <a:pPr marL="171450" indent="-171450">
                        <a:buFont typeface="Arial" panose="020B0604020202020204" pitchFamily="34" charset="0"/>
                        <a:buChar char="•"/>
                      </a:pPr>
                      <a:r>
                        <a:rPr lang="en-GB" sz="1200" dirty="0"/>
                        <a:t>Can produce detailed relief print.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connections between own work and patterns in their local environment (curtains, wallpaper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modify and adapt printing as work progresses.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combine prints taken from different objects to produce an end piece. </a:t>
                      </a:r>
                    </a:p>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recreate a scene (observed or imagined) through collage relief ‘</a:t>
                      </a:r>
                      <a:r>
                        <a:rPr lang="en-GB" sz="1200" dirty="0" err="1"/>
                        <a:t>collogrpah</a:t>
                      </a:r>
                      <a:r>
                        <a:rPr lang="en-GB" sz="1200" dirty="0"/>
                        <a:t>’ printing.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Collage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Can use the techniques of folding, repeating and overlapping with a variety of different collage mediums. </a:t>
                      </a:r>
                    </a:p>
                    <a:p>
                      <a:pPr marL="171450" indent="-171450">
                        <a:buFont typeface="Arial" panose="020B0604020202020204" pitchFamily="34" charset="0"/>
                        <a:buChar char="•"/>
                      </a:pPr>
                      <a:r>
                        <a:rPr lang="en-GB" sz="1200" dirty="0"/>
                        <a:t>Can select materials for colour and texture to match intentions. </a:t>
                      </a:r>
                    </a:p>
                    <a:p>
                      <a:pPr marL="171450" indent="-171450">
                        <a:buFont typeface="Arial" panose="020B0604020202020204" pitchFamily="34" charset="0"/>
                        <a:buChar char="•"/>
                      </a:pPr>
                      <a:r>
                        <a:rPr lang="en-GB" sz="1200" dirty="0"/>
                        <a:t>Can select and use cutting tools and adhesives with care to achieve a specific outcome. </a:t>
                      </a:r>
                    </a:p>
                    <a:p>
                      <a:pPr marL="171450" indent="-171450">
                        <a:buFont typeface="Arial" panose="020B0604020202020204" pitchFamily="34" charset="0"/>
                        <a:buChar char="•"/>
                      </a:pPr>
                      <a:r>
                        <a:rPr lang="en-GB" sz="1200" dirty="0"/>
                        <a:t>Can arrange and re-arrange colours, shapes and texture for effect before completion of the final composition.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embellish a surface using a variety of techniques including drawing, painting and printing. </a:t>
                      </a:r>
                    </a:p>
                    <a:p>
                      <a:pPr marL="171450" indent="-171450">
                        <a:buFont typeface="Arial" panose="020B0604020202020204" pitchFamily="34" charset="0"/>
                        <a:buChar char="•"/>
                      </a:pPr>
                      <a:r>
                        <a:rPr lang="en-GB" sz="1200" dirty="0"/>
                        <a:t>Combine collage with other 2D techniques.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embellish decoratively using more layers of materials to build complexity and represent the qualities of a surface or object/ stimulus. </a:t>
                      </a:r>
                    </a:p>
                    <a:p>
                      <a:pPr marL="171450" indent="-171450">
                        <a:buFont typeface="Arial" panose="020B0604020202020204" pitchFamily="34" charset="0"/>
                        <a:buChar char="•"/>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Can produce collages that express moods.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A8C28800-C6E0-4FAE-95AF-E34CD740872A}"/>
              </a:ext>
            </a:extLst>
          </p:cNvPr>
          <p:cNvPicPr>
            <a:picLocks noChangeAspect="1"/>
          </p:cNvPicPr>
          <p:nvPr/>
        </p:nvPicPr>
        <p:blipFill>
          <a:blip r:embed="rId3"/>
          <a:stretch>
            <a:fillRect/>
          </a:stretch>
        </p:blipFill>
        <p:spPr>
          <a:xfrm>
            <a:off x="9053038" y="5494836"/>
            <a:ext cx="719612" cy="576263"/>
          </a:xfrm>
          <a:prstGeom prst="rect">
            <a:avLst/>
          </a:prstGeom>
        </p:spPr>
      </p:pic>
    </p:spTree>
    <p:extLst>
      <p:ext uri="{BB962C8B-B14F-4D97-AF65-F5344CB8AC3E}">
        <p14:creationId xmlns:p14="http://schemas.microsoft.com/office/powerpoint/2010/main" val="2740435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38741525"/>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an shape, form, model and join with increasing confidence and accuracy. </a:t>
                      </a:r>
                    </a:p>
                    <a:p>
                      <a:pPr marL="171450" indent="-171450">
                        <a:buFont typeface="Arial" panose="020B0604020202020204" pitchFamily="34" charset="0"/>
                        <a:buChar char="•"/>
                      </a:pPr>
                      <a:r>
                        <a:rPr lang="en-GB" sz="1200" dirty="0"/>
                        <a:t>Can explore different stimuli as a starting point, with a focus on form, shape, pattern, texture and colour. </a:t>
                      </a:r>
                    </a:p>
                    <a:p>
                      <a:pPr marL="171450" indent="-171450">
                        <a:buFont typeface="Arial" panose="020B0604020202020204" pitchFamily="34" charset="0"/>
                        <a:buChar char="•"/>
                      </a:pPr>
                      <a:r>
                        <a:rPr lang="en-GB" sz="1200" dirty="0"/>
                        <a:t>Can confidently build using rolled/ scrunched up newspaper. </a:t>
                      </a:r>
                    </a:p>
                    <a:p>
                      <a:pPr marL="171450" indent="-171450">
                        <a:buFont typeface="Arial" panose="020B0604020202020204" pitchFamily="34" charset="0"/>
                        <a:buChar char="•"/>
                      </a:pPr>
                      <a:r>
                        <a:rPr lang="en-GB" sz="1200" dirty="0"/>
                        <a:t>Can build structures using withies, wire, mod-roc and plaster of Paris (f</a:t>
                      </a:r>
                    </a:p>
                    <a:p>
                      <a:pPr marL="171450" indent="-171450">
                        <a:buFont typeface="Arial" panose="020B0604020202020204" pitchFamily="34" charset="0"/>
                        <a:buChar char="•"/>
                      </a:pPr>
                      <a:r>
                        <a:rPr lang="en-GB" sz="1200" dirty="0"/>
                        <a:t>Can work both from observation and imagination with confidence and purpose. </a:t>
                      </a:r>
                    </a:p>
                  </a:txBody>
                  <a:tcPr/>
                </a:tc>
                <a:tc>
                  <a:txBody>
                    <a:bodyPr/>
                    <a:lstStyle/>
                    <a:p>
                      <a:pPr marL="171450" indent="-171450">
                        <a:buFont typeface="Arial" panose="020B0604020202020204" pitchFamily="34" charset="0"/>
                        <a:buChar char="•"/>
                      </a:pPr>
                      <a:r>
                        <a:rPr lang="en-GB" sz="1200" dirty="0"/>
                        <a:t>Can work directly from observation with confidence. </a:t>
                      </a:r>
                    </a:p>
                    <a:p>
                      <a:pPr marL="171450" indent="-171450">
                        <a:buFont typeface="Arial" panose="020B0604020202020204" pitchFamily="34" charset="0"/>
                        <a:buChar char="•"/>
                      </a:pPr>
                      <a:r>
                        <a:rPr lang="en-GB" sz="1200" dirty="0"/>
                        <a:t>Can match the technique to what is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imaginative use of the knowledge they have acquired of tools and techniques to express their own ideas and feelings.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produce increasingly intricate patterns and textures.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into account the properties of the media being used and select appropriately for specific purposes.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Can explore negatives and positives. </a:t>
                      </a:r>
                    </a:p>
                    <a:p>
                      <a:pPr marL="171450" indent="-171450">
                        <a:buFont typeface="Arial" panose="020B0604020202020204" pitchFamily="34" charset="0"/>
                        <a:buChar char="•"/>
                      </a:pPr>
                      <a:r>
                        <a:rPr lang="en-GB" sz="1200" dirty="0"/>
                        <a:t>Can explore the translucent nature of tissue paper. </a:t>
                      </a:r>
                    </a:p>
                    <a:p>
                      <a:pPr marL="171450" indent="-171450">
                        <a:buFont typeface="Arial" panose="020B0604020202020204" pitchFamily="34" charset="0"/>
                        <a:buChar char="•"/>
                      </a:pPr>
                      <a:r>
                        <a:rPr lang="en-GB" sz="1200" dirty="0"/>
                        <a:t>Can select and use contrasting colours and textures in stitching and weaving. </a:t>
                      </a:r>
                    </a:p>
                    <a:p>
                      <a:pPr marL="171450" indent="-171450">
                        <a:buFont typeface="Arial" panose="020B0604020202020204" pitchFamily="34" charset="0"/>
                        <a:buChar char="•"/>
                      </a:pPr>
                      <a:r>
                        <a:rPr lang="en-GB" sz="1200" dirty="0"/>
                        <a:t>Can show and awareness of the natural environment through showing an understanding of seasonal colours. </a:t>
                      </a:r>
                    </a:p>
                    <a:p>
                      <a:pPr marL="171450" indent="-171450">
                        <a:buFont typeface="Arial" panose="020B0604020202020204" pitchFamily="34" charset="0"/>
                        <a:buChar char="•"/>
                      </a:pPr>
                      <a:r>
                        <a:rPr lang="en-GB" sz="1200" dirty="0"/>
                        <a:t>Can cut and stitch to a pattern. </a:t>
                      </a:r>
                    </a:p>
                    <a:p>
                      <a:pPr marL="171450" indent="-171450">
                        <a:buFont typeface="Arial" panose="020B0604020202020204" pitchFamily="34" charset="0"/>
                        <a:buChar char="•"/>
                      </a:pPr>
                      <a:r>
                        <a:rPr lang="en-GB" sz="1200" dirty="0"/>
                        <a:t>Can demonstrate an awareness of the potential uses of material. </a:t>
                      </a:r>
                    </a:p>
                    <a:p>
                      <a:pPr marL="171450" indent="-171450">
                        <a:buFont typeface="Arial" panose="020B0604020202020204" pitchFamily="34" charset="0"/>
                        <a:buChar char="•"/>
                      </a:pPr>
                      <a:r>
                        <a:rPr lang="en-GB" sz="1200" dirty="0"/>
                        <a:t>Can dye fabrics and use tie-dye techniques to control and create a fabric image.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plaiting, pinning, stapling, stitching and sewing techniques with care to decorate and make an image or an artefact.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control stitching and can produce complex patterns with care and increasing accuracy. </a:t>
                      </a:r>
                    </a:p>
                    <a:p>
                      <a:pPr marL="171450" indent="-171450">
                        <a:buFont typeface="Arial" panose="020B0604020202020204" pitchFamily="34" charset="0"/>
                        <a:buChar char="•"/>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919245B4-2FDF-439D-8379-2F15E4902AAA}"/>
              </a:ext>
            </a:extLst>
          </p:cNvPr>
          <p:cNvPicPr>
            <a:picLocks noChangeAspect="1"/>
          </p:cNvPicPr>
          <p:nvPr/>
        </p:nvPicPr>
        <p:blipFill>
          <a:blip r:embed="rId3"/>
          <a:stretch>
            <a:fillRect/>
          </a:stretch>
        </p:blipFill>
        <p:spPr>
          <a:xfrm>
            <a:off x="9033988" y="5990136"/>
            <a:ext cx="719612" cy="576263"/>
          </a:xfrm>
          <a:prstGeom prst="rect">
            <a:avLst/>
          </a:prstGeom>
        </p:spPr>
      </p:pic>
    </p:spTree>
    <p:extLst>
      <p:ext uri="{BB962C8B-B14F-4D97-AF65-F5344CB8AC3E}">
        <p14:creationId xmlns:p14="http://schemas.microsoft.com/office/powerpoint/2010/main" val="292620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490355653"/>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3D Work- including clay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Extinction (clay) </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British Settlers </a:t>
                      </a:r>
                    </a:p>
                    <a:p>
                      <a:pPr marL="171450" indent="-171450">
                        <a:buFont typeface="Arial" panose="020B0604020202020204" pitchFamily="34" charset="0"/>
                        <a:buChar char="•"/>
                      </a:pPr>
                      <a:r>
                        <a:rPr lang="en-GB" sz="1200" dirty="0"/>
                        <a:t>Walk like an Egyptian (clay) </a:t>
                      </a:r>
                    </a:p>
                    <a:p>
                      <a:endParaRPr lang="en-GB" sz="1200" dirty="0"/>
                    </a:p>
                  </a:txBody>
                  <a:tcPr/>
                </a:tc>
                <a:tc>
                  <a:txBody>
                    <a:bodyPr/>
                    <a:lstStyle/>
                    <a:p>
                      <a:pPr marL="171450" indent="-171450">
                        <a:buFont typeface="Arial" panose="020B0604020202020204" pitchFamily="34" charset="0"/>
                        <a:buChar char="•"/>
                      </a:pPr>
                      <a:r>
                        <a:rPr lang="en-GB" sz="1200" dirty="0"/>
                        <a:t>an shape, form, model and join with increasing confidence and accuracy. </a:t>
                      </a:r>
                    </a:p>
                    <a:p>
                      <a:pPr marL="171450" indent="-171450">
                        <a:buFont typeface="Arial" panose="020B0604020202020204" pitchFamily="34" charset="0"/>
                        <a:buChar char="•"/>
                      </a:pPr>
                      <a:r>
                        <a:rPr lang="en-GB" sz="1200" dirty="0"/>
                        <a:t>Can explore different stimuli as a starting point, with a focus on form, shape, pattern, texture and colour. </a:t>
                      </a:r>
                    </a:p>
                    <a:p>
                      <a:pPr marL="171450" indent="-171450">
                        <a:buFont typeface="Arial" panose="020B0604020202020204" pitchFamily="34" charset="0"/>
                        <a:buChar char="•"/>
                      </a:pPr>
                      <a:r>
                        <a:rPr lang="en-GB" sz="1200" dirty="0"/>
                        <a:t>Can confidently build using rolled/ scrunched up newspaper. </a:t>
                      </a:r>
                    </a:p>
                    <a:p>
                      <a:pPr marL="171450" indent="-171450">
                        <a:buFont typeface="Arial" panose="020B0604020202020204" pitchFamily="34" charset="0"/>
                        <a:buChar char="•"/>
                      </a:pPr>
                      <a:r>
                        <a:rPr lang="en-GB" sz="1200" dirty="0"/>
                        <a:t>Can build structures using withies, wire, mod-roc and plaster of Paris (f</a:t>
                      </a:r>
                    </a:p>
                    <a:p>
                      <a:pPr marL="171450" indent="-171450">
                        <a:buFont typeface="Arial" panose="020B0604020202020204" pitchFamily="34" charset="0"/>
                        <a:buChar char="•"/>
                      </a:pPr>
                      <a:r>
                        <a:rPr lang="en-GB" sz="1200" dirty="0"/>
                        <a:t>Can work both from observation and imagination with confidence and purpose. </a:t>
                      </a:r>
                    </a:p>
                  </a:txBody>
                  <a:tcPr/>
                </a:tc>
                <a:tc>
                  <a:txBody>
                    <a:bodyPr/>
                    <a:lstStyle/>
                    <a:p>
                      <a:pPr marL="171450" indent="-171450">
                        <a:buFont typeface="Arial" panose="020B0604020202020204" pitchFamily="34" charset="0"/>
                        <a:buChar char="•"/>
                      </a:pPr>
                      <a:r>
                        <a:rPr lang="en-GB" sz="1200" dirty="0"/>
                        <a:t>Can work directly from observation with confidence. </a:t>
                      </a:r>
                    </a:p>
                    <a:p>
                      <a:pPr marL="171450" indent="-171450">
                        <a:buFont typeface="Arial" panose="020B0604020202020204" pitchFamily="34" charset="0"/>
                        <a:buChar char="•"/>
                      </a:pPr>
                      <a:r>
                        <a:rPr lang="en-GB" sz="1200" dirty="0"/>
                        <a:t>Can match the technique to what is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make imaginative use of the knowledge they have acquired of tools and techniques to express their own ideas and feelings. </a:t>
                      </a:r>
                    </a:p>
                    <a:p>
                      <a:pPr marL="0" indent="0">
                        <a:buFont typeface="Arial" panose="020B0604020202020204" pitchFamily="34" charset="0"/>
                        <a:buNone/>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produce increasingly intricate patterns and textures.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into account the properties of the media being used and select appropriately for specific purposes.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Walk like an Egyptian </a:t>
                      </a:r>
                    </a:p>
                    <a:p>
                      <a:endParaRPr lang="en-GB" sz="1200" dirty="0"/>
                    </a:p>
                  </a:txBody>
                  <a:tcPr/>
                </a:tc>
                <a:tc>
                  <a:txBody>
                    <a:bodyPr/>
                    <a:lstStyle/>
                    <a:p>
                      <a:pPr marL="171450" indent="-171450">
                        <a:buFont typeface="Arial" panose="020B0604020202020204" pitchFamily="34" charset="0"/>
                        <a:buChar char="•"/>
                      </a:pPr>
                      <a:r>
                        <a:rPr lang="en-GB" sz="1200" dirty="0"/>
                        <a:t>Can explore negatives and positives. </a:t>
                      </a:r>
                    </a:p>
                    <a:p>
                      <a:pPr marL="171450" indent="-171450">
                        <a:buFont typeface="Arial" panose="020B0604020202020204" pitchFamily="34" charset="0"/>
                        <a:buChar char="•"/>
                      </a:pPr>
                      <a:r>
                        <a:rPr lang="en-GB" sz="1200" dirty="0"/>
                        <a:t>Can explore the translucent nature of tissue paper. </a:t>
                      </a:r>
                    </a:p>
                    <a:p>
                      <a:pPr marL="171450" indent="-171450">
                        <a:buFont typeface="Arial" panose="020B0604020202020204" pitchFamily="34" charset="0"/>
                        <a:buChar char="•"/>
                      </a:pPr>
                      <a:r>
                        <a:rPr lang="en-GB" sz="1200" dirty="0"/>
                        <a:t>Can select and use contrasting colours and textures in stitching and weaving. </a:t>
                      </a:r>
                    </a:p>
                    <a:p>
                      <a:pPr marL="171450" indent="-171450">
                        <a:buFont typeface="Arial" panose="020B0604020202020204" pitchFamily="34" charset="0"/>
                        <a:buChar char="•"/>
                      </a:pPr>
                      <a:r>
                        <a:rPr lang="en-GB" sz="1200" dirty="0"/>
                        <a:t>Can show and awareness of the natural environment through showing an understanding of seasonal colours. </a:t>
                      </a:r>
                    </a:p>
                    <a:p>
                      <a:pPr marL="171450" indent="-171450">
                        <a:buFont typeface="Arial" panose="020B0604020202020204" pitchFamily="34" charset="0"/>
                        <a:buChar char="•"/>
                      </a:pPr>
                      <a:r>
                        <a:rPr lang="en-GB" sz="1200" dirty="0"/>
                        <a:t>Can cut and stitch to a pattern. </a:t>
                      </a:r>
                    </a:p>
                    <a:p>
                      <a:pPr marL="171450" indent="-171450">
                        <a:buFont typeface="Arial" panose="020B0604020202020204" pitchFamily="34" charset="0"/>
                        <a:buChar char="•"/>
                      </a:pPr>
                      <a:r>
                        <a:rPr lang="en-GB" sz="1200" dirty="0"/>
                        <a:t>Can demonstrate an awareness of the potential uses of material. </a:t>
                      </a:r>
                    </a:p>
                    <a:p>
                      <a:pPr marL="171450" indent="-171450">
                        <a:buFont typeface="Arial" panose="020B0604020202020204" pitchFamily="34" charset="0"/>
                        <a:buChar char="•"/>
                      </a:pPr>
                      <a:r>
                        <a:rPr lang="en-GB" sz="1200" dirty="0"/>
                        <a:t>Can dye fabrics and use tie-dye techniques to control and create a fabric image.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use plaiting, pinning, stapling, stitching and sewing techniques with care to decorate and make an image or an artefact.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control stitching and can produce complex patterns with care and increasing accuracy. </a:t>
                      </a:r>
                    </a:p>
                    <a:p>
                      <a:pPr marL="171450" indent="-171450">
                        <a:buFont typeface="Arial" panose="020B0604020202020204" pitchFamily="34" charset="0"/>
                        <a:buChar char="•"/>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4282971512"/>
                  </a:ext>
                </a:extLst>
              </a:tr>
            </a:tbl>
          </a:graphicData>
        </a:graphic>
      </p:graphicFrame>
      <p:pic>
        <p:nvPicPr>
          <p:cNvPr id="3" name="Picture 2">
            <a:hlinkClick r:id="rId2" action="ppaction://hlinksldjump"/>
            <a:extLst>
              <a:ext uri="{FF2B5EF4-FFF2-40B4-BE49-F238E27FC236}">
                <a16:creationId xmlns:a16="http://schemas.microsoft.com/office/drawing/2014/main" id="{65CC7F62-7EDA-47A0-918D-13EE771F0D9B}"/>
              </a:ext>
            </a:extLst>
          </p:cNvPr>
          <p:cNvPicPr>
            <a:picLocks noChangeAspect="1"/>
          </p:cNvPicPr>
          <p:nvPr/>
        </p:nvPicPr>
        <p:blipFill>
          <a:blip r:embed="rId3"/>
          <a:stretch>
            <a:fillRect/>
          </a:stretch>
        </p:blipFill>
        <p:spPr>
          <a:xfrm>
            <a:off x="9014938" y="5990136"/>
            <a:ext cx="719612" cy="576263"/>
          </a:xfrm>
          <a:prstGeom prst="rect">
            <a:avLst/>
          </a:prstGeom>
        </p:spPr>
      </p:pic>
    </p:spTree>
    <p:extLst>
      <p:ext uri="{BB962C8B-B14F-4D97-AF65-F5344CB8AC3E}">
        <p14:creationId xmlns:p14="http://schemas.microsoft.com/office/powerpoint/2010/main" val="68308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544714730"/>
              </p:ext>
            </p:extLst>
          </p:nvPr>
        </p:nvGraphicFramePr>
        <p:xfrm>
          <a:off x="0" y="0"/>
          <a:ext cx="9906001" cy="35814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Digital Skills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  (</a:t>
                      </a:r>
                      <a:r>
                        <a:rPr lang="en-GB" sz="1200" dirty="0" err="1"/>
                        <a:t>photography+digital</a:t>
                      </a:r>
                      <a:r>
                        <a:rPr lang="en-GB" sz="1200" dirty="0"/>
                        <a:t>) </a:t>
                      </a:r>
                    </a:p>
                    <a:p>
                      <a:pPr marL="171450" indent="-171450">
                        <a:buFont typeface="Arial" panose="020B0604020202020204" pitchFamily="34" charset="0"/>
                        <a:buChar char="•"/>
                      </a:pPr>
                      <a:r>
                        <a:rPr lang="en-GB" sz="1200" dirty="0"/>
                        <a:t>Eco-Warriors (photography)</a:t>
                      </a:r>
                    </a:p>
                    <a:p>
                      <a:pPr marL="171450" indent="-171450">
                        <a:buFont typeface="Arial" panose="020B0604020202020204" pitchFamily="34" charset="0"/>
                        <a:buChar char="•"/>
                      </a:pPr>
                      <a:r>
                        <a:rPr lang="en-GB" sz="1200" dirty="0"/>
                        <a:t>Olympics (digital) </a:t>
                      </a:r>
                    </a:p>
                    <a:p>
                      <a:endParaRPr lang="en-GB" sz="1200" dirty="0"/>
                    </a:p>
                  </a:txBody>
                  <a:tcPr/>
                </a:tc>
                <a:tc>
                  <a:txBody>
                    <a:bodyPr/>
                    <a:lstStyle/>
                    <a:p>
                      <a:pPr marL="171450" indent="-171450">
                        <a:buFont typeface="Arial" panose="020B0604020202020204" pitchFamily="34" charset="0"/>
                        <a:buChar char="•"/>
                      </a:pPr>
                      <a:r>
                        <a:rPr lang="en-GB" sz="1200" dirty="0"/>
                        <a:t>Can use a digital camera to create an image that can be cut and pasted to create a digital collage. </a:t>
                      </a:r>
                    </a:p>
                    <a:p>
                      <a:pPr marL="171450" indent="-171450">
                        <a:buFont typeface="Arial" panose="020B0604020202020204" pitchFamily="34" charset="0"/>
                        <a:buChar char="•"/>
                      </a:pPr>
                      <a:r>
                        <a:rPr lang="en-GB" sz="1200" dirty="0"/>
                        <a:t>Can use a paint programme to develop virtual designs for a painting, print or 3D work. </a:t>
                      </a:r>
                    </a:p>
                    <a:p>
                      <a:pPr marL="171450" indent="-171450">
                        <a:buFont typeface="Arial" panose="020B0604020202020204" pitchFamily="34" charset="0"/>
                        <a:buChar char="•"/>
                      </a:pPr>
                      <a:r>
                        <a:rPr lang="en-GB" sz="1200" dirty="0"/>
                        <a:t>Can pre-produce film and edit a short sequence of narrative film. </a:t>
                      </a:r>
                    </a:p>
                    <a:p>
                      <a:pPr marL="171450" indent="-171450">
                        <a:buFont typeface="Arial" panose="020B0604020202020204" pitchFamily="34" charset="0"/>
                        <a:buChar char="•"/>
                      </a:pPr>
                      <a:r>
                        <a:rPr lang="en-GB" sz="1200" dirty="0"/>
                        <a:t>Can create a virtual work of art using photography. </a:t>
                      </a:r>
                    </a:p>
                    <a:p>
                      <a:pPr marL="171450" indent="-171450">
                        <a:buFont typeface="Arial" panose="020B0604020202020204" pitchFamily="34" charset="0"/>
                        <a:buChar char="•"/>
                      </a:pPr>
                      <a:r>
                        <a:rPr lang="en-GB" sz="1200" dirty="0"/>
                        <a:t>Can animate a simple sequence of drawings/ photos to make a time-based presentation with sound. </a:t>
                      </a:r>
                    </a:p>
                  </a:txBody>
                  <a:tcPr/>
                </a:tc>
                <a:tc>
                  <a:txBody>
                    <a:bodyPr/>
                    <a:lstStyle/>
                    <a:p>
                      <a:pPr marL="171450" indent="-171450">
                        <a:buFont typeface="Arial" panose="020B0604020202020204" pitchFamily="34" charset="0"/>
                        <a:buChar char="•"/>
                      </a:pPr>
                      <a:r>
                        <a:rPr lang="en-GB" sz="1200" dirty="0"/>
                        <a:t>Can plan, take and digitally process photographs for a creative purpose. </a:t>
                      </a:r>
                    </a:p>
                    <a:p>
                      <a:pPr marL="171450" indent="-171450">
                        <a:buFont typeface="Arial" panose="020B0604020202020204" pitchFamily="34" charset="0"/>
                        <a:buChar char="•"/>
                      </a:pPr>
                      <a:r>
                        <a:rPr lang="en-GB" sz="1200" dirty="0"/>
                        <a:t>Can plan and take photographs to provide content to be cut and pasted/ super-imposed into other photographic images.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Can take and assemble a sequence of photos to make a flick book and give impressions of movement. </a:t>
                      </a:r>
                    </a:p>
                    <a:p>
                      <a:pPr marL="0" indent="0">
                        <a:buFont typeface="Arial" panose="020B0604020202020204" pitchFamily="34" charset="0"/>
                        <a:buNone/>
                      </a:pPr>
                      <a:endParaRPr lang="en-GB" sz="1200" dirty="0"/>
                    </a:p>
                  </a:txBody>
                  <a:tcPr/>
                </a:tc>
                <a:tc>
                  <a:txBody>
                    <a:bodyPr/>
                    <a:lstStyle/>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DA7EF2C1-E1C9-47E3-AB54-32F4AF7E5A3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71840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969458205"/>
              </p:ext>
            </p:extLst>
          </p:nvPr>
        </p:nvGraphicFramePr>
        <p:xfrm>
          <a:off x="0" y="0"/>
          <a:ext cx="9906001" cy="4638201"/>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448787">
                <a:tc gridSpan="5">
                  <a:txBody>
                    <a:bodyPr/>
                    <a:lstStyle/>
                    <a:p>
                      <a:pPr algn="ctr"/>
                      <a:r>
                        <a:rPr lang="en-GB" b="1" dirty="0">
                          <a:solidFill>
                            <a:schemeClr val="bg1"/>
                          </a:solidFill>
                        </a:rPr>
                        <a:t>ART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448787">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448787">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95939">
                <a:tc>
                  <a:txBody>
                    <a:bodyPr/>
                    <a:lstStyle/>
                    <a:p>
                      <a:r>
                        <a:rPr lang="en-GB" sz="1200" b="1" dirty="0"/>
                        <a:t>Creating Ideas</a:t>
                      </a:r>
                    </a:p>
                  </a:txBody>
                  <a:tcPr vert="vert270">
                    <a:solidFill>
                      <a:schemeClr val="bg1">
                        <a:lumMod val="85000"/>
                      </a:schemeClr>
                    </a:solidFill>
                  </a:tcPr>
                </a:tc>
                <a:tc>
                  <a:txBody>
                    <a:bodyPr/>
                    <a:lstStyle/>
                    <a:p>
                      <a:r>
                        <a:rPr lang="en-GB" sz="1200" dirty="0"/>
                        <a:t>All topic areas </a:t>
                      </a:r>
                    </a:p>
                  </a:txBody>
                  <a:tcPr/>
                </a:tc>
                <a:tc gridSpan="3">
                  <a:txBody>
                    <a:bodyPr/>
                    <a:lstStyle/>
                    <a:p>
                      <a:pPr marL="0" indent="0">
                        <a:buFont typeface="Arial" panose="020B0604020202020204" pitchFamily="34" charset="0"/>
                        <a:buNone/>
                      </a:pPr>
                      <a:r>
                        <a:rPr lang="en-GB" sz="1200" dirty="0"/>
                        <a:t>Pupils should be taught to:</a:t>
                      </a:r>
                    </a:p>
                    <a:p>
                      <a:pPr marL="171450" indent="-171450">
                        <a:buFont typeface="Arial" panose="020B0604020202020204" pitchFamily="34" charset="0"/>
                        <a:buChar char="•"/>
                      </a:pPr>
                      <a:r>
                        <a:rPr lang="en-GB" sz="1200" dirty="0"/>
                        <a:t>Create sketch books to record their observations and use them to review and revisit ideas. </a:t>
                      </a:r>
                    </a:p>
                    <a:p>
                      <a:pPr marL="171450" indent="-171450">
                        <a:buFont typeface="Arial" panose="020B0604020202020204" pitchFamily="34" charset="0"/>
                        <a:buChar char="•"/>
                      </a:pPr>
                      <a:r>
                        <a:rPr lang="en-GB" sz="1200" dirty="0"/>
                        <a:t>Improve their mastery of art and design techniques including drawing, painting, and sculpture with a range of materials. </a:t>
                      </a:r>
                    </a:p>
                    <a:p>
                      <a:pPr marL="0" indent="0">
                        <a:buFont typeface="Arial" panose="020B0604020202020204" pitchFamily="34" charset="0"/>
                        <a:buNone/>
                      </a:pPr>
                      <a:r>
                        <a:rPr lang="en-GB" sz="1200" dirty="0"/>
                        <a:t>For instance: Select &amp; develop ideas confidently, using suitable materials confidently Improve quality of sketch books with mixed media work and annotations Select own images and starting points for work Develop artistic/visual vocabulary when talking about own work and that of others</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996645">
                <a:tc>
                  <a:txBody>
                    <a:bodyPr/>
                    <a:lstStyle/>
                    <a:p>
                      <a:r>
                        <a:rPr lang="en-GB" sz="1200" b="1" dirty="0"/>
                        <a:t>Knowledge about artists</a:t>
                      </a:r>
                    </a:p>
                  </a:txBody>
                  <a:tcPr vert="vert270">
                    <a:solidFill>
                      <a:schemeClr val="bg1">
                        <a:lumMod val="85000"/>
                      </a:schemeClr>
                    </a:solidFill>
                  </a:tcPr>
                </a:tc>
                <a:tc>
                  <a:txBody>
                    <a:bodyPr/>
                    <a:lstStyle/>
                    <a:p>
                      <a:r>
                        <a:rPr lang="en-GB" sz="1200" dirty="0"/>
                        <a:t>All topic areas (see separate document)  </a:t>
                      </a:r>
                    </a:p>
                  </a:txBody>
                  <a:tcPr/>
                </a:tc>
                <a:tc gridSpan="3">
                  <a:txBody>
                    <a:bodyPr/>
                    <a:lstStyle/>
                    <a:p>
                      <a:pPr marL="171450" indent="-171450">
                        <a:buFont typeface="Arial" panose="020B0604020202020204" pitchFamily="34" charset="0"/>
                        <a:buChar char="•"/>
                      </a:pPr>
                      <a:r>
                        <a:rPr lang="en-GB" sz="1200" dirty="0"/>
                        <a:t>Can investigate art, craft and design in a variety of genres, styles and traditions with greater independence. </a:t>
                      </a:r>
                    </a:p>
                    <a:p>
                      <a:pPr marL="171450" indent="-171450">
                        <a:buFont typeface="Arial" panose="020B0604020202020204" pitchFamily="34" charset="0"/>
                        <a:buChar char="•"/>
                      </a:pPr>
                      <a:r>
                        <a:rPr lang="en-GB" sz="1200" dirty="0"/>
                        <a:t>Can express investigations using precise vocabulary and justifying own opinions. </a:t>
                      </a:r>
                    </a:p>
                    <a:p>
                      <a:pPr marL="171450" indent="-171450">
                        <a:buFont typeface="Arial" panose="020B0604020202020204" pitchFamily="34" charset="0"/>
                        <a:buChar char="•"/>
                      </a:pPr>
                      <a:r>
                        <a:rPr lang="en-GB" sz="1200" dirty="0"/>
                        <a:t>Can replicate some of the techniques used by notable artists, artisans and designers.  </a:t>
                      </a:r>
                    </a:p>
                    <a:p>
                      <a:pPr marL="171450" indent="-171450">
                        <a:buFont typeface="Arial" panose="020B0604020202020204" pitchFamily="34" charset="0"/>
                        <a:buChar char="•"/>
                      </a:pPr>
                      <a:r>
                        <a:rPr lang="en-GB" sz="1200" dirty="0"/>
                        <a:t>Can create original pieces that are influenced by studies of others.  </a:t>
                      </a:r>
                    </a:p>
                    <a:p>
                      <a:pPr marL="171450" indent="-171450">
                        <a:buFont typeface="Arial" panose="020B0604020202020204" pitchFamily="34" charset="0"/>
                        <a:buChar char="•"/>
                      </a:pPr>
                      <a:r>
                        <a:rPr lang="en-GB" sz="1200" dirty="0"/>
                        <a:t>Can give details (including own sketches) about the style of some notable artists, artisans and designers.  </a:t>
                      </a:r>
                    </a:p>
                    <a:p>
                      <a:pPr marL="171450" indent="-171450">
                        <a:buFont typeface="Arial" panose="020B0604020202020204" pitchFamily="34" charset="0"/>
                        <a:buChar char="•"/>
                      </a:pPr>
                      <a:r>
                        <a:rPr lang="en-GB" sz="1200" dirty="0"/>
                        <a:t>Can refer to the periods of history when artists were working and begin to understand how those times are defined. </a:t>
                      </a:r>
                    </a:p>
                    <a:p>
                      <a:pPr marL="171450" indent="-171450">
                        <a:buFont typeface="Arial" panose="020B0604020202020204" pitchFamily="34" charset="0"/>
                        <a:buChar char="•"/>
                      </a:pPr>
                      <a:r>
                        <a:rPr lang="en-GB" sz="1200" dirty="0"/>
                        <a:t>Can talk about the influences of one artist on another and then on themselves as artists. </a:t>
                      </a:r>
                    </a:p>
                    <a:p>
                      <a:pPr marL="171450" indent="-171450">
                        <a:buFont typeface="Arial" panose="020B0604020202020204" pitchFamily="34" charset="0"/>
                        <a:buChar char="•"/>
                      </a:pPr>
                      <a:r>
                        <a:rPr lang="en-GB" sz="1200" dirty="0"/>
                        <a:t>Can show how the work of those studied was influential in both society and to other artists.  </a:t>
                      </a:r>
                    </a:p>
                    <a:p>
                      <a:pPr marL="171450" indent="-171450">
                        <a:buFont typeface="Arial" panose="020B0604020202020204" pitchFamily="34" charset="0"/>
                        <a:buChar char="•"/>
                      </a:pPr>
                      <a:r>
                        <a:rPr lang="en-GB" sz="1200" dirty="0"/>
                        <a:t>Can create original pieces that show a range of influences and styles. </a:t>
                      </a:r>
                    </a:p>
                    <a:p>
                      <a:pPr marL="0" indent="0">
                        <a:buFont typeface="Arial" panose="020B0604020202020204" pitchFamily="34" charset="0"/>
                        <a:buNone/>
                      </a:pPr>
                      <a:endParaRPr lang="en-GB" sz="12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30934239"/>
                  </a:ext>
                </a:extLst>
              </a:tr>
            </a:tbl>
          </a:graphicData>
        </a:graphic>
      </p:graphicFrame>
      <p:pic>
        <p:nvPicPr>
          <p:cNvPr id="3" name="Picture 2">
            <a:hlinkClick r:id="rId2" action="ppaction://hlinksldjump"/>
            <a:extLst>
              <a:ext uri="{FF2B5EF4-FFF2-40B4-BE49-F238E27FC236}">
                <a16:creationId xmlns:a16="http://schemas.microsoft.com/office/drawing/2014/main" id="{DFC9A7CC-863D-4338-9F57-0A4B2FF16508}"/>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70047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4D3044-89F4-40F7-ACBD-F80189D93774}"/>
              </a:ext>
            </a:extLst>
          </p:cNvPr>
          <p:cNvGraphicFramePr>
            <a:graphicFrameLocks noGrp="1"/>
          </p:cNvGraphicFramePr>
          <p:nvPr>
            <p:extLst>
              <p:ext uri="{D42A27DB-BD31-4B8C-83A1-F6EECF244321}">
                <p14:modId xmlns:p14="http://schemas.microsoft.com/office/powerpoint/2010/main" val="3593638369"/>
              </p:ext>
            </p:extLst>
          </p:nvPr>
        </p:nvGraphicFramePr>
        <p:xfrm>
          <a:off x="180110" y="196895"/>
          <a:ext cx="9587346" cy="4399280"/>
        </p:xfrm>
        <a:graphic>
          <a:graphicData uri="http://schemas.openxmlformats.org/drawingml/2006/table">
            <a:tbl>
              <a:tblPr firstRow="1" bandRow="1">
                <a:tableStyleId>{5940675A-B579-460E-94D1-54222C63F5DA}</a:tableStyleId>
              </a:tblPr>
              <a:tblGrid>
                <a:gridCol w="739971">
                  <a:extLst>
                    <a:ext uri="{9D8B030D-6E8A-4147-A177-3AD203B41FA5}">
                      <a16:colId xmlns:a16="http://schemas.microsoft.com/office/drawing/2014/main" val="1105134592"/>
                    </a:ext>
                  </a:extLst>
                </a:gridCol>
                <a:gridCol w="2949125">
                  <a:extLst>
                    <a:ext uri="{9D8B030D-6E8A-4147-A177-3AD203B41FA5}">
                      <a16:colId xmlns:a16="http://schemas.microsoft.com/office/drawing/2014/main" val="4283202121"/>
                    </a:ext>
                  </a:extLst>
                </a:gridCol>
                <a:gridCol w="2949125">
                  <a:extLst>
                    <a:ext uri="{9D8B030D-6E8A-4147-A177-3AD203B41FA5}">
                      <a16:colId xmlns:a16="http://schemas.microsoft.com/office/drawing/2014/main" val="1862155516"/>
                    </a:ext>
                  </a:extLst>
                </a:gridCol>
                <a:gridCol w="2949125">
                  <a:extLst>
                    <a:ext uri="{9D8B030D-6E8A-4147-A177-3AD203B41FA5}">
                      <a16:colId xmlns:a16="http://schemas.microsoft.com/office/drawing/2014/main" val="2616969221"/>
                    </a:ext>
                  </a:extLst>
                </a:gridCol>
              </a:tblGrid>
              <a:tr h="370840">
                <a:tc gridSpan="4">
                  <a:txBody>
                    <a:bodyPr/>
                    <a:lstStyle/>
                    <a:p>
                      <a:pPr algn="ctr"/>
                      <a:r>
                        <a:rPr lang="en-GB" sz="1800" b="1" dirty="0"/>
                        <a:t>Overview of Artists </a:t>
                      </a:r>
                    </a:p>
                  </a:txBody>
                  <a:tcPr/>
                </a:tc>
                <a:tc hMerge="1">
                  <a:txBody>
                    <a:bodyPr/>
                    <a:lstStyle/>
                    <a:p>
                      <a:pPr algn="ctr"/>
                      <a:endParaRPr lang="en-GB" sz="1800" dirty="0"/>
                    </a:p>
                  </a:txBody>
                  <a:tcPr/>
                </a:tc>
                <a:tc hMerge="1">
                  <a:txBody>
                    <a:bodyPr/>
                    <a:lstStyle/>
                    <a:p>
                      <a:pPr algn="ctr"/>
                      <a:endParaRPr lang="en-GB" sz="1800" dirty="0"/>
                    </a:p>
                  </a:txBody>
                  <a:tcPr/>
                </a:tc>
                <a:tc hMerge="1">
                  <a:txBody>
                    <a:bodyPr/>
                    <a:lstStyle/>
                    <a:p>
                      <a:pPr algn="ctr"/>
                      <a:endParaRPr lang="en-GB" sz="1800" dirty="0"/>
                    </a:p>
                  </a:txBody>
                  <a:tcPr/>
                </a:tc>
                <a:extLst>
                  <a:ext uri="{0D108BD9-81ED-4DB2-BD59-A6C34878D82A}">
                    <a16:rowId xmlns:a16="http://schemas.microsoft.com/office/drawing/2014/main" val="4011596690"/>
                  </a:ext>
                </a:extLst>
              </a:tr>
              <a:tr h="370840">
                <a:tc>
                  <a:txBody>
                    <a:bodyPr/>
                    <a:lstStyle/>
                    <a:p>
                      <a:endParaRPr lang="en-GB" sz="1800" dirty="0"/>
                    </a:p>
                  </a:txBody>
                  <a:tcPr/>
                </a:tc>
                <a:tc>
                  <a:txBody>
                    <a:bodyPr/>
                    <a:lstStyle/>
                    <a:p>
                      <a:pPr algn="ctr"/>
                      <a:r>
                        <a:rPr lang="en-GB" sz="1800" dirty="0"/>
                        <a:t>Autumn</a:t>
                      </a:r>
                    </a:p>
                  </a:txBody>
                  <a:tcPr>
                    <a:solidFill>
                      <a:schemeClr val="accent2">
                        <a:lumMod val="75000"/>
                      </a:schemeClr>
                    </a:solidFill>
                  </a:tcPr>
                </a:tc>
                <a:tc>
                  <a:txBody>
                    <a:bodyPr/>
                    <a:lstStyle/>
                    <a:p>
                      <a:pPr algn="ctr"/>
                      <a:r>
                        <a:rPr lang="en-GB" sz="1800" dirty="0"/>
                        <a:t>Spring</a:t>
                      </a:r>
                    </a:p>
                  </a:txBody>
                  <a:tcPr>
                    <a:solidFill>
                      <a:srgbClr val="92D050"/>
                    </a:solidFill>
                  </a:tcPr>
                </a:tc>
                <a:tc>
                  <a:txBody>
                    <a:bodyPr/>
                    <a:lstStyle/>
                    <a:p>
                      <a:pPr algn="ctr"/>
                      <a:r>
                        <a:rPr lang="en-GB" sz="1800" dirty="0"/>
                        <a:t>Summer</a:t>
                      </a:r>
                    </a:p>
                  </a:txBody>
                  <a:tcPr>
                    <a:solidFill>
                      <a:srgbClr val="FFC000"/>
                    </a:solidFill>
                  </a:tcPr>
                </a:tc>
                <a:extLst>
                  <a:ext uri="{0D108BD9-81ED-4DB2-BD59-A6C34878D82A}">
                    <a16:rowId xmlns:a16="http://schemas.microsoft.com/office/drawing/2014/main" val="4022321128"/>
                  </a:ext>
                </a:extLst>
              </a:tr>
              <a:tr h="370840">
                <a:tc>
                  <a:txBody>
                    <a:bodyPr/>
                    <a:lstStyle/>
                    <a:p>
                      <a:r>
                        <a:rPr lang="en-GB" sz="1800" dirty="0"/>
                        <a:t>A</a:t>
                      </a:r>
                    </a:p>
                  </a:txBody>
                  <a:tcPr/>
                </a:tc>
                <a:tc>
                  <a:txBody>
                    <a:bodyPr/>
                    <a:lstStyle/>
                    <a:p>
                      <a:r>
                        <a:rPr lang="en-GB" sz="1800" dirty="0"/>
                        <a:t>Under the Sea </a:t>
                      </a:r>
                    </a:p>
                    <a:p>
                      <a:r>
                        <a:rPr lang="en-GB" sz="1800" dirty="0" err="1"/>
                        <a:t>Hukasei</a:t>
                      </a:r>
                      <a:r>
                        <a:rPr lang="en-GB" sz="1800" dirty="0"/>
                        <a:t> </a:t>
                      </a:r>
                    </a:p>
                    <a:p>
                      <a:r>
                        <a:rPr lang="en-GB" sz="1800" dirty="0"/>
                        <a:t>William Morris </a:t>
                      </a:r>
                    </a:p>
                  </a:txBody>
                  <a:tcPr/>
                </a:tc>
                <a:tc>
                  <a:txBody>
                    <a:bodyPr/>
                    <a:lstStyle/>
                    <a:p>
                      <a:r>
                        <a:rPr lang="en-GB" sz="1800" dirty="0"/>
                        <a:t>Chocolate </a:t>
                      </a:r>
                    </a:p>
                    <a:p>
                      <a:r>
                        <a:rPr lang="en-GB" sz="1800" dirty="0"/>
                        <a:t>Quentin Blake </a:t>
                      </a:r>
                    </a:p>
                    <a:p>
                      <a:r>
                        <a:rPr lang="en-GB" sz="1800" dirty="0"/>
                        <a:t>Aztec Art </a:t>
                      </a:r>
                    </a:p>
                  </a:txBody>
                  <a:tcPr/>
                </a:tc>
                <a:tc>
                  <a:txBody>
                    <a:bodyPr/>
                    <a:lstStyle/>
                    <a:p>
                      <a:r>
                        <a:rPr lang="en-GB" sz="1800" dirty="0"/>
                        <a:t>Extreme Earth </a:t>
                      </a:r>
                    </a:p>
                    <a:p>
                      <a:r>
                        <a:rPr lang="en-GB" sz="1800" dirty="0"/>
                        <a:t>Robin Brooks </a:t>
                      </a:r>
                    </a:p>
                  </a:txBody>
                  <a:tcPr/>
                </a:tc>
                <a:extLst>
                  <a:ext uri="{0D108BD9-81ED-4DB2-BD59-A6C34878D82A}">
                    <a16:rowId xmlns:a16="http://schemas.microsoft.com/office/drawing/2014/main" val="2178951790"/>
                  </a:ext>
                </a:extLst>
              </a:tr>
              <a:tr h="370840">
                <a:tc>
                  <a:txBody>
                    <a:bodyPr/>
                    <a:lstStyle/>
                    <a:p>
                      <a:r>
                        <a:rPr lang="en-GB" sz="1800" dirty="0"/>
                        <a:t>B</a:t>
                      </a:r>
                    </a:p>
                  </a:txBody>
                  <a:tcPr/>
                </a:tc>
                <a:tc>
                  <a:txBody>
                    <a:bodyPr/>
                    <a:lstStyle/>
                    <a:p>
                      <a:r>
                        <a:rPr lang="en-GB" sz="1800" dirty="0"/>
                        <a:t>To Infinity and Beyond </a:t>
                      </a:r>
                    </a:p>
                    <a:p>
                      <a:r>
                        <a:rPr lang="en-GB" sz="1800" dirty="0"/>
                        <a:t>Robert McCall </a:t>
                      </a:r>
                    </a:p>
                  </a:txBody>
                  <a:tcPr/>
                </a:tc>
                <a:tc>
                  <a:txBody>
                    <a:bodyPr/>
                    <a:lstStyle/>
                    <a:p>
                      <a:r>
                        <a:rPr lang="en-GB" sz="1800" dirty="0"/>
                        <a:t>Extinction </a:t>
                      </a:r>
                    </a:p>
                    <a:p>
                      <a:r>
                        <a:rPr lang="en-GB" sz="1800" dirty="0"/>
                        <a:t>A range of representation of time period (cave painting) </a:t>
                      </a:r>
                    </a:p>
                  </a:txBody>
                  <a:tcPr/>
                </a:tc>
                <a:tc>
                  <a:txBody>
                    <a:bodyPr/>
                    <a:lstStyle/>
                    <a:p>
                      <a:r>
                        <a:rPr lang="en-GB" sz="1800" dirty="0"/>
                        <a:t>Inventors </a:t>
                      </a:r>
                    </a:p>
                    <a:p>
                      <a:r>
                        <a:rPr lang="en-GB" sz="1800" dirty="0"/>
                        <a:t>Stephen </a:t>
                      </a:r>
                      <a:r>
                        <a:rPr lang="en-GB" sz="1800" dirty="0" err="1"/>
                        <a:t>McMennamy</a:t>
                      </a:r>
                      <a:r>
                        <a:rPr lang="en-GB" sz="1800" dirty="0"/>
                        <a:t> </a:t>
                      </a:r>
                    </a:p>
                  </a:txBody>
                  <a:tcPr/>
                </a:tc>
                <a:extLst>
                  <a:ext uri="{0D108BD9-81ED-4DB2-BD59-A6C34878D82A}">
                    <a16:rowId xmlns:a16="http://schemas.microsoft.com/office/drawing/2014/main" val="2179708869"/>
                  </a:ext>
                </a:extLst>
              </a:tr>
              <a:tr h="370840">
                <a:tc>
                  <a:txBody>
                    <a:bodyPr/>
                    <a:lstStyle/>
                    <a:p>
                      <a:r>
                        <a:rPr lang="en-GB" sz="1800" dirty="0"/>
                        <a:t>C</a:t>
                      </a:r>
                    </a:p>
                  </a:txBody>
                  <a:tcPr/>
                </a:tc>
                <a:tc>
                  <a:txBody>
                    <a:bodyPr/>
                    <a:lstStyle/>
                    <a:p>
                      <a:r>
                        <a:rPr lang="en-GB" sz="1800" dirty="0"/>
                        <a:t>Branston at War </a:t>
                      </a:r>
                    </a:p>
                    <a:p>
                      <a:r>
                        <a:rPr lang="en-GB" sz="1800" dirty="0"/>
                        <a:t>Paul Nash </a:t>
                      </a:r>
                    </a:p>
                    <a:p>
                      <a:r>
                        <a:rPr lang="en-GB" sz="1800" dirty="0"/>
                        <a:t>Georgia O’Keeffe </a:t>
                      </a:r>
                    </a:p>
                  </a:txBody>
                  <a:tcPr/>
                </a:tc>
                <a:tc>
                  <a:txBody>
                    <a:bodyPr/>
                    <a:lstStyle/>
                    <a:p>
                      <a:r>
                        <a:rPr lang="en-GB" sz="1800" dirty="0"/>
                        <a:t>British Settlers</a:t>
                      </a:r>
                    </a:p>
                    <a:p>
                      <a:r>
                        <a:rPr lang="en-GB" sz="1800" dirty="0"/>
                        <a:t>Range of architects </a:t>
                      </a:r>
                    </a:p>
                    <a:p>
                      <a:r>
                        <a:rPr lang="en-GB" sz="1800" dirty="0"/>
                        <a:t>Che Kumar</a:t>
                      </a:r>
                    </a:p>
                  </a:txBody>
                  <a:tcPr/>
                </a:tc>
                <a:tc>
                  <a:txBody>
                    <a:bodyPr/>
                    <a:lstStyle/>
                    <a:p>
                      <a:r>
                        <a:rPr lang="en-GB" sz="1800" dirty="0"/>
                        <a:t>Rainforests </a:t>
                      </a:r>
                    </a:p>
                    <a:p>
                      <a:r>
                        <a:rPr lang="en-GB" sz="1800" dirty="0"/>
                        <a:t>Eric Carle </a:t>
                      </a:r>
                    </a:p>
                    <a:p>
                      <a:r>
                        <a:rPr lang="en-GB" sz="1800" dirty="0"/>
                        <a:t>Orla Kiely </a:t>
                      </a:r>
                    </a:p>
                  </a:txBody>
                  <a:tcPr/>
                </a:tc>
                <a:extLst>
                  <a:ext uri="{0D108BD9-81ED-4DB2-BD59-A6C34878D82A}">
                    <a16:rowId xmlns:a16="http://schemas.microsoft.com/office/drawing/2014/main" val="1656155202"/>
                  </a:ext>
                </a:extLst>
              </a:tr>
              <a:tr h="370840">
                <a:tc>
                  <a:txBody>
                    <a:bodyPr/>
                    <a:lstStyle/>
                    <a:p>
                      <a:r>
                        <a:rPr lang="en-GB" sz="1800" dirty="0"/>
                        <a:t>D</a:t>
                      </a:r>
                    </a:p>
                  </a:txBody>
                  <a:tcPr/>
                </a:tc>
                <a:tc>
                  <a:txBody>
                    <a:bodyPr/>
                    <a:lstStyle/>
                    <a:p>
                      <a:r>
                        <a:rPr lang="en-GB" sz="1800" dirty="0"/>
                        <a:t>Ancient Egyptian </a:t>
                      </a:r>
                    </a:p>
                    <a:p>
                      <a:r>
                        <a:rPr lang="en-GB" sz="1800" dirty="0"/>
                        <a:t>A range of Egyptian sculptures </a:t>
                      </a:r>
                    </a:p>
                  </a:txBody>
                  <a:tcPr/>
                </a:tc>
                <a:tc>
                  <a:txBody>
                    <a:bodyPr/>
                    <a:lstStyle/>
                    <a:p>
                      <a:r>
                        <a:rPr lang="en-GB" sz="1800" dirty="0"/>
                        <a:t>Eco Warriors </a:t>
                      </a:r>
                    </a:p>
                    <a:p>
                      <a:r>
                        <a:rPr lang="en-GB" sz="1800" dirty="0"/>
                        <a:t>Chris Packham </a:t>
                      </a:r>
                    </a:p>
                  </a:txBody>
                  <a:tcPr/>
                </a:tc>
                <a:tc>
                  <a:txBody>
                    <a:bodyPr/>
                    <a:lstStyle/>
                    <a:p>
                      <a:r>
                        <a:rPr lang="en-GB" sz="1800" dirty="0"/>
                        <a:t>The Olympics</a:t>
                      </a:r>
                    </a:p>
                    <a:p>
                      <a:r>
                        <a:rPr lang="en-GB" sz="1800" dirty="0"/>
                        <a:t>LeRoy Neiman </a:t>
                      </a:r>
                    </a:p>
                  </a:txBody>
                  <a:tcPr/>
                </a:tc>
                <a:extLst>
                  <a:ext uri="{0D108BD9-81ED-4DB2-BD59-A6C34878D82A}">
                    <a16:rowId xmlns:a16="http://schemas.microsoft.com/office/drawing/2014/main" val="2295896870"/>
                  </a:ext>
                </a:extLst>
              </a:tr>
            </a:tbl>
          </a:graphicData>
        </a:graphic>
      </p:graphicFrame>
      <p:pic>
        <p:nvPicPr>
          <p:cNvPr id="4" name="Picture 3">
            <a:hlinkClick r:id="rId2" action="ppaction://hlinksldjump"/>
            <a:extLst>
              <a:ext uri="{FF2B5EF4-FFF2-40B4-BE49-F238E27FC236}">
                <a16:creationId xmlns:a16="http://schemas.microsoft.com/office/drawing/2014/main" id="{685EE54A-A4F6-450D-909E-0FA7EB0711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96463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Straight Arrow Connector 111">
            <a:extLst>
              <a:ext uri="{FF2B5EF4-FFF2-40B4-BE49-F238E27FC236}">
                <a16:creationId xmlns:a16="http://schemas.microsoft.com/office/drawing/2014/main" id="{E37DF087-79CE-44C8-A8D9-4D003D5A50EF}"/>
              </a:ext>
            </a:extLst>
          </p:cNvPr>
          <p:cNvCxnSpPr>
            <a:cxnSpLocks/>
          </p:cNvCxnSpPr>
          <p:nvPr/>
        </p:nvCxnSpPr>
        <p:spPr>
          <a:xfrm flipH="1">
            <a:off x="4767138" y="4966472"/>
            <a:ext cx="984507" cy="113065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4849" y="169811"/>
            <a:ext cx="3951857" cy="461665"/>
          </a:xfrm>
          <a:prstGeom prst="rect">
            <a:avLst/>
          </a:prstGeom>
          <a:noFill/>
        </p:spPr>
        <p:txBody>
          <a:bodyPr wrap="square" rtlCol="0">
            <a:spAutoFit/>
          </a:bodyPr>
          <a:lstStyle/>
          <a:p>
            <a:pPr defTabSz="914400"/>
            <a:r>
              <a:rPr lang="en-GB" sz="2400" b="1" u="sng" dirty="0">
                <a:solidFill>
                  <a:prstClr val="black"/>
                </a:solidFill>
                <a:latin typeface="Calibri"/>
              </a:rPr>
              <a:t>Art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7139752" y="50983"/>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954144" y="1190084"/>
          <a:ext cx="1396971" cy="1005840"/>
        </p:xfrm>
        <a:graphic>
          <a:graphicData uri="http://schemas.openxmlformats.org/drawingml/2006/table">
            <a:tbl>
              <a:tblPr firstRow="1" bandRow="1">
                <a:tableStyleId>{5940675A-B579-460E-94D1-54222C63F5DA}</a:tableStyleId>
              </a:tblPr>
              <a:tblGrid>
                <a:gridCol w="139697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20120" y="151594"/>
            <a:ext cx="1938082" cy="65260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565101" y="163903"/>
            <a:ext cx="1936582" cy="692497"/>
          </a:xfrm>
          <a:prstGeom prst="rect">
            <a:avLst/>
          </a:prstGeom>
          <a:noFill/>
        </p:spPr>
        <p:txBody>
          <a:bodyPr wrap="square" rtlCol="0">
            <a:spAutoFit/>
          </a:bodyPr>
          <a:lstStyle/>
          <a:p>
            <a:pPr defTabSz="914400"/>
            <a:r>
              <a:rPr lang="en-GB" sz="1300" dirty="0">
                <a:solidFill>
                  <a:prstClr val="black"/>
                </a:solidFill>
                <a:latin typeface="Calibri"/>
              </a:rPr>
              <a:t>I can block colour by applying pencil strokes in the same direction.</a:t>
            </a:r>
          </a:p>
        </p:txBody>
      </p:sp>
      <p:sp>
        <p:nvSpPr>
          <p:cNvPr id="10" name="Rounded Rectangle 9"/>
          <p:cNvSpPr/>
          <p:nvPr/>
        </p:nvSpPr>
        <p:spPr>
          <a:xfrm>
            <a:off x="537282" y="956260"/>
            <a:ext cx="1920920" cy="47673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579623" y="982908"/>
            <a:ext cx="1984326" cy="492443"/>
          </a:xfrm>
          <a:prstGeom prst="rect">
            <a:avLst/>
          </a:prstGeom>
          <a:noFill/>
        </p:spPr>
        <p:txBody>
          <a:bodyPr wrap="square" rtlCol="0">
            <a:spAutoFit/>
          </a:bodyPr>
          <a:lstStyle/>
          <a:p>
            <a:pPr defTabSz="914400"/>
            <a:r>
              <a:rPr lang="en-GB" sz="1300" dirty="0">
                <a:solidFill>
                  <a:prstClr val="black"/>
                </a:solidFill>
                <a:latin typeface="Calibri"/>
              </a:rPr>
              <a:t>I can control depth of colour through pressure.</a:t>
            </a:r>
          </a:p>
        </p:txBody>
      </p:sp>
      <p:sp>
        <p:nvSpPr>
          <p:cNvPr id="12" name="Rounded Rectangle 11"/>
          <p:cNvSpPr/>
          <p:nvPr/>
        </p:nvSpPr>
        <p:spPr>
          <a:xfrm>
            <a:off x="563067" y="4084515"/>
            <a:ext cx="1920919" cy="51625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art has changed throughout history.</a:t>
            </a:r>
          </a:p>
        </p:txBody>
      </p:sp>
      <p:sp>
        <p:nvSpPr>
          <p:cNvPr id="14" name="Rounded Rectangle 13"/>
          <p:cNvSpPr/>
          <p:nvPr/>
        </p:nvSpPr>
        <p:spPr>
          <a:xfrm>
            <a:off x="579623" y="4721639"/>
            <a:ext cx="1904362" cy="66175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explain how the past can be represented through art.</a:t>
            </a:r>
          </a:p>
        </p:txBody>
      </p:sp>
      <p:sp>
        <p:nvSpPr>
          <p:cNvPr id="16" name="Rounded Rectangle 15"/>
          <p:cNvSpPr/>
          <p:nvPr/>
        </p:nvSpPr>
        <p:spPr>
          <a:xfrm>
            <a:off x="3079045" y="1581603"/>
            <a:ext cx="1623655" cy="5993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63207" y="1606212"/>
            <a:ext cx="1703931" cy="523220"/>
          </a:xfrm>
          <a:prstGeom prst="rect">
            <a:avLst/>
          </a:prstGeom>
          <a:noFill/>
        </p:spPr>
        <p:txBody>
          <a:bodyPr wrap="square" rtlCol="0">
            <a:spAutoFit/>
          </a:bodyPr>
          <a:lstStyle/>
          <a:p>
            <a:pPr defTabSz="914400"/>
            <a:r>
              <a:rPr lang="en-GB" sz="1400" dirty="0">
                <a:solidFill>
                  <a:prstClr val="black"/>
                </a:solidFill>
                <a:latin typeface="Calibri"/>
              </a:rPr>
              <a:t>I can use pastels and charcoals for effect. </a:t>
            </a:r>
          </a:p>
        </p:txBody>
      </p:sp>
      <p:sp>
        <p:nvSpPr>
          <p:cNvPr id="18" name="Rounded Rectangle 17"/>
          <p:cNvSpPr/>
          <p:nvPr/>
        </p:nvSpPr>
        <p:spPr>
          <a:xfrm>
            <a:off x="3080578" y="782854"/>
            <a:ext cx="1653040" cy="69249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07069" y="772603"/>
            <a:ext cx="1656398" cy="692497"/>
          </a:xfrm>
          <a:prstGeom prst="rect">
            <a:avLst/>
          </a:prstGeom>
          <a:noFill/>
        </p:spPr>
        <p:txBody>
          <a:bodyPr wrap="square" rtlCol="0">
            <a:spAutoFit/>
          </a:bodyPr>
          <a:lstStyle/>
          <a:p>
            <a:pPr defTabSz="914400"/>
            <a:r>
              <a:rPr lang="en-GB" sz="1300" dirty="0">
                <a:solidFill>
                  <a:prstClr val="black"/>
                </a:solidFill>
                <a:latin typeface="Calibri"/>
              </a:rPr>
              <a:t>I can use coloured pencils or crayons for purposeful effect.</a:t>
            </a:r>
          </a:p>
        </p:txBody>
      </p:sp>
      <p:sp>
        <p:nvSpPr>
          <p:cNvPr id="20" name="Rounded Rectangle 19"/>
          <p:cNvSpPr/>
          <p:nvPr/>
        </p:nvSpPr>
        <p:spPr>
          <a:xfrm>
            <a:off x="3021076" y="5042742"/>
            <a:ext cx="1647712" cy="59102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23665" y="5042742"/>
            <a:ext cx="1889698" cy="523220"/>
          </a:xfrm>
          <a:prstGeom prst="rect">
            <a:avLst/>
          </a:prstGeom>
          <a:noFill/>
        </p:spPr>
        <p:txBody>
          <a:bodyPr wrap="square" rtlCol="0">
            <a:spAutoFit/>
          </a:bodyPr>
          <a:lstStyle/>
          <a:p>
            <a:pPr defTabSz="914400"/>
            <a:r>
              <a:rPr lang="en-GB" sz="1400" dirty="0">
                <a:solidFill>
                  <a:prstClr val="black"/>
                </a:solidFill>
                <a:latin typeface="Calibri"/>
              </a:rPr>
              <a:t>I can use art-specific vocabulary.</a:t>
            </a:r>
          </a:p>
        </p:txBody>
      </p:sp>
      <p:sp>
        <p:nvSpPr>
          <p:cNvPr id="24" name="Rounded Rectangle 23"/>
          <p:cNvSpPr/>
          <p:nvPr/>
        </p:nvSpPr>
        <p:spPr>
          <a:xfrm>
            <a:off x="3099699" y="2315436"/>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select the appropriate brush for a specific effect.</a:t>
            </a:r>
          </a:p>
        </p:txBody>
      </p:sp>
      <p:sp>
        <p:nvSpPr>
          <p:cNvPr id="28" name="Rounded Rectangle 27"/>
          <p:cNvSpPr/>
          <p:nvPr/>
        </p:nvSpPr>
        <p:spPr>
          <a:xfrm>
            <a:off x="5760814" y="849764"/>
            <a:ext cx="1999442" cy="65444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5796054" y="836676"/>
            <a:ext cx="2169975" cy="738664"/>
          </a:xfrm>
          <a:prstGeom prst="rect">
            <a:avLst/>
          </a:prstGeom>
          <a:noFill/>
        </p:spPr>
        <p:txBody>
          <a:bodyPr wrap="square" rtlCol="0">
            <a:spAutoFit/>
          </a:bodyPr>
          <a:lstStyle/>
          <a:p>
            <a:pPr defTabSz="914400"/>
            <a:r>
              <a:rPr lang="en-GB" sz="1400" dirty="0">
                <a:solidFill>
                  <a:prstClr val="black"/>
                </a:solidFill>
                <a:latin typeface="Calibri"/>
              </a:rPr>
              <a:t>I can control depth of colour through colour, depth and tone.</a:t>
            </a:r>
          </a:p>
        </p:txBody>
      </p:sp>
      <p:sp>
        <p:nvSpPr>
          <p:cNvPr id="30" name="Rounded Rectangle 29"/>
          <p:cNvSpPr/>
          <p:nvPr/>
        </p:nvSpPr>
        <p:spPr>
          <a:xfrm>
            <a:off x="3042346" y="5721200"/>
            <a:ext cx="1671141"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19270" y="5698134"/>
            <a:ext cx="1671142" cy="707886"/>
          </a:xfrm>
          <a:prstGeom prst="rect">
            <a:avLst/>
          </a:prstGeom>
          <a:noFill/>
        </p:spPr>
        <p:txBody>
          <a:bodyPr wrap="square" rtlCol="0">
            <a:spAutoFit/>
          </a:bodyPr>
          <a:lstStyle/>
          <a:p>
            <a:pPr defTabSz="914400"/>
            <a:r>
              <a:rPr lang="en-GB" sz="1300" dirty="0">
                <a:solidFill>
                  <a:prstClr val="black"/>
                </a:solidFill>
                <a:latin typeface="Calibri"/>
              </a:rPr>
              <a:t>I can evaluate my own work and the work of others</a:t>
            </a:r>
            <a:r>
              <a:rPr lang="en-GB" sz="1400" dirty="0">
                <a:solidFill>
                  <a:prstClr val="black"/>
                </a:solidFill>
                <a:latin typeface="Calibri"/>
              </a:rPr>
              <a:t>.</a:t>
            </a:r>
          </a:p>
        </p:txBody>
      </p:sp>
      <p:cxnSp>
        <p:nvCxnSpPr>
          <p:cNvPr id="9" name="Straight Arrow Connector 8"/>
          <p:cNvCxnSpPr>
            <a:cxnSpLocks/>
          </p:cNvCxnSpPr>
          <p:nvPr/>
        </p:nvCxnSpPr>
        <p:spPr>
          <a:xfrm>
            <a:off x="2455016" y="1187182"/>
            <a:ext cx="575126" cy="4194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a:off x="2478253" y="2547411"/>
            <a:ext cx="586679" cy="10397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cxnSpLocks/>
          </p:cNvCxnSpPr>
          <p:nvPr/>
        </p:nvCxnSpPr>
        <p:spPr>
          <a:xfrm>
            <a:off x="4738052" y="1982216"/>
            <a:ext cx="1014442" cy="14929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p:cNvCxnSpPr>
          <p:nvPr/>
        </p:nvCxnSpPr>
        <p:spPr>
          <a:xfrm flipH="1">
            <a:off x="4666421" y="4825481"/>
            <a:ext cx="1043309" cy="73411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cxnSpLocks/>
          </p:cNvCxnSpPr>
          <p:nvPr/>
        </p:nvCxnSpPr>
        <p:spPr>
          <a:xfrm>
            <a:off x="4752680" y="927163"/>
            <a:ext cx="982672" cy="26746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cxnSpLocks/>
            <a:stCxn id="7" idx="3"/>
          </p:cNvCxnSpPr>
          <p:nvPr/>
        </p:nvCxnSpPr>
        <p:spPr>
          <a:xfrm>
            <a:off x="2501684" y="510152"/>
            <a:ext cx="590599" cy="56430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088363" y="3137366"/>
            <a:ext cx="1616667" cy="47763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mix paints for different effects.</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045529" y="4281965"/>
            <a:ext cx="1682889" cy="62823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that art has communicated through history.</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538014" y="1581603"/>
            <a:ext cx="1920920" cy="66327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choose the right brush for water-washes/ fine detail.</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552090" y="2410345"/>
            <a:ext cx="1920920" cy="52466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mix paints of skin tones and backgrounds.</a:t>
            </a:r>
          </a:p>
        </p:txBody>
      </p:sp>
      <p:cxnSp>
        <p:nvCxnSpPr>
          <p:cNvPr id="51" name="Straight Arrow Connector 50">
            <a:extLst>
              <a:ext uri="{FF2B5EF4-FFF2-40B4-BE49-F238E27FC236}">
                <a16:creationId xmlns:a16="http://schemas.microsoft.com/office/drawing/2014/main" id="{2A485AAB-8549-4688-A564-95A5BB7B572D}"/>
              </a:ext>
            </a:extLst>
          </p:cNvPr>
          <p:cNvCxnSpPr>
            <a:cxnSpLocks/>
          </p:cNvCxnSpPr>
          <p:nvPr/>
        </p:nvCxnSpPr>
        <p:spPr>
          <a:xfrm>
            <a:off x="2501683" y="1881291"/>
            <a:ext cx="623992" cy="6141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Rounded Rectangle 27">
            <a:extLst>
              <a:ext uri="{FF2B5EF4-FFF2-40B4-BE49-F238E27FC236}">
                <a16:creationId xmlns:a16="http://schemas.microsoft.com/office/drawing/2014/main" id="{AF58FC1F-B736-44EC-AFB7-BC53FA46F5FA}"/>
              </a:ext>
            </a:extLst>
          </p:cNvPr>
          <p:cNvSpPr/>
          <p:nvPr/>
        </p:nvSpPr>
        <p:spPr>
          <a:xfrm>
            <a:off x="5764111" y="3300840"/>
            <a:ext cx="2201916" cy="5742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create layers of paint to add detail to background colours.</a:t>
            </a:r>
          </a:p>
        </p:txBody>
      </p:sp>
      <p:sp>
        <p:nvSpPr>
          <p:cNvPr id="63" name="Rounded Rectangle 27">
            <a:extLst>
              <a:ext uri="{FF2B5EF4-FFF2-40B4-BE49-F238E27FC236}">
                <a16:creationId xmlns:a16="http://schemas.microsoft.com/office/drawing/2014/main" id="{C32AA32D-BE00-48AE-98DF-CE2ADAC90FCC}"/>
              </a:ext>
            </a:extLst>
          </p:cNvPr>
          <p:cNvSpPr/>
          <p:nvPr/>
        </p:nvSpPr>
        <p:spPr>
          <a:xfrm>
            <a:off x="5751643" y="1639297"/>
            <a:ext cx="1999442"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blending and overlaying colours, using smudging for effect.</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5796053" y="4615234"/>
            <a:ext cx="2169974"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place events, peoples and changes into correct periods of time.</a:t>
            </a:r>
          </a:p>
        </p:txBody>
      </p:sp>
      <p:cxnSp>
        <p:nvCxnSpPr>
          <p:cNvPr id="68" name="Straight Arrow Connector 67">
            <a:extLst>
              <a:ext uri="{FF2B5EF4-FFF2-40B4-BE49-F238E27FC236}">
                <a16:creationId xmlns:a16="http://schemas.microsoft.com/office/drawing/2014/main" id="{D507F138-2975-4918-A4C0-B435A1A21C68}"/>
              </a:ext>
            </a:extLst>
          </p:cNvPr>
          <p:cNvCxnSpPr>
            <a:cxnSpLocks/>
            <a:endCxn id="62" idx="1"/>
          </p:cNvCxnSpPr>
          <p:nvPr/>
        </p:nvCxnSpPr>
        <p:spPr>
          <a:xfrm>
            <a:off x="4674745" y="3390683"/>
            <a:ext cx="1089366" cy="19728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C913755-318D-48E9-9B08-CBC678E73A16}"/>
              </a:ext>
            </a:extLst>
          </p:cNvPr>
          <p:cNvCxnSpPr>
            <a:cxnSpLocks/>
            <a:stCxn id="69" idx="3"/>
          </p:cNvCxnSpPr>
          <p:nvPr/>
        </p:nvCxnSpPr>
        <p:spPr>
          <a:xfrm>
            <a:off x="2458203" y="3734787"/>
            <a:ext cx="619025" cy="21814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620E504-440E-4835-95B5-91045B9A6A6D}"/>
              </a:ext>
            </a:extLst>
          </p:cNvPr>
          <p:cNvCxnSpPr>
            <a:cxnSpLocks/>
          </p:cNvCxnSpPr>
          <p:nvPr/>
        </p:nvCxnSpPr>
        <p:spPr>
          <a:xfrm flipV="1">
            <a:off x="2475706" y="4284869"/>
            <a:ext cx="612656" cy="72792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EBE6E972-9D46-442A-972E-E64FF3F5F018}"/>
              </a:ext>
            </a:extLst>
          </p:cNvPr>
          <p:cNvCxnSpPr>
            <a:cxnSpLocks/>
            <a:stCxn id="14" idx="3"/>
            <a:endCxn id="20" idx="1"/>
          </p:cNvCxnSpPr>
          <p:nvPr/>
        </p:nvCxnSpPr>
        <p:spPr>
          <a:xfrm>
            <a:off x="2483985" y="5052517"/>
            <a:ext cx="537091" cy="28573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0CF51F14-D307-4E8B-AB20-61FDA390BF3E}"/>
              </a:ext>
            </a:extLst>
          </p:cNvPr>
          <p:cNvPicPr>
            <a:picLocks noChangeAspect="1"/>
          </p:cNvPicPr>
          <p:nvPr/>
        </p:nvPicPr>
        <p:blipFill>
          <a:blip r:embed="rId3"/>
          <a:stretch>
            <a:fillRect/>
          </a:stretch>
        </p:blipFill>
        <p:spPr>
          <a:xfrm>
            <a:off x="2365032" y="4257866"/>
            <a:ext cx="829661" cy="526768"/>
          </a:xfrm>
          <a:prstGeom prst="rect">
            <a:avLst/>
          </a:prstGeom>
        </p:spPr>
      </p:pic>
      <p:cxnSp>
        <p:nvCxnSpPr>
          <p:cNvPr id="87" name="Straight Arrow Connector 86">
            <a:extLst>
              <a:ext uri="{FF2B5EF4-FFF2-40B4-BE49-F238E27FC236}">
                <a16:creationId xmlns:a16="http://schemas.microsoft.com/office/drawing/2014/main" id="{57A881BD-F55B-4FF1-9512-8CC9A46D728E}"/>
              </a:ext>
            </a:extLst>
          </p:cNvPr>
          <p:cNvCxnSpPr>
            <a:cxnSpLocks/>
            <a:endCxn id="30" idx="1"/>
          </p:cNvCxnSpPr>
          <p:nvPr/>
        </p:nvCxnSpPr>
        <p:spPr>
          <a:xfrm>
            <a:off x="2419951" y="5338254"/>
            <a:ext cx="622395" cy="71382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E0D028D-1F14-4257-88FC-BF12F340BFB7}"/>
              </a:ext>
            </a:extLst>
          </p:cNvPr>
          <p:cNvCxnSpPr>
            <a:cxnSpLocks/>
          </p:cNvCxnSpPr>
          <p:nvPr/>
        </p:nvCxnSpPr>
        <p:spPr>
          <a:xfrm>
            <a:off x="4741554" y="4408453"/>
            <a:ext cx="927467" cy="31318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B3FC872-04D2-4372-94A8-AB3CFF70A80A}"/>
              </a:ext>
            </a:extLst>
          </p:cNvPr>
          <p:cNvCxnSpPr>
            <a:cxnSpLocks/>
          </p:cNvCxnSpPr>
          <p:nvPr/>
        </p:nvCxnSpPr>
        <p:spPr>
          <a:xfrm flipV="1">
            <a:off x="4748844" y="1336899"/>
            <a:ext cx="964499" cy="50911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2802C0B-AFC9-4AC5-AFD4-4ED5C35B301A}"/>
              </a:ext>
            </a:extLst>
          </p:cNvPr>
          <p:cNvCxnSpPr>
            <a:cxnSpLocks/>
          </p:cNvCxnSpPr>
          <p:nvPr/>
        </p:nvCxnSpPr>
        <p:spPr>
          <a:xfrm>
            <a:off x="4713486" y="1338750"/>
            <a:ext cx="1002804" cy="62261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8" name="Rounded Rectangle 27">
            <a:extLst>
              <a:ext uri="{FF2B5EF4-FFF2-40B4-BE49-F238E27FC236}">
                <a16:creationId xmlns:a16="http://schemas.microsoft.com/office/drawing/2014/main" id="{872103CD-CA3B-4EF5-B2B3-9432062E7855}"/>
              </a:ext>
            </a:extLst>
          </p:cNvPr>
          <p:cNvSpPr/>
          <p:nvPr/>
        </p:nvSpPr>
        <p:spPr>
          <a:xfrm>
            <a:off x="5751643" y="2495425"/>
            <a:ext cx="2214384" cy="67830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hard/ soft lines to show foreground and shadow.</a:t>
            </a:r>
          </a:p>
        </p:txBody>
      </p:sp>
      <p:cxnSp>
        <p:nvCxnSpPr>
          <p:cNvPr id="114" name="Straight Arrow Connector 113">
            <a:extLst>
              <a:ext uri="{FF2B5EF4-FFF2-40B4-BE49-F238E27FC236}">
                <a16:creationId xmlns:a16="http://schemas.microsoft.com/office/drawing/2014/main" id="{0D420DC2-DCE0-43C4-8332-B311A38074B0}"/>
              </a:ext>
            </a:extLst>
          </p:cNvPr>
          <p:cNvCxnSpPr>
            <a:cxnSpLocks/>
          </p:cNvCxnSpPr>
          <p:nvPr/>
        </p:nvCxnSpPr>
        <p:spPr>
          <a:xfrm>
            <a:off x="4698901" y="2123604"/>
            <a:ext cx="1052743" cy="4926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6510B67-0726-49A2-87C8-F9B40BABAC5B}"/>
              </a:ext>
            </a:extLst>
          </p:cNvPr>
          <p:cNvCxnSpPr>
            <a:cxnSpLocks/>
            <a:stCxn id="24" idx="3"/>
            <a:endCxn id="108" idx="1"/>
          </p:cNvCxnSpPr>
          <p:nvPr/>
        </p:nvCxnSpPr>
        <p:spPr>
          <a:xfrm>
            <a:off x="4730727" y="2672678"/>
            <a:ext cx="1020916" cy="16190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a:stCxn id="46" idx="3"/>
            <a:endCxn id="41" idx="1"/>
          </p:cNvCxnSpPr>
          <p:nvPr/>
        </p:nvCxnSpPr>
        <p:spPr>
          <a:xfrm>
            <a:off x="2473010" y="2672678"/>
            <a:ext cx="615352" cy="70350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endCxn id="17" idx="1"/>
          </p:cNvCxnSpPr>
          <p:nvPr/>
        </p:nvCxnSpPr>
        <p:spPr>
          <a:xfrm>
            <a:off x="2443464" y="1329136"/>
            <a:ext cx="619743" cy="53868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563066" y="3079252"/>
            <a:ext cx="1920919" cy="31143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sculpt materials.</a:t>
            </a:r>
          </a:p>
        </p:txBody>
      </p:sp>
      <p:sp>
        <p:nvSpPr>
          <p:cNvPr id="69" name="Rounded Rectangle 68"/>
          <p:cNvSpPr/>
          <p:nvPr/>
        </p:nvSpPr>
        <p:spPr>
          <a:xfrm>
            <a:off x="537284" y="3516638"/>
            <a:ext cx="1920919" cy="43629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choose tools for sculpting.</a:t>
            </a:r>
          </a:p>
        </p:txBody>
      </p:sp>
      <p:sp>
        <p:nvSpPr>
          <p:cNvPr id="71" name="Rounded Rectangle 19">
            <a:extLst>
              <a:ext uri="{FF2B5EF4-FFF2-40B4-BE49-F238E27FC236}">
                <a16:creationId xmlns:a16="http://schemas.microsoft.com/office/drawing/2014/main" id="{87F6E6DD-CF72-49F4-A3DE-3469F8EA21A7}"/>
              </a:ext>
            </a:extLst>
          </p:cNvPr>
          <p:cNvSpPr/>
          <p:nvPr/>
        </p:nvSpPr>
        <p:spPr>
          <a:xfrm>
            <a:off x="3077228" y="3772685"/>
            <a:ext cx="1616667" cy="37634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sculpt in 3D.</a:t>
            </a:r>
          </a:p>
        </p:txBody>
      </p:sp>
      <p:cxnSp>
        <p:nvCxnSpPr>
          <p:cNvPr id="74" name="Straight Arrow Connector 73">
            <a:extLst>
              <a:ext uri="{FF2B5EF4-FFF2-40B4-BE49-F238E27FC236}">
                <a16:creationId xmlns:a16="http://schemas.microsoft.com/office/drawing/2014/main" id="{3C913755-318D-48E9-9B08-CBC678E73A16}"/>
              </a:ext>
            </a:extLst>
          </p:cNvPr>
          <p:cNvCxnSpPr>
            <a:cxnSpLocks/>
            <a:endCxn id="71" idx="1"/>
          </p:cNvCxnSpPr>
          <p:nvPr/>
        </p:nvCxnSpPr>
        <p:spPr>
          <a:xfrm>
            <a:off x="2419951" y="3298489"/>
            <a:ext cx="657277" cy="66237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C913755-318D-48E9-9B08-CBC678E73A16}"/>
              </a:ext>
            </a:extLst>
          </p:cNvPr>
          <p:cNvCxnSpPr>
            <a:cxnSpLocks/>
          </p:cNvCxnSpPr>
          <p:nvPr/>
        </p:nvCxnSpPr>
        <p:spPr>
          <a:xfrm>
            <a:off x="2467832" y="4519702"/>
            <a:ext cx="553245" cy="63749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507F138-2975-4918-A4C0-B435A1A21C68}"/>
              </a:ext>
            </a:extLst>
          </p:cNvPr>
          <p:cNvCxnSpPr>
            <a:cxnSpLocks/>
          </p:cNvCxnSpPr>
          <p:nvPr/>
        </p:nvCxnSpPr>
        <p:spPr>
          <a:xfrm flipV="1">
            <a:off x="4731411" y="3029919"/>
            <a:ext cx="1005792" cy="23969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5" name="Rounded Rectangle 27">
            <a:extLst>
              <a:ext uri="{FF2B5EF4-FFF2-40B4-BE49-F238E27FC236}">
                <a16:creationId xmlns:a16="http://schemas.microsoft.com/office/drawing/2014/main" id="{AF58FC1F-B736-44EC-AFB7-BC53FA46F5FA}"/>
              </a:ext>
            </a:extLst>
          </p:cNvPr>
          <p:cNvSpPr/>
          <p:nvPr/>
        </p:nvSpPr>
        <p:spPr>
          <a:xfrm>
            <a:off x="5786663" y="4026200"/>
            <a:ext cx="2179365" cy="49505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create and add precise detail to clay sculptures.</a:t>
            </a:r>
          </a:p>
        </p:txBody>
      </p:sp>
      <p:cxnSp>
        <p:nvCxnSpPr>
          <p:cNvPr id="86" name="Straight Arrow Connector 85">
            <a:extLst>
              <a:ext uri="{FF2B5EF4-FFF2-40B4-BE49-F238E27FC236}">
                <a16:creationId xmlns:a16="http://schemas.microsoft.com/office/drawing/2014/main" id="{D507F138-2975-4918-A4C0-B435A1A21C68}"/>
              </a:ext>
            </a:extLst>
          </p:cNvPr>
          <p:cNvCxnSpPr>
            <a:cxnSpLocks/>
            <a:endCxn id="85" idx="1"/>
          </p:cNvCxnSpPr>
          <p:nvPr/>
        </p:nvCxnSpPr>
        <p:spPr>
          <a:xfrm>
            <a:off x="4720052" y="3960859"/>
            <a:ext cx="1066611" cy="31286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089395" y="5467301"/>
            <a:ext cx="4341626" cy="1169551"/>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r>
              <a:rPr lang="en-GB" sz="1000" b="1" dirty="0">
                <a:solidFill>
                  <a:prstClr val="black"/>
                </a:solidFill>
                <a:latin typeface="Calibri"/>
              </a:rPr>
              <a:t>We want ALL children to become independent artists.</a:t>
            </a:r>
          </a:p>
          <a:p>
            <a:pPr defTabSz="914400"/>
            <a:r>
              <a:rPr lang="en-GB" sz="1000" dirty="0">
                <a:solidFill>
                  <a:prstClr val="black"/>
                </a:solidFill>
                <a:latin typeface="Calibri"/>
              </a:rPr>
              <a:t>We are all aware that art is a topic area that is not influenced by academic ability.  Many children with academic challenges shine in creative subjects such as art and we endeavour to promote these talents as much as possible.</a:t>
            </a:r>
          </a:p>
          <a:p>
            <a:pPr defTabSz="914400"/>
            <a:r>
              <a:rPr lang="en-GB" sz="1000" dirty="0">
                <a:solidFill>
                  <a:prstClr val="black"/>
                </a:solidFill>
                <a:latin typeface="Calibri"/>
              </a:rPr>
              <a:t>We believe that children should have the opportunity to experience a wide range of artistic styles and media.  </a:t>
            </a:r>
          </a:p>
        </p:txBody>
      </p:sp>
      <p:pic>
        <p:nvPicPr>
          <p:cNvPr id="55" name="Picture 2" descr="Image result for branston junior academ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0789" y="4864985"/>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hlinkClick r:id="rId6" action="ppaction://hlinksldjump"/>
            <a:extLst>
              <a:ext uri="{FF2B5EF4-FFF2-40B4-BE49-F238E27FC236}">
                <a16:creationId xmlns:a16="http://schemas.microsoft.com/office/drawing/2014/main" id="{EF735FDA-46A8-41ED-868B-9B1DC396F870}"/>
              </a:ext>
            </a:extLst>
          </p:cNvPr>
          <p:cNvPicPr>
            <a:picLocks noChangeAspect="1"/>
          </p:cNvPicPr>
          <p:nvPr/>
        </p:nvPicPr>
        <p:blipFill>
          <a:blip r:embed="rId7"/>
          <a:stretch>
            <a:fillRect/>
          </a:stretch>
        </p:blipFill>
        <p:spPr>
          <a:xfrm>
            <a:off x="0" y="6097131"/>
            <a:ext cx="719612" cy="576263"/>
          </a:xfrm>
          <a:prstGeom prst="rect">
            <a:avLst/>
          </a:prstGeom>
        </p:spPr>
      </p:pic>
    </p:spTree>
    <p:extLst>
      <p:ext uri="{BB962C8B-B14F-4D97-AF65-F5344CB8AC3E}">
        <p14:creationId xmlns:p14="http://schemas.microsoft.com/office/powerpoint/2010/main" val="190466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603909" y="459554"/>
            <a:ext cx="269817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D&amp;T</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3076" name="Picture 4" descr="Vector Transparent Stock Hand Png Icon Free - Hand Saw Vector Png, Png  Download , Transparent Png Image - PNGitem">
            <a:extLst>
              <a:ext uri="{FF2B5EF4-FFF2-40B4-BE49-F238E27FC236}">
                <a16:creationId xmlns:a16="http://schemas.microsoft.com/office/drawing/2014/main" id="{341D3E1D-E535-4CBB-9040-2CB42BD4D9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67" b="90000" l="7209" r="95000">
                        <a14:foregroundMark x1="60930" y1="31889" x2="60930" y2="31889"/>
                        <a14:foregroundMark x1="76744" y1="6667" x2="76744" y2="6667"/>
                        <a14:foregroundMark x1="95116" y1="30889" x2="95116" y2="30889"/>
                        <a14:foregroundMark x1="7209" y1="84444" x2="7209" y2="84444"/>
                      </a14:backgroundRemoval>
                    </a14:imgEffect>
                  </a14:imgLayer>
                </a14:imgProps>
              </a:ext>
              <a:ext uri="{28A0092B-C50C-407E-A947-70E740481C1C}">
                <a14:useLocalDpi xmlns:a14="http://schemas.microsoft.com/office/drawing/2010/main" val="0"/>
              </a:ext>
            </a:extLst>
          </a:blip>
          <a:srcRect/>
          <a:stretch>
            <a:fillRect/>
          </a:stretch>
        </p:blipFill>
        <p:spPr bwMode="auto">
          <a:xfrm>
            <a:off x="3357099" y="2520402"/>
            <a:ext cx="3219509" cy="33692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4" action="ppaction://hlinksldjump"/>
            <a:extLst>
              <a:ext uri="{FF2B5EF4-FFF2-40B4-BE49-F238E27FC236}">
                <a16:creationId xmlns:a16="http://schemas.microsoft.com/office/drawing/2014/main" id="{A3A46696-E692-41E7-ADBD-2BD6AF6E7FD2}"/>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13855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86769902"/>
              </p:ext>
            </p:extLst>
          </p:nvPr>
        </p:nvGraphicFramePr>
        <p:xfrm>
          <a:off x="0" y="0"/>
          <a:ext cx="9906001" cy="684276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Developing, planning and communicating ideas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 </a:t>
                      </a:r>
                    </a:p>
                  </a:txBody>
                  <a:tcPr/>
                </a:tc>
                <a:tc>
                  <a:txBody>
                    <a:bodyPr/>
                    <a:lstStyle/>
                    <a:p>
                      <a:pPr marL="171450" indent="-171450">
                        <a:buFont typeface="Arial" panose="020B0604020202020204" pitchFamily="34" charset="0"/>
                        <a:buChar char="•"/>
                      </a:pPr>
                      <a:r>
                        <a:rPr lang="en-GB" sz="1100" dirty="0"/>
                        <a:t>Investigate similar products to the one to be made to give starting points for a design </a:t>
                      </a:r>
                    </a:p>
                    <a:p>
                      <a:pPr marL="171450" indent="-171450">
                        <a:buFont typeface="Arial" panose="020B0604020202020204" pitchFamily="34" charset="0"/>
                        <a:buChar char="•"/>
                      </a:pPr>
                      <a:r>
                        <a:rPr lang="en-GB" sz="1100" dirty="0"/>
                        <a:t>Draw/sketch products to help analyse and understand how products are made </a:t>
                      </a:r>
                    </a:p>
                    <a:p>
                      <a:pPr marL="171450" indent="-171450">
                        <a:buFont typeface="Arial" panose="020B0604020202020204" pitchFamily="34" charset="0"/>
                        <a:buChar char="•"/>
                      </a:pPr>
                      <a:r>
                        <a:rPr lang="en-GB" sz="1100" dirty="0"/>
                        <a:t>Plan a sequence of actions to make a product </a:t>
                      </a:r>
                    </a:p>
                    <a:p>
                      <a:pPr marL="171450" indent="-171450">
                        <a:buFont typeface="Arial" panose="020B0604020202020204" pitchFamily="34" charset="0"/>
                        <a:buChar char="•"/>
                      </a:pPr>
                      <a:r>
                        <a:rPr lang="en-GB" sz="1100" dirty="0"/>
                        <a:t>Record the plan by drawing (labelled sketches) or writing </a:t>
                      </a:r>
                    </a:p>
                  </a:txBody>
                  <a:tcPr/>
                </a:tc>
                <a:tc>
                  <a:txBody>
                    <a:bodyPr/>
                    <a:lstStyle/>
                    <a:p>
                      <a:pPr marL="171450" indent="-171450">
                        <a:buFont typeface="Arial" panose="020B0604020202020204" pitchFamily="34" charset="0"/>
                        <a:buChar char="•"/>
                      </a:pPr>
                      <a:r>
                        <a:rPr lang="en-GB" sz="1100" dirty="0"/>
                        <a:t>Think ahead about the order of their work and decide upon tools and materials </a:t>
                      </a:r>
                    </a:p>
                    <a:p>
                      <a:pPr marL="171450" indent="-171450">
                        <a:buFont typeface="Arial" panose="020B0604020202020204" pitchFamily="34" charset="0"/>
                        <a:buChar char="•"/>
                      </a:pPr>
                      <a:r>
                        <a:rPr lang="en-GB" sz="1100" dirty="0"/>
                        <a:t>Develop more than one design or adaptation of an initial design </a:t>
                      </a:r>
                    </a:p>
                    <a:p>
                      <a:pPr marL="171450" indent="-171450">
                        <a:buFont typeface="Arial" panose="020B0604020202020204" pitchFamily="34" charset="0"/>
                        <a:buChar char="•"/>
                      </a:pPr>
                      <a:r>
                        <a:rPr lang="en-GB" sz="1100" dirty="0"/>
                        <a:t>Propose realistic suggestions as to how they can achieve their design ideas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Develop and present more than one design or adaptation of an initial design, outlining the positive and negative elements of each design.</a:t>
                      </a:r>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To Infinity and Beyond </a:t>
                      </a:r>
                    </a:p>
                  </a:txBody>
                  <a:tcPr/>
                </a:tc>
                <a:tc gridSpan="2">
                  <a:txBody>
                    <a:bodyPr/>
                    <a:lstStyle/>
                    <a:p>
                      <a:pPr marL="171450" indent="-171450">
                        <a:buFont typeface="Arial" panose="020B0604020202020204" pitchFamily="34" charset="0"/>
                        <a:buChar char="•"/>
                      </a:pPr>
                      <a:r>
                        <a:rPr lang="en-GB" sz="1100" dirty="0"/>
                        <a:t>Join fabrics using running stitch, over sewing, back stitch </a:t>
                      </a:r>
                    </a:p>
                    <a:p>
                      <a:pPr marL="171450" indent="-171450">
                        <a:buFont typeface="Arial" panose="020B0604020202020204" pitchFamily="34" charset="0"/>
                        <a:buChar char="•"/>
                      </a:pPr>
                      <a:r>
                        <a:rPr lang="en-GB" sz="1100" dirty="0"/>
                        <a:t>Explore fastenings and recreate some e.g. sew on buttons and make loops </a:t>
                      </a:r>
                    </a:p>
                    <a:p>
                      <a:pPr marL="171450" indent="-171450">
                        <a:buFont typeface="Arial" panose="020B0604020202020204" pitchFamily="34" charset="0"/>
                        <a:buChar char="•"/>
                      </a:pPr>
                      <a:r>
                        <a:rPr lang="en-GB" sz="1100" dirty="0"/>
                        <a:t>Use appropriate decoration techniques e.g. appliqué (glued or simple stitches) </a:t>
                      </a:r>
                    </a:p>
                    <a:p>
                      <a:pPr marL="171450" indent="-171450">
                        <a:buFont typeface="Arial" panose="020B0604020202020204" pitchFamily="34" charset="0"/>
                        <a:buChar char="•"/>
                      </a:pPr>
                      <a:r>
                        <a:rPr lang="en-GB" sz="1100" dirty="0"/>
                        <a:t>Create a simple pattern -Understand the need for patterns </a:t>
                      </a:r>
                    </a:p>
                  </a:txBody>
                  <a:tcPr/>
                </a:tc>
                <a:tc hMerge="1">
                  <a:txBody>
                    <a:bodyPr/>
                    <a:lstStyle/>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100" dirty="0"/>
                        <a:t>Use appropriate decoration techniques e.g. appliqué (glued or simple stitches) reflecting the needs of the user.</a:t>
                      </a:r>
                    </a:p>
                    <a:p>
                      <a:pPr marL="171450" indent="-171450">
                        <a:buFont typeface="Arial" panose="020B0604020202020204" pitchFamily="34" charset="0"/>
                        <a:buChar char="•"/>
                      </a:pPr>
                      <a:r>
                        <a:rPr lang="en-GB" sz="1100" dirty="0"/>
                        <a:t>Create a simple pattern reflecting the needs of the user -Understand the need for patterns </a:t>
                      </a:r>
                    </a:p>
                  </a:txBody>
                  <a:tcPr/>
                </a:tc>
                <a:extLst>
                  <a:ext uri="{0D108BD9-81ED-4DB2-BD59-A6C34878D82A}">
                    <a16:rowId xmlns:a16="http://schemas.microsoft.com/office/drawing/2014/main" val="3366643592"/>
                  </a:ext>
                </a:extLst>
              </a:tr>
              <a:tr h="370840">
                <a:tc>
                  <a:txBody>
                    <a:bodyPr/>
                    <a:lstStyle/>
                    <a:p>
                      <a:r>
                        <a:rPr lang="en-GB" sz="1200" b="1" dirty="0"/>
                        <a:t>Construction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a:t>
                      </a:r>
                    </a:p>
                  </a:txBody>
                  <a:tcPr/>
                </a:tc>
                <a:tc>
                  <a:txBody>
                    <a:bodyPr/>
                    <a:lstStyle/>
                    <a:p>
                      <a:pPr marL="171450" indent="-171450">
                        <a:buFont typeface="Arial" panose="020B0604020202020204" pitchFamily="34" charset="0"/>
                        <a:buChar char="•"/>
                      </a:pPr>
                      <a:r>
                        <a:rPr lang="en-GB" sz="1100" dirty="0"/>
                        <a:t>Make structures more stable by giving them a wide base </a:t>
                      </a:r>
                    </a:p>
                    <a:p>
                      <a:pPr marL="171450" indent="-171450">
                        <a:buFont typeface="Arial" panose="020B0604020202020204" pitchFamily="34" charset="0"/>
                        <a:buChar char="•"/>
                      </a:pPr>
                      <a:r>
                        <a:rPr lang="en-GB" sz="1100" dirty="0"/>
                        <a:t>Prototype frame structures</a:t>
                      </a:r>
                    </a:p>
                    <a:p>
                      <a:pPr marL="171450" indent="-171450">
                        <a:buFont typeface="Arial" panose="020B0604020202020204" pitchFamily="34" charset="0"/>
                        <a:buChar char="•"/>
                      </a:pPr>
                      <a:r>
                        <a:rPr lang="en-GB" sz="1100" dirty="0"/>
                        <a:t>Measure and mark square selection, strip and dowel accordingly to 1cm </a:t>
                      </a:r>
                    </a:p>
                    <a:p>
                      <a:pPr marL="171450" indent="-171450">
                        <a:buFont typeface="Arial" panose="020B0604020202020204" pitchFamily="34" charset="0"/>
                        <a:buChar char="•"/>
                      </a:pPr>
                      <a:r>
                        <a:rPr lang="en-GB" sz="1100" dirty="0"/>
                        <a:t>Use glue gun with close supervision (one to one) </a:t>
                      </a:r>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100" dirty="0"/>
                        <a:t>Incorporate a circuit with a bulb or buzzer into a model </a:t>
                      </a:r>
                    </a:p>
                    <a:p>
                      <a:pPr marL="171450" indent="-171450">
                        <a:buFont typeface="Arial" panose="020B0604020202020204" pitchFamily="34" charset="0"/>
                        <a:buChar char="•"/>
                      </a:pPr>
                      <a:r>
                        <a:rPr lang="en-GB" sz="1100" dirty="0"/>
                        <a:t>Create shell or frame structures, strengthen frames with diagonal struts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Incorporate a circuit with a series of bulbs or buzzers into a model, either in a series or parallel circuit.</a:t>
                      </a:r>
                    </a:p>
                  </a:txBody>
                  <a:tcPr/>
                </a:tc>
                <a:extLst>
                  <a:ext uri="{0D108BD9-81ED-4DB2-BD59-A6C34878D82A}">
                    <a16:rowId xmlns:a16="http://schemas.microsoft.com/office/drawing/2014/main" val="640083970"/>
                  </a:ext>
                </a:extLst>
              </a:tr>
              <a:tr h="370840">
                <a:tc>
                  <a:txBody>
                    <a:bodyPr/>
                    <a:lstStyle/>
                    <a:p>
                      <a:r>
                        <a:rPr lang="en-GB" sz="1200" b="1" dirty="0"/>
                        <a:t>Sheet Material (3-6)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Rainforests </a:t>
                      </a:r>
                    </a:p>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Inventors</a:t>
                      </a:r>
                    </a:p>
                  </a:txBody>
                  <a:tcPr/>
                </a:tc>
                <a:tc>
                  <a:txBody>
                    <a:bodyPr/>
                    <a:lstStyle/>
                    <a:p>
                      <a:pPr marL="171450" indent="-171450">
                        <a:buFont typeface="Arial" panose="020B0604020202020204" pitchFamily="34" charset="0"/>
                        <a:buChar char="•"/>
                      </a:pPr>
                      <a:r>
                        <a:rPr lang="en-GB" sz="1100" dirty="0"/>
                        <a:t>Cut slots </a:t>
                      </a:r>
                    </a:p>
                    <a:p>
                      <a:pPr marL="171450" indent="-171450">
                        <a:buFont typeface="Arial" panose="020B0604020202020204" pitchFamily="34" charset="0"/>
                        <a:buChar char="•"/>
                      </a:pPr>
                      <a:r>
                        <a:rPr lang="en-GB" sz="1100" dirty="0"/>
                        <a:t>Cut internal shapes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Use linkages to make movement larger or more varied.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Cut accurately and safely to a marked 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p>
                    <a:p>
                      <a:pPr marL="171450" indent="-171450">
                        <a:buFont typeface="Arial" panose="020B0604020202020204" pitchFamily="34" charset="0"/>
                        <a:buChar char="•"/>
                      </a:pPr>
                      <a:endParaRPr lang="en-GB" sz="1100" dirty="0"/>
                    </a:p>
                  </a:txBody>
                  <a:tcPr/>
                </a:tc>
                <a:tc>
                  <a:txBody>
                    <a:bodyPr/>
                    <a:lstStyle/>
                    <a:p>
                      <a:pPr marL="171450" indent="-171450">
                        <a:buFont typeface="Arial" panose="020B0604020202020204" pitchFamily="34" charset="0"/>
                        <a:buChar char="•"/>
                      </a:pPr>
                      <a:r>
                        <a:rPr lang="en-GB" sz="1100" dirty="0"/>
                        <a:t>Join and combing materials with temporary, fixed or moving joints. </a:t>
                      </a:r>
                    </a:p>
                    <a:p>
                      <a:pPr marL="171450" indent="-171450">
                        <a:buFont typeface="Arial" panose="020B0604020202020204" pitchFamily="34" charset="0"/>
                        <a:buChar char="•"/>
                      </a:pPr>
                      <a:r>
                        <a:rPr lang="en-GB" sz="1100" dirty="0"/>
                        <a:t>Create simple nets </a:t>
                      </a:r>
                    </a:p>
                    <a:p>
                      <a:pPr marL="171450" indent="-171450">
                        <a:buFont typeface="Arial" panose="020B0604020202020204" pitchFamily="34" charset="0"/>
                        <a:buChar char="•"/>
                      </a:pPr>
                      <a:r>
                        <a:rPr lang="en-GB" sz="1100" dirty="0"/>
                        <a:t>Use craft knife, cutting mat and safety ruler under one to one supervision if appropriate </a:t>
                      </a:r>
                    </a:p>
                    <a:p>
                      <a:pPr marL="171450" indent="-171450">
                        <a:buFont typeface="Arial" panose="020B0604020202020204" pitchFamily="34" charset="0"/>
                        <a:buChar char="•"/>
                      </a:pPr>
                      <a:r>
                        <a:rPr lang="en-GB" sz="1100" dirty="0"/>
                        <a:t>Choose an appropriate sheet material for the purpose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more complex nets </a:t>
                      </a:r>
                    </a:p>
                    <a:p>
                      <a:pPr marL="171450" indent="-171450">
                        <a:buFont typeface="Arial" panose="020B0604020202020204" pitchFamily="34" charset="0"/>
                        <a:buChar char="•"/>
                      </a:pPr>
                      <a:endParaRPr lang="en-GB" sz="11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5C72171F-8FFB-433E-A367-FCE7E874D31B}"/>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007964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16224791"/>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Food</a:t>
                      </a:r>
                    </a:p>
                  </a:txBody>
                  <a:tcPr vert="vert270">
                    <a:solidFill>
                      <a:schemeClr val="bg1">
                        <a:lumMod val="85000"/>
                      </a:schemeClr>
                    </a:solidFill>
                  </a:tcPr>
                </a:tc>
                <a:tc>
                  <a:txBody>
                    <a:bodyPr/>
                    <a:lstStyle/>
                    <a:p>
                      <a:pPr marL="0" indent="0">
                        <a:buFont typeface="Arial" panose="020B0604020202020204" pitchFamily="34" charset="0"/>
                        <a:buNone/>
                      </a:pPr>
                      <a:r>
                        <a:rPr lang="en-GB" sz="1200" dirty="0"/>
                        <a:t>Year A: Chocolate </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Year B: </a:t>
                      </a:r>
                    </a:p>
                    <a:p>
                      <a:pPr marL="0" indent="0">
                        <a:buFont typeface="Arial" panose="020B0604020202020204" pitchFamily="34" charset="0"/>
                        <a:buNone/>
                      </a:pPr>
                      <a:r>
                        <a:rPr lang="en-GB" sz="1200" dirty="0"/>
                        <a:t>Yr3/4 Extinction </a:t>
                      </a:r>
                    </a:p>
                    <a:p>
                      <a:pPr marL="0" indent="0">
                        <a:buFont typeface="Arial" panose="020B0604020202020204" pitchFamily="34" charset="0"/>
                        <a:buNone/>
                      </a:pPr>
                      <a:r>
                        <a:rPr lang="en-GB" sz="1200" dirty="0"/>
                        <a:t>Yr5/6 To infinity and beyond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C: Branston at War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D: The Olympics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*Additional opportunities to develop cooking skills may be available across the year. </a:t>
                      </a:r>
                      <a:br>
                        <a:rPr lang="en-GB" sz="1200" dirty="0"/>
                      </a:br>
                      <a:endParaRPr lang="en-GB" sz="1200" dirty="0"/>
                    </a:p>
                  </a:txBody>
                  <a:tcPr/>
                </a:tc>
                <a:tc>
                  <a:txBody>
                    <a:bodyPr/>
                    <a:lstStyle/>
                    <a:p>
                      <a:pPr marL="171450" indent="-171450">
                        <a:buFont typeface="Arial" panose="020B0604020202020204" pitchFamily="34" charset="0"/>
                        <a:buChar char="•"/>
                      </a:pPr>
                      <a:r>
                        <a:rPr lang="en-GB" sz="1200" dirty="0"/>
                        <a:t>Peel - with a swivel peeler with supervision </a:t>
                      </a:r>
                    </a:p>
                    <a:p>
                      <a:pPr marL="171450" indent="-171450">
                        <a:buFont typeface="Arial" panose="020B0604020202020204" pitchFamily="34" charset="0"/>
                        <a:buChar char="•"/>
                      </a:pPr>
                      <a:r>
                        <a:rPr lang="en-GB" sz="1200" dirty="0"/>
                        <a:t>Spread - ingredients evenly over another food</a:t>
                      </a:r>
                    </a:p>
                    <a:p>
                      <a:pPr marL="171450" indent="-171450">
                        <a:buFont typeface="Arial" panose="020B0604020202020204" pitchFamily="34" charset="0"/>
                        <a:buChar char="•"/>
                      </a:pPr>
                      <a:r>
                        <a:rPr lang="en-GB" sz="1200" dirty="0"/>
                        <a:t>Grate - firmer foods, e.g. carrots, apples Snip - with greater dexterity and control, e.g. to shred lettuce or cabbage leaves for salad</a:t>
                      </a:r>
                    </a:p>
                    <a:p>
                      <a:pPr marL="171450" indent="-171450">
                        <a:buFont typeface="Arial" panose="020B0604020202020204" pitchFamily="34" charset="0"/>
                        <a:buChar char="•"/>
                      </a:pPr>
                      <a:r>
                        <a:rPr lang="en-GB" sz="1200" dirty="0"/>
                        <a:t>Cut out - placing the cutter in positions to make good of the material available and avoid waste</a:t>
                      </a:r>
                    </a:p>
                    <a:p>
                      <a:pPr marL="171450" indent="-171450">
                        <a:buFont typeface="Arial" panose="020B0604020202020204" pitchFamily="34" charset="0"/>
                        <a:buChar char="•"/>
                      </a:pPr>
                      <a:r>
                        <a:rPr lang="en-GB" sz="1200" dirty="0"/>
                        <a:t>Cut- medium resistance foods with a vegetable knife, e.g. cucumber.</a:t>
                      </a:r>
                    </a:p>
                    <a:p>
                      <a:pPr marL="171450" indent="-171450">
                        <a:buFont typeface="Arial" panose="020B0604020202020204" pitchFamily="34" charset="0"/>
                        <a:buChar char="•"/>
                      </a:pPr>
                      <a:r>
                        <a:rPr lang="en-GB" sz="1200" dirty="0"/>
                        <a:t>use a fork or the claw grip to secure foods - medium resistant or partly prepared foods using a bridge hold, e.g. cut half a tomato into a quarter, halve large grapes </a:t>
                      </a:r>
                    </a:p>
                    <a:p>
                      <a:pPr marL="171450" indent="-171450">
                        <a:buFont typeface="Arial" panose="020B0604020202020204" pitchFamily="34" charset="0"/>
                        <a:buChar char="•"/>
                      </a:pPr>
                      <a:r>
                        <a:rPr lang="en-GB" sz="1200" dirty="0"/>
                        <a:t>Shape and mould - to create visually appealing products e.g. mini cottage loaf or plait, wrap </a:t>
                      </a:r>
                    </a:p>
                    <a:p>
                      <a:pPr marL="171450" indent="-171450">
                        <a:buFont typeface="Arial" panose="020B0604020202020204" pitchFamily="34" charset="0"/>
                        <a:buChar char="•"/>
                      </a:pPr>
                      <a:r>
                        <a:rPr lang="en-GB" sz="1200" dirty="0"/>
                        <a:t>Understand and apply the principles of a healthy and varied diet </a:t>
                      </a:r>
                    </a:p>
                  </a:txBody>
                  <a:tcPr/>
                </a:tc>
                <a:tc>
                  <a:txBody>
                    <a:bodyPr/>
                    <a:lstStyle/>
                    <a:p>
                      <a:pPr marL="171450" indent="-171450">
                        <a:buFont typeface="Arial" panose="020B0604020202020204" pitchFamily="34" charset="0"/>
                        <a:buChar char="•"/>
                      </a:pPr>
                      <a:r>
                        <a:rPr lang="en-GB" sz="1200" dirty="0"/>
                        <a:t>Press - using a garlic press</a:t>
                      </a:r>
                    </a:p>
                    <a:p>
                      <a:pPr marL="171450" indent="-171450">
                        <a:buFont typeface="Arial" panose="020B0604020202020204" pitchFamily="34" charset="0"/>
                        <a:buChar char="•"/>
                      </a:pPr>
                      <a:r>
                        <a:rPr lang="en-GB" sz="1200" dirty="0"/>
                        <a:t> Peel - with a swivel peeler with supervision </a:t>
                      </a:r>
                    </a:p>
                    <a:p>
                      <a:pPr marL="171450" indent="-171450">
                        <a:buFont typeface="Arial" panose="020B0604020202020204" pitchFamily="34" charset="0"/>
                        <a:buChar char="•"/>
                      </a:pPr>
                      <a:r>
                        <a:rPr lang="en-GB" sz="1200" dirty="0"/>
                        <a:t>Mix/stir - any ingredients thoroughly - whisk foods using a hand whisk </a:t>
                      </a:r>
                    </a:p>
                    <a:p>
                      <a:pPr marL="171450" indent="-171450">
                        <a:buFont typeface="Arial" panose="020B0604020202020204" pitchFamily="34" charset="0"/>
                        <a:buChar char="•"/>
                      </a:pPr>
                      <a:r>
                        <a:rPr lang="en-GB" sz="1200" dirty="0"/>
                        <a:t>Spoon - be able to use two spoons to transfer ingredients into different size/shape containers with minimal spillage </a:t>
                      </a:r>
                    </a:p>
                    <a:p>
                      <a:pPr marL="171450" indent="-171450">
                        <a:buFont typeface="Arial" panose="020B0604020202020204" pitchFamily="34" charset="0"/>
                        <a:buChar char="•"/>
                      </a:pPr>
                      <a:r>
                        <a:rPr lang="en-GB" sz="1200" dirty="0"/>
                        <a:t>Measure - using measuring jug &amp; digital or analogue scales with support to obtain accuracy </a:t>
                      </a:r>
                    </a:p>
                    <a:p>
                      <a:pPr marL="171450" indent="-171450">
                        <a:buFont typeface="Arial" panose="020B0604020202020204" pitchFamily="34" charset="0"/>
                        <a:buChar char="•"/>
                      </a:pPr>
                      <a:r>
                        <a:rPr lang="en-GB" sz="1200" dirty="0"/>
                        <a:t>Grate- firmer foods, e.g. carrots, apples </a:t>
                      </a:r>
                    </a:p>
                    <a:p>
                      <a:pPr marL="171450" indent="-171450">
                        <a:buFont typeface="Arial" panose="020B0604020202020204" pitchFamily="34" charset="0"/>
                        <a:buChar char="•"/>
                      </a:pPr>
                      <a:r>
                        <a:rPr lang="en-GB" sz="1200" dirty="0"/>
                        <a:t>Snip - with greater dexterity &amp; control, e.g. shred lettuce or cabbage leaves</a:t>
                      </a:r>
                    </a:p>
                    <a:p>
                      <a:pPr marL="171450" indent="-171450">
                        <a:buFont typeface="Arial" panose="020B0604020202020204" pitchFamily="34" charset="0"/>
                        <a:buChar char="•"/>
                      </a:pPr>
                      <a:r>
                        <a:rPr lang="en-GB" sz="1200" dirty="0"/>
                        <a:t>Cut - higher resistance food with a vegetable knife, using the claw grip, e.g. celery, carrots - higher resistant foods from whole using the bridge hold, e.g. halve an apple, raw potato</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959569418"/>
                  </a:ext>
                </a:extLst>
              </a:tr>
              <a:tr h="370840">
                <a:tc>
                  <a:txBody>
                    <a:bodyPr/>
                    <a:lstStyle/>
                    <a:p>
                      <a:r>
                        <a:rPr lang="en-GB" sz="1200" b="1" dirty="0"/>
                        <a:t>Evaluating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Rainforests </a:t>
                      </a:r>
                    </a:p>
                  </a:txBody>
                  <a:tcPr/>
                </a:tc>
                <a:tc>
                  <a:txBody>
                    <a:bodyPr/>
                    <a:lstStyle/>
                    <a:p>
                      <a:pPr marL="171450" indent="-171450">
                        <a:buFont typeface="Arial" panose="020B0604020202020204" pitchFamily="34" charset="0"/>
                        <a:buChar char="•"/>
                      </a:pPr>
                      <a:r>
                        <a:rPr lang="en-GB" sz="1200" dirty="0"/>
                        <a:t>Identify the strengths and weaknesses of their design ideas</a:t>
                      </a:r>
                    </a:p>
                    <a:p>
                      <a:pPr marL="171450" indent="-171450">
                        <a:buFont typeface="Arial" panose="020B0604020202020204" pitchFamily="34" charset="0"/>
                        <a:buChar char="•"/>
                      </a:pPr>
                      <a:r>
                        <a:rPr lang="en-GB" sz="1200" dirty="0"/>
                        <a:t>Decide which design idea to develop </a:t>
                      </a:r>
                    </a:p>
                    <a:p>
                      <a:pPr marL="171450" indent="-171450">
                        <a:buFont typeface="Arial" panose="020B0604020202020204" pitchFamily="34" charset="0"/>
                        <a:buChar char="•"/>
                      </a:pPr>
                      <a:r>
                        <a:rPr lang="en-GB" sz="1200" dirty="0"/>
                        <a:t>Consider and explain how the finished product could be improved </a:t>
                      </a:r>
                    </a:p>
                  </a:txBody>
                  <a:tcPr/>
                </a:tc>
                <a:tc>
                  <a:txBody>
                    <a:bodyPr/>
                    <a:lstStyle/>
                    <a:p>
                      <a:pPr marL="171450" indent="-171450">
                        <a:buFont typeface="Arial" panose="020B0604020202020204" pitchFamily="34" charset="0"/>
                        <a:buChar char="•"/>
                      </a:pPr>
                      <a:r>
                        <a:rPr lang="en-GB" sz="1200" dirty="0"/>
                        <a:t>Discuss how well the finished product meets the design criteria and how well it meets the needs of the user.</a:t>
                      </a:r>
                    </a:p>
                  </a:txBody>
                  <a:tcPr/>
                </a:tc>
                <a:tc>
                  <a:txBody>
                    <a:bodyPr/>
                    <a:lstStyle/>
                    <a:p>
                      <a:pPr marL="171450" indent="-171450">
                        <a:buFont typeface="Arial" panose="020B0604020202020204" pitchFamily="34" charset="0"/>
                        <a:buChar char="•"/>
                      </a:pPr>
                      <a:r>
                        <a:rPr lang="en-GB" sz="1200" dirty="0"/>
                        <a:t>Comment on “If I was to make another protype I would change….” </a:t>
                      </a:r>
                    </a:p>
                  </a:txBody>
                  <a:tcPr/>
                </a:tc>
                <a:extLst>
                  <a:ext uri="{0D108BD9-81ED-4DB2-BD59-A6C34878D82A}">
                    <a16:rowId xmlns:a16="http://schemas.microsoft.com/office/drawing/2014/main" val="2386389014"/>
                  </a:ext>
                </a:extLst>
              </a:tr>
            </a:tbl>
          </a:graphicData>
        </a:graphic>
      </p:graphicFrame>
      <p:pic>
        <p:nvPicPr>
          <p:cNvPr id="3" name="Picture 2">
            <a:hlinkClick r:id="rId2" action="ppaction://hlinksldjump"/>
            <a:extLst>
              <a:ext uri="{FF2B5EF4-FFF2-40B4-BE49-F238E27FC236}">
                <a16:creationId xmlns:a16="http://schemas.microsoft.com/office/drawing/2014/main" id="{A7178936-B4C1-4104-9579-FC0B86EA1B15}"/>
              </a:ext>
            </a:extLst>
          </p:cNvPr>
          <p:cNvPicPr>
            <a:picLocks noChangeAspect="1"/>
          </p:cNvPicPr>
          <p:nvPr/>
        </p:nvPicPr>
        <p:blipFill>
          <a:blip r:embed="rId3"/>
          <a:stretch>
            <a:fillRect/>
          </a:stretch>
        </p:blipFill>
        <p:spPr>
          <a:xfrm>
            <a:off x="9014938" y="6047286"/>
            <a:ext cx="719612" cy="576263"/>
          </a:xfrm>
          <a:prstGeom prst="rect">
            <a:avLst/>
          </a:prstGeom>
        </p:spPr>
      </p:pic>
    </p:spTree>
    <p:extLst>
      <p:ext uri="{BB962C8B-B14F-4D97-AF65-F5344CB8AC3E}">
        <p14:creationId xmlns:p14="http://schemas.microsoft.com/office/powerpoint/2010/main" val="263858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latin typeface="Calibri"/>
            </a:endParaRPr>
          </a:p>
        </p:txBody>
      </p:sp>
      <p:sp>
        <p:nvSpPr>
          <p:cNvPr id="2" name="Rectangle 1"/>
          <p:cNvSpPr/>
          <p:nvPr/>
        </p:nvSpPr>
        <p:spPr>
          <a:xfrm>
            <a:off x="1289175" y="459554"/>
            <a:ext cx="7327647" cy="1446550"/>
          </a:xfrm>
          <a:prstGeom prst="rect">
            <a:avLst/>
          </a:prstGeom>
          <a:noFill/>
        </p:spPr>
        <p:txBody>
          <a:bodyPr wrap="none" lIns="91440" tIns="45720" rIns="91440" bIns="45720">
            <a:spAutoFit/>
          </a:bodyPr>
          <a:lstStyle/>
          <a:p>
            <a:pPr algn="ctr" defTabSz="914400"/>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COMPUTING</a:t>
            </a:r>
          </a:p>
        </p:txBody>
      </p:sp>
      <p:pic>
        <p:nvPicPr>
          <p:cNvPr id="1030" name="Picture 6" descr="ios-laptop Vector Icons free download in SVG, PNG Format">
            <a:extLst>
              <a:ext uri="{FF2B5EF4-FFF2-40B4-BE49-F238E27FC236}">
                <a16:creationId xmlns:a16="http://schemas.microsoft.com/office/drawing/2014/main" id="{12FE885D-39CB-44C2-842C-C82019421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461" y="2399000"/>
            <a:ext cx="3803073" cy="38030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659E461C-9D2C-4664-BCD0-BEF097D3D634}"/>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203584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62141601"/>
              </p:ext>
            </p:extLst>
          </p:nvPr>
        </p:nvGraphicFramePr>
        <p:xfrm>
          <a:off x="0" y="0"/>
          <a:ext cx="9906001" cy="63246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Developing, planning and communicating ideas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Chocolate </a:t>
                      </a:r>
                    </a:p>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 </a:t>
                      </a:r>
                    </a:p>
                  </a:txBody>
                  <a:tcPr/>
                </a:tc>
                <a:tc>
                  <a:txBody>
                    <a:bodyPr/>
                    <a:lstStyle/>
                    <a:p>
                      <a:pPr marL="171450" indent="-171450">
                        <a:buFont typeface="Arial" panose="020B0604020202020204" pitchFamily="34" charset="0"/>
                        <a:buChar char="•"/>
                      </a:pPr>
                      <a:r>
                        <a:rPr lang="en-GB" sz="1200" dirty="0"/>
                        <a:t>Investigate products/images to collect ideas </a:t>
                      </a:r>
                    </a:p>
                    <a:p>
                      <a:pPr marL="171450" indent="-171450">
                        <a:buFont typeface="Arial" panose="020B0604020202020204" pitchFamily="34" charset="0"/>
                        <a:buChar char="•"/>
                      </a:pPr>
                      <a:r>
                        <a:rPr lang="en-GB" sz="1200" dirty="0"/>
                        <a:t>Sketch and model alternative ideas</a:t>
                      </a:r>
                    </a:p>
                    <a:p>
                      <a:pPr marL="171450" indent="-171450">
                        <a:buFont typeface="Arial" panose="020B0604020202020204" pitchFamily="34" charset="0"/>
                        <a:buChar char="•"/>
                      </a:pPr>
                      <a:r>
                        <a:rPr lang="en-GB" sz="1200" dirty="0"/>
                        <a:t>Develop one idea in depth</a:t>
                      </a:r>
                    </a:p>
                    <a:p>
                      <a:pPr marL="171450" indent="-171450">
                        <a:buFont typeface="Arial" panose="020B0604020202020204" pitchFamily="34" charset="0"/>
                        <a:buChar char="•"/>
                      </a:pPr>
                      <a:r>
                        <a:rPr lang="en-GB" sz="1200" dirty="0"/>
                        <a:t>Combine modelling and drawing to refine ideas </a:t>
                      </a:r>
                    </a:p>
                    <a:p>
                      <a:pPr marL="171450" indent="-171450">
                        <a:buFont typeface="Arial" panose="020B0604020202020204" pitchFamily="34" charset="0"/>
                        <a:buChar char="•"/>
                      </a:pPr>
                      <a:r>
                        <a:rPr lang="en-GB" sz="1200" dirty="0"/>
                        <a:t>Plan the sequence of work using a storyboard </a:t>
                      </a:r>
                    </a:p>
                    <a:p>
                      <a:pPr marL="171450" indent="-171450">
                        <a:buFont typeface="Arial" panose="020B0604020202020204" pitchFamily="34" charset="0"/>
                        <a:buChar char="•"/>
                      </a:pPr>
                      <a:r>
                        <a:rPr lang="en-GB" sz="1200" dirty="0"/>
                        <a:t>Record ideas using annotated diagrams </a:t>
                      </a:r>
                    </a:p>
                    <a:p>
                      <a:pPr marL="171450" indent="-171450">
                        <a:buFont typeface="Arial" panose="020B0604020202020204" pitchFamily="34" charset="0"/>
                        <a:buChar char="•"/>
                      </a:pPr>
                      <a:r>
                        <a:rPr lang="en-GB" sz="1200" dirty="0"/>
                        <a:t>Use a computer to model ideas </a:t>
                      </a:r>
                    </a:p>
                  </a:txBody>
                  <a:tcPr/>
                </a:tc>
                <a:tc>
                  <a:txBody>
                    <a:bodyPr/>
                    <a:lstStyle/>
                    <a:p>
                      <a:pPr marL="171450" indent="-171450">
                        <a:buFont typeface="Arial" panose="020B0604020202020204" pitchFamily="34" charset="0"/>
                        <a:buChar char="•"/>
                      </a:pPr>
                      <a:r>
                        <a:rPr lang="en-GB" sz="1200" dirty="0"/>
                        <a:t>Use models, kits and drawings to help formulate design ideas </a:t>
                      </a:r>
                    </a:p>
                    <a:p>
                      <a:pPr marL="171450" indent="-171450">
                        <a:buFont typeface="Arial" panose="020B0604020202020204" pitchFamily="34" charset="0"/>
                        <a:buChar char="•"/>
                      </a:pPr>
                      <a:r>
                        <a:rPr lang="en-GB" sz="1200" dirty="0"/>
                        <a:t>Make prototypes </a:t>
                      </a:r>
                    </a:p>
                    <a:p>
                      <a:pPr marL="171450" indent="-171450">
                        <a:buFont typeface="Arial" panose="020B0604020202020204" pitchFamily="34" charset="0"/>
                        <a:buChar char="•"/>
                      </a:pPr>
                      <a:r>
                        <a:rPr lang="en-GB" sz="1200" dirty="0"/>
                        <a:t>Use found information to inform decisions </a:t>
                      </a:r>
                    </a:p>
                    <a:p>
                      <a:pPr marL="171450" indent="-171450">
                        <a:buFont typeface="Arial" panose="020B0604020202020204" pitchFamily="34" charset="0"/>
                        <a:buChar char="•"/>
                      </a:pPr>
                      <a:r>
                        <a:rPr lang="en-GB" sz="1200" dirty="0"/>
                        <a:t>Draw plans which can be read/followed by someone else</a:t>
                      </a:r>
                    </a:p>
                    <a:p>
                      <a:pPr marL="171450" indent="-171450">
                        <a:buFont typeface="Arial" panose="020B0604020202020204" pitchFamily="34" charset="0"/>
                        <a:buChar char="•"/>
                      </a:pPr>
                      <a:r>
                        <a:rPr lang="en-GB" sz="1200" dirty="0"/>
                        <a:t>Give a report using correct technical vocabulary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Draw plans which can be read/followed by someone else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Give a report using correct technical vocabulary</a:t>
                      </a:r>
                    </a:p>
                  </a:txBody>
                  <a:tcPr/>
                </a:tc>
                <a:extLst>
                  <a:ext uri="{0D108BD9-81ED-4DB2-BD59-A6C34878D82A}">
                    <a16:rowId xmlns:a16="http://schemas.microsoft.com/office/drawing/2014/main" val="2188522848"/>
                  </a:ext>
                </a:extLst>
              </a:tr>
              <a:tr h="370840">
                <a:tc>
                  <a:txBody>
                    <a:bodyPr/>
                    <a:lstStyle/>
                    <a:p>
                      <a:r>
                        <a:rPr lang="en-GB" sz="1200" b="1" dirty="0"/>
                        <a:t>Textiles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Walk like an Egyptian </a:t>
                      </a:r>
                    </a:p>
                    <a:p>
                      <a:pPr marL="171450" indent="-171450">
                        <a:buFont typeface="Arial" panose="020B0604020202020204" pitchFamily="34" charset="0"/>
                        <a:buChar char="•"/>
                      </a:pPr>
                      <a:r>
                        <a:rPr lang="en-GB" sz="1100" dirty="0"/>
                        <a:t>To Infinity and Beyond </a:t>
                      </a:r>
                    </a:p>
                  </a:txBody>
                  <a:tcPr/>
                </a:tc>
                <a:tc gridSpan="2">
                  <a:txBody>
                    <a:bodyPr/>
                    <a:lstStyle/>
                    <a:p>
                      <a:pPr marL="171450" indent="-171450">
                        <a:buFont typeface="Arial" panose="020B0604020202020204" pitchFamily="34" charset="0"/>
                        <a:buChar char="•"/>
                      </a:pPr>
                      <a:r>
                        <a:rPr lang="en-GB" sz="1200" dirty="0"/>
                        <a:t>Create 3D products using pattern pieces and seam allowance </a:t>
                      </a:r>
                    </a:p>
                    <a:p>
                      <a:pPr marL="171450" indent="-171450">
                        <a:buFont typeface="Arial" panose="020B0604020202020204" pitchFamily="34" charset="0"/>
                        <a:buChar char="•"/>
                      </a:pPr>
                      <a:r>
                        <a:rPr lang="en-GB" sz="1200" dirty="0"/>
                        <a:t>Understand pattern layout </a:t>
                      </a:r>
                    </a:p>
                    <a:p>
                      <a:pPr marL="171450" indent="-171450">
                        <a:buFont typeface="Arial" panose="020B0604020202020204" pitchFamily="34" charset="0"/>
                        <a:buChar char="•"/>
                      </a:pPr>
                      <a:r>
                        <a:rPr lang="en-GB" sz="1200" dirty="0"/>
                        <a:t>Decorate textiles appropriately often before joining components</a:t>
                      </a:r>
                    </a:p>
                    <a:p>
                      <a:pPr marL="171450" indent="-171450">
                        <a:buFont typeface="Arial" panose="020B0604020202020204" pitchFamily="34" charset="0"/>
                        <a:buChar char="•"/>
                      </a:pPr>
                      <a:r>
                        <a:rPr lang="en-GB" sz="1200" dirty="0"/>
                        <a:t>Pin and tack fabric pieces together </a:t>
                      </a:r>
                    </a:p>
                    <a:p>
                      <a:pPr marL="171450" indent="-171450">
                        <a:buFont typeface="Arial" panose="020B0604020202020204" pitchFamily="34" charset="0"/>
                        <a:buChar char="•"/>
                      </a:pPr>
                      <a:r>
                        <a:rPr lang="en-GB" sz="1200" dirty="0"/>
                        <a:t>Join fabrics using over sewing, back stitch or blanket stitch </a:t>
                      </a:r>
                    </a:p>
                    <a:p>
                      <a:pPr marL="171450" indent="-171450">
                        <a:buFont typeface="Arial" panose="020B0604020202020204" pitchFamily="34" charset="0"/>
                        <a:buChar char="•"/>
                      </a:pPr>
                      <a:r>
                        <a:rPr lang="en-GB" sz="1200" dirty="0"/>
                        <a:t>Combine fabrics to create more useful properties </a:t>
                      </a:r>
                    </a:p>
                    <a:p>
                      <a:pPr marL="171450" indent="-171450">
                        <a:buFont typeface="Arial" panose="020B0604020202020204" pitchFamily="34" charset="0"/>
                        <a:buChar char="•"/>
                      </a:pPr>
                      <a:r>
                        <a:rPr lang="en-GB" sz="1200" dirty="0"/>
                        <a:t>Make quality products</a:t>
                      </a:r>
                    </a:p>
                  </a:txBody>
                  <a:tcPr/>
                </a:tc>
                <a:tc hMerge="1">
                  <a:txBody>
                    <a:bodyPr/>
                    <a:lstStyle/>
                    <a:p>
                      <a:pPr marL="171450" indent="-171450">
                        <a:buFont typeface="Arial" panose="020B0604020202020204" pitchFamily="34" charset="0"/>
                        <a:buChar char="•"/>
                      </a:pPr>
                      <a:endParaRPr lang="en-GB"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Combine fabrics to create more useful properties </a:t>
                      </a:r>
                    </a:p>
                  </a:txBody>
                  <a:tcPr/>
                </a:tc>
                <a:extLst>
                  <a:ext uri="{0D108BD9-81ED-4DB2-BD59-A6C34878D82A}">
                    <a16:rowId xmlns:a16="http://schemas.microsoft.com/office/drawing/2014/main" val="3366643592"/>
                  </a:ext>
                </a:extLst>
              </a:tr>
              <a:tr h="370840">
                <a:tc>
                  <a:txBody>
                    <a:bodyPr/>
                    <a:lstStyle/>
                    <a:p>
                      <a:r>
                        <a:rPr lang="en-GB" sz="1200" b="1" dirty="0"/>
                        <a:t>Construction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Extreme Earth</a:t>
                      </a:r>
                    </a:p>
                    <a:p>
                      <a:pPr marL="171450" indent="-171450">
                        <a:buFont typeface="Arial" panose="020B0604020202020204" pitchFamily="34" charset="0"/>
                        <a:buChar char="•"/>
                      </a:pPr>
                      <a:r>
                        <a:rPr lang="en-GB" sz="1100" dirty="0"/>
                        <a:t>Inventors  </a:t>
                      </a:r>
                    </a:p>
                    <a:p>
                      <a:pPr marL="171450" indent="-171450">
                        <a:buFont typeface="Arial" panose="020B0604020202020204" pitchFamily="34" charset="0"/>
                        <a:buChar char="•"/>
                      </a:pPr>
                      <a:r>
                        <a:rPr lang="en-GB" sz="1100" dirty="0"/>
                        <a:t>Rainforests</a:t>
                      </a:r>
                    </a:p>
                  </a:txBody>
                  <a:tcPr/>
                </a:tc>
                <a:tc>
                  <a:txBody>
                    <a:bodyPr/>
                    <a:lstStyle/>
                    <a:p>
                      <a:pPr marL="171450" indent="-171450">
                        <a:buFont typeface="Arial" panose="020B0604020202020204" pitchFamily="34" charset="0"/>
                        <a:buChar char="•"/>
                      </a:pPr>
                      <a:r>
                        <a:rPr lang="en-GB" sz="1200" dirty="0"/>
                        <a:t>Use bradawl to mark hole positions</a:t>
                      </a:r>
                    </a:p>
                    <a:p>
                      <a:pPr marL="171450" indent="-171450">
                        <a:buFont typeface="Arial" panose="020B0604020202020204" pitchFamily="34" charset="0"/>
                        <a:buChar char="•"/>
                      </a:pPr>
                      <a:r>
                        <a:rPr lang="en-GB" sz="1200" dirty="0"/>
                        <a:t>Cut strip wood, dowel, square section wood accurately to 1mm </a:t>
                      </a:r>
                    </a:p>
                    <a:p>
                      <a:pPr marL="171450" indent="-171450">
                        <a:buFont typeface="Arial" panose="020B0604020202020204" pitchFamily="34" charset="0"/>
                        <a:buChar char="•"/>
                      </a:pPr>
                      <a:r>
                        <a:rPr lang="en-GB" sz="1200" dirty="0"/>
                        <a:t>Join materials using appropriate methods </a:t>
                      </a:r>
                    </a:p>
                    <a:p>
                      <a:pPr marL="171450" indent="-171450">
                        <a:buFont typeface="Arial" panose="020B0604020202020204" pitchFamily="34" charset="0"/>
                        <a:buChar char="•"/>
                      </a:pPr>
                      <a:r>
                        <a:rPr lang="en-GB" sz="1200" dirty="0"/>
                        <a:t>Incorporate motor and a switch into a model </a:t>
                      </a:r>
                    </a:p>
                    <a:p>
                      <a:pPr marL="171450" indent="-171450">
                        <a:buFont typeface="Arial" panose="020B0604020202020204" pitchFamily="34" charset="0"/>
                        <a:buChar char="•"/>
                      </a:pPr>
                      <a:r>
                        <a:rPr lang="en-GB" sz="1200" dirty="0"/>
                        <a:t>Control a model using a simple control programme </a:t>
                      </a:r>
                    </a:p>
                  </a:txBody>
                  <a:tcPr/>
                </a:tc>
                <a:tc>
                  <a:txBody>
                    <a:bodyPr/>
                    <a:lstStyle/>
                    <a:p>
                      <a:pPr marL="171450" indent="-171450">
                        <a:buFont typeface="Arial" panose="020B0604020202020204" pitchFamily="34" charset="0"/>
                        <a:buChar char="•"/>
                      </a:pPr>
                      <a:r>
                        <a:rPr lang="en-GB" sz="1200" dirty="0"/>
                        <a:t>Control a model using an ICT control programme </a:t>
                      </a:r>
                    </a:p>
                    <a:p>
                      <a:pPr marL="171450" indent="-171450">
                        <a:buFont typeface="Arial" panose="020B0604020202020204" pitchFamily="34" charset="0"/>
                        <a:buChar char="•"/>
                      </a:pPr>
                      <a:r>
                        <a:rPr lang="en-GB" sz="1200" dirty="0"/>
                        <a:t>Build frameworks using a range of materials e.g. wood, card corrugated plastic to support mechanisms </a:t>
                      </a:r>
                    </a:p>
                    <a:p>
                      <a:pPr marL="171450" indent="-171450">
                        <a:buFont typeface="Arial" panose="020B0604020202020204" pitchFamily="34" charset="0"/>
                        <a:buChar char="•"/>
                      </a:pPr>
                      <a:r>
                        <a:rPr lang="en-GB" sz="1200" dirty="0"/>
                        <a:t>Use glue gun with close supervision</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0C4E482E-340A-477C-BEB7-4C74094F2A96}"/>
              </a:ext>
            </a:extLst>
          </p:cNvPr>
          <p:cNvPicPr>
            <a:picLocks noChangeAspect="1"/>
          </p:cNvPicPr>
          <p:nvPr/>
        </p:nvPicPr>
        <p:blipFill>
          <a:blip r:embed="rId3"/>
          <a:stretch>
            <a:fillRect/>
          </a:stretch>
        </p:blipFill>
        <p:spPr>
          <a:xfrm>
            <a:off x="9014938" y="5609136"/>
            <a:ext cx="719612" cy="576263"/>
          </a:xfrm>
          <a:prstGeom prst="rect">
            <a:avLst/>
          </a:prstGeom>
        </p:spPr>
      </p:pic>
    </p:spTree>
    <p:extLst>
      <p:ext uri="{BB962C8B-B14F-4D97-AF65-F5344CB8AC3E}">
        <p14:creationId xmlns:p14="http://schemas.microsoft.com/office/powerpoint/2010/main" val="655586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552456715"/>
              </p:ext>
            </p:extLst>
          </p:nvPr>
        </p:nvGraphicFramePr>
        <p:xfrm>
          <a:off x="0" y="0"/>
          <a:ext cx="9906001" cy="67818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965662">
                <a:tc>
                  <a:txBody>
                    <a:bodyPr/>
                    <a:lstStyle/>
                    <a:p>
                      <a:r>
                        <a:rPr lang="en-GB" sz="1200" b="1" dirty="0"/>
                        <a:t>Sheet Materials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Rainforests </a:t>
                      </a:r>
                    </a:p>
                    <a:p>
                      <a:pPr marL="171450" indent="-171450">
                        <a:buFont typeface="Arial" panose="020B0604020202020204" pitchFamily="34" charset="0"/>
                        <a:buChar char="•"/>
                      </a:pPr>
                      <a:r>
                        <a:rPr lang="en-GB" sz="1200" dirty="0"/>
                        <a:t>Walk like an Egyptian </a:t>
                      </a:r>
                    </a:p>
                    <a:p>
                      <a:pPr marL="171450" indent="-171450">
                        <a:buFont typeface="Arial" panose="020B0604020202020204" pitchFamily="34" charset="0"/>
                        <a:buChar char="•"/>
                      </a:pPr>
                      <a:r>
                        <a:rPr lang="en-GB" sz="1200" dirty="0"/>
                        <a:t>Inventors </a:t>
                      </a:r>
                    </a:p>
                  </a:txBody>
                  <a:tcPr/>
                </a:tc>
                <a:tc>
                  <a:txBody>
                    <a:bodyPr/>
                    <a:lstStyle/>
                    <a:p>
                      <a:pPr marL="171450" indent="-171450">
                        <a:buFont typeface="Arial" panose="020B0604020202020204" pitchFamily="34" charset="0"/>
                        <a:buChar char="•"/>
                      </a:pPr>
                      <a:r>
                        <a:rPr lang="en-GB" sz="1200" dirty="0"/>
                        <a:t>Cut slots </a:t>
                      </a:r>
                    </a:p>
                    <a:p>
                      <a:pPr marL="171450" indent="-171450">
                        <a:buFont typeface="Arial" panose="020B0604020202020204" pitchFamily="34" charset="0"/>
                        <a:buChar char="•"/>
                      </a:pPr>
                      <a:r>
                        <a:rPr lang="en-GB" sz="1200" dirty="0"/>
                        <a:t>Cut internal shapes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Use linkages to make movement larger or more varied.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Cut accurately and safely to a marked line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txBody>
                  <a:tcPr/>
                </a:tc>
                <a:tc>
                  <a:txBody>
                    <a:bodyPr/>
                    <a:lstStyle/>
                    <a:p>
                      <a:pPr marL="171450" indent="-171450">
                        <a:buFont typeface="Arial" panose="020B0604020202020204" pitchFamily="34" charset="0"/>
                        <a:buChar char="•"/>
                      </a:pPr>
                      <a:r>
                        <a:rPr lang="en-GB" sz="1200" dirty="0"/>
                        <a:t>Join and combing materials with temporary, fixed or moving joints. </a:t>
                      </a:r>
                    </a:p>
                    <a:p>
                      <a:pPr marL="171450" indent="-171450">
                        <a:buFont typeface="Arial" panose="020B0604020202020204" pitchFamily="34" charset="0"/>
                        <a:buChar char="•"/>
                      </a:pPr>
                      <a:r>
                        <a:rPr lang="en-GB" sz="1200" dirty="0"/>
                        <a:t>Create simple nets </a:t>
                      </a:r>
                    </a:p>
                    <a:p>
                      <a:pPr marL="171450" indent="-171450">
                        <a:buFont typeface="Arial" panose="020B0604020202020204" pitchFamily="34" charset="0"/>
                        <a:buChar char="•"/>
                      </a:pPr>
                      <a:r>
                        <a:rPr lang="en-GB" sz="1200" dirty="0"/>
                        <a:t>Use craft knife, cutting mat and safety ruler under one to one supervision if appropriate </a:t>
                      </a:r>
                    </a:p>
                    <a:p>
                      <a:pPr marL="171450" indent="-171450">
                        <a:buFont typeface="Arial" panose="020B0604020202020204" pitchFamily="34" charset="0"/>
                        <a:buChar char="•"/>
                      </a:pPr>
                      <a:r>
                        <a:rPr lang="en-GB" sz="1200" dirty="0"/>
                        <a:t>Choose an appropriate sheet material for the purpose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more complex nets </a:t>
                      </a:r>
                    </a:p>
                  </a:txBody>
                  <a:tcPr/>
                </a:tc>
                <a:extLst>
                  <a:ext uri="{0D108BD9-81ED-4DB2-BD59-A6C34878D82A}">
                    <a16:rowId xmlns:a16="http://schemas.microsoft.com/office/drawing/2014/main" val="2188522848"/>
                  </a:ext>
                </a:extLst>
              </a:tr>
              <a:tr h="370840">
                <a:tc>
                  <a:txBody>
                    <a:bodyPr/>
                    <a:lstStyle/>
                    <a:p>
                      <a:r>
                        <a:rPr lang="en-GB" sz="1200" b="1" dirty="0"/>
                        <a:t>Food</a:t>
                      </a:r>
                    </a:p>
                  </a:txBody>
                  <a:tcPr vert="vert270">
                    <a:solidFill>
                      <a:schemeClr val="bg1">
                        <a:lumMod val="85000"/>
                      </a:schemeClr>
                    </a:solidFill>
                  </a:tcPr>
                </a:tc>
                <a:tc>
                  <a:txBody>
                    <a:bodyPr/>
                    <a:lstStyle/>
                    <a:p>
                      <a:pPr marL="0" indent="0">
                        <a:buFont typeface="Arial" panose="020B0604020202020204" pitchFamily="34" charset="0"/>
                        <a:buNone/>
                      </a:pPr>
                      <a:r>
                        <a:rPr lang="en-GB" sz="1200" dirty="0"/>
                        <a:t>Year A: Chocolate </a:t>
                      </a:r>
                    </a:p>
                    <a:p>
                      <a:pPr marL="171450" indent="-171450">
                        <a:buFont typeface="Arial" panose="020B0604020202020204" pitchFamily="34" charset="0"/>
                        <a:buChar char="•"/>
                      </a:pPr>
                      <a:endParaRPr lang="en-GB" sz="1200" dirty="0"/>
                    </a:p>
                    <a:p>
                      <a:pPr marL="0" indent="0">
                        <a:buFont typeface="Arial" panose="020B0604020202020204" pitchFamily="34" charset="0"/>
                        <a:buNone/>
                      </a:pPr>
                      <a:r>
                        <a:rPr lang="en-GB" sz="1200" dirty="0"/>
                        <a:t>Year B: </a:t>
                      </a:r>
                    </a:p>
                    <a:p>
                      <a:pPr marL="0" indent="0">
                        <a:buFont typeface="Arial" panose="020B0604020202020204" pitchFamily="34" charset="0"/>
                        <a:buNone/>
                      </a:pPr>
                      <a:r>
                        <a:rPr lang="en-GB" sz="1200" dirty="0"/>
                        <a:t>Yr3/4 Extinction </a:t>
                      </a:r>
                    </a:p>
                    <a:p>
                      <a:pPr marL="0" indent="0">
                        <a:buFont typeface="Arial" panose="020B0604020202020204" pitchFamily="34" charset="0"/>
                        <a:buNone/>
                      </a:pPr>
                      <a:r>
                        <a:rPr lang="en-GB" sz="1200" dirty="0"/>
                        <a:t>Yr5/6 To infinity and beyond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C: Branston at War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Year D: The Olympics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*Additional opportunities to develop cooking skills may be available across the year. </a:t>
                      </a:r>
                      <a:br>
                        <a:rPr lang="en-GB" sz="1200" dirty="0"/>
                      </a:br>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Mix/stir - fold ingredients together carefully </a:t>
                      </a:r>
                    </a:p>
                    <a:p>
                      <a:pPr marL="171450" indent="-171450">
                        <a:buFont typeface="Arial" panose="020B0604020202020204" pitchFamily="34" charset="0"/>
                        <a:buChar char="•"/>
                      </a:pPr>
                      <a:r>
                        <a:rPr lang="en-GB" sz="1200" dirty="0"/>
                        <a:t>Spoon - be able to gauge the quantities spooned to ensure an equal amount of ingredient in each container </a:t>
                      </a:r>
                    </a:p>
                    <a:p>
                      <a:pPr marL="171450" indent="-171450">
                        <a:buFont typeface="Arial" panose="020B0604020202020204" pitchFamily="34" charset="0"/>
                        <a:buChar char="•"/>
                      </a:pPr>
                      <a:r>
                        <a:rPr lang="en-GB" sz="1200" dirty="0"/>
                        <a:t>Measure - using a measuring jug independently and accurately - using digital or analogue scales accurately and independently </a:t>
                      </a:r>
                    </a:p>
                    <a:p>
                      <a:pPr marL="171450" indent="-171450">
                        <a:buFont typeface="Arial" panose="020B0604020202020204" pitchFamily="34" charset="0"/>
                        <a:buChar char="•"/>
                      </a:pPr>
                      <a:r>
                        <a:rPr lang="en-GB" sz="1200" dirty="0"/>
                        <a:t>Grate - using the zesting part of a grater, e.g. lemon, orange - use a nutmeg grater </a:t>
                      </a:r>
                    </a:p>
                    <a:p>
                      <a:pPr marL="171450" indent="-171450">
                        <a:buFont typeface="Arial" panose="020B0604020202020204" pitchFamily="34" charset="0"/>
                        <a:buChar char="•"/>
                      </a:pPr>
                      <a:r>
                        <a:rPr lang="en-GB" sz="1200" dirty="0"/>
                        <a:t>Understand the seasonality and know how a variety of ingredients are grown, reared, caught and processed. </a:t>
                      </a:r>
                    </a:p>
                    <a:p>
                      <a:pPr marL="171450" indent="-171450">
                        <a:buFont typeface="Arial" panose="020B0604020202020204" pitchFamily="34" charset="0"/>
                        <a:buChar char="•"/>
                      </a:pPr>
                      <a:r>
                        <a:rPr lang="en-GB" sz="1200" dirty="0"/>
                        <a:t>Understand the principles of a healthy and varied diet </a:t>
                      </a:r>
                    </a:p>
                  </a:txBody>
                  <a:tcPr/>
                </a:tc>
                <a:tc>
                  <a:txBody>
                    <a:bodyPr/>
                    <a:lstStyle/>
                    <a:p>
                      <a:pPr marL="171450" indent="-171450">
                        <a:buFont typeface="Arial" panose="020B0604020202020204" pitchFamily="34" charset="0"/>
                        <a:buChar char="•"/>
                      </a:pPr>
                      <a:r>
                        <a:rPr lang="en-GB" sz="1200" dirty="0"/>
                        <a:t>Peel - with a swivel peel to create food ribbons to be used in a dish, e.g. courgette/carrot ribbons with supervision </a:t>
                      </a:r>
                    </a:p>
                    <a:p>
                      <a:pPr marL="171450" indent="-171450">
                        <a:buFont typeface="Arial" panose="020B0604020202020204" pitchFamily="34" charset="0"/>
                        <a:buChar char="•"/>
                      </a:pPr>
                      <a:r>
                        <a:rPr lang="en-GB" sz="1200" dirty="0"/>
                        <a:t>Measure - using a measuring jug independently and accurately - using digital and analogue scales accurately and independently </a:t>
                      </a:r>
                    </a:p>
                    <a:p>
                      <a:pPr marL="171450" indent="-171450">
                        <a:buFont typeface="Arial" panose="020B0604020202020204" pitchFamily="34" charset="0"/>
                        <a:buChar char="•"/>
                      </a:pPr>
                      <a:r>
                        <a:rPr lang="en-GB" sz="1200" dirty="0"/>
                        <a:t>Grate - using the zesting part of a grater, e.g. lemon, orange - use a nutmeg grater </a:t>
                      </a:r>
                    </a:p>
                    <a:p>
                      <a:pPr marL="171450" indent="-171450">
                        <a:buFont typeface="Arial" panose="020B0604020202020204" pitchFamily="34" charset="0"/>
                        <a:buChar char="•"/>
                      </a:pPr>
                      <a:r>
                        <a:rPr lang="en-GB" sz="1200" dirty="0"/>
                        <a:t>Thread- higher resistance foods onto kebab sticks, e.g. peppers, onions </a:t>
                      </a:r>
                    </a:p>
                    <a:p>
                      <a:pPr marL="171450" indent="-171450">
                        <a:buFont typeface="Arial" panose="020B0604020202020204" pitchFamily="34" charset="0"/>
                        <a:buChar char="•"/>
                      </a:pPr>
                      <a:r>
                        <a:rPr lang="en-GB" sz="1200" dirty="0"/>
                        <a:t>Cut - higher resistance food with a vegetable knife, using the claw grip, e.g. celery, carrots - higher resistant foods from whole using the bridge hold, e.g. halve an apple, raw potato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3805710527"/>
                  </a:ext>
                </a:extLst>
              </a:tr>
            </a:tbl>
          </a:graphicData>
        </a:graphic>
      </p:graphicFrame>
      <p:pic>
        <p:nvPicPr>
          <p:cNvPr id="3" name="Picture 2">
            <a:hlinkClick r:id="rId2" action="ppaction://hlinksldjump"/>
            <a:extLst>
              <a:ext uri="{FF2B5EF4-FFF2-40B4-BE49-F238E27FC236}">
                <a16:creationId xmlns:a16="http://schemas.microsoft.com/office/drawing/2014/main" id="{18D866A5-7C93-4F63-A131-0447AC213BF3}"/>
              </a:ext>
            </a:extLst>
          </p:cNvPr>
          <p:cNvPicPr>
            <a:picLocks noChangeAspect="1"/>
          </p:cNvPicPr>
          <p:nvPr/>
        </p:nvPicPr>
        <p:blipFill>
          <a:blip r:embed="rId3"/>
          <a:stretch>
            <a:fillRect/>
          </a:stretch>
        </p:blipFill>
        <p:spPr>
          <a:xfrm>
            <a:off x="9014938" y="6009186"/>
            <a:ext cx="719612" cy="576263"/>
          </a:xfrm>
          <a:prstGeom prst="rect">
            <a:avLst/>
          </a:prstGeom>
        </p:spPr>
      </p:pic>
    </p:spTree>
    <p:extLst>
      <p:ext uri="{BB962C8B-B14F-4D97-AF65-F5344CB8AC3E}">
        <p14:creationId xmlns:p14="http://schemas.microsoft.com/office/powerpoint/2010/main" val="2406363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4233446234"/>
              </p:ext>
            </p:extLst>
          </p:nvPr>
        </p:nvGraphicFramePr>
        <p:xfrm>
          <a:off x="0" y="0"/>
          <a:ext cx="9906001" cy="26670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240578">
                  <a:extLst>
                    <a:ext uri="{9D8B030D-6E8A-4147-A177-3AD203B41FA5}">
                      <a16:colId xmlns:a16="http://schemas.microsoft.com/office/drawing/2014/main" val="3832214578"/>
                    </a:ext>
                  </a:extLst>
                </a:gridCol>
                <a:gridCol w="2575015">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D&amp;T</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Evaluating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Extreme Earth</a:t>
                      </a:r>
                    </a:p>
                    <a:p>
                      <a:pPr marL="171450" indent="-171450">
                        <a:buFont typeface="Arial" panose="020B0604020202020204" pitchFamily="34" charset="0"/>
                        <a:buChar char="•"/>
                      </a:pPr>
                      <a:r>
                        <a:rPr lang="en-GB" sz="1200" dirty="0"/>
                        <a:t>Inventors  </a:t>
                      </a:r>
                    </a:p>
                    <a:p>
                      <a:pPr marL="171450" indent="-171450">
                        <a:buFont typeface="Arial" panose="020B0604020202020204" pitchFamily="34" charset="0"/>
                        <a:buChar char="•"/>
                      </a:pPr>
                      <a:r>
                        <a:rPr lang="en-GB" sz="1200" dirty="0"/>
                        <a:t>Rainforests </a:t>
                      </a:r>
                    </a:p>
                    <a:p>
                      <a:endParaRPr lang="en-GB" sz="1200" dirty="0"/>
                    </a:p>
                  </a:txBody>
                  <a:tcPr/>
                </a:tc>
                <a:tc>
                  <a:txBody>
                    <a:bodyPr/>
                    <a:lstStyle/>
                    <a:p>
                      <a:pPr marL="171450" indent="-171450">
                        <a:buFont typeface="Arial" panose="020B0604020202020204" pitchFamily="34" charset="0"/>
                        <a:buChar char="•"/>
                      </a:pPr>
                      <a:r>
                        <a:rPr lang="en-GB" sz="1200" dirty="0"/>
                        <a:t>Use the design criteria to inform their decisions about ways to proceed </a:t>
                      </a:r>
                    </a:p>
                    <a:p>
                      <a:pPr marL="171450" indent="-171450">
                        <a:buFont typeface="Arial" panose="020B0604020202020204" pitchFamily="34" charset="0"/>
                        <a:buChar char="•"/>
                      </a:pPr>
                      <a:r>
                        <a:rPr lang="en-GB" sz="1200" dirty="0"/>
                        <a:t>Justify their decisions about materials and methods of construction </a:t>
                      </a:r>
                    </a:p>
                    <a:p>
                      <a:pPr marL="171450" indent="-171450">
                        <a:buFont typeface="Arial" panose="020B0604020202020204" pitchFamily="34" charset="0"/>
                        <a:buChar char="•"/>
                      </a:pPr>
                      <a:r>
                        <a:rPr lang="en-GB" sz="1200" dirty="0"/>
                        <a:t>Make suggestions as how their design could be improved </a:t>
                      </a:r>
                    </a:p>
                  </a:txBody>
                  <a:tcPr/>
                </a:tc>
                <a:tc>
                  <a:txBody>
                    <a:bodyPr/>
                    <a:lstStyle/>
                    <a:p>
                      <a:pPr marL="171450" indent="-171450">
                        <a:buFont typeface="Arial" panose="020B0604020202020204" pitchFamily="34" charset="0"/>
                        <a:buChar char="•"/>
                      </a:pPr>
                      <a:r>
                        <a:rPr lang="en-GB" sz="1200" dirty="0"/>
                        <a:t>Identify what does and does not work in the product and suggest improvements. </a:t>
                      </a:r>
                    </a:p>
                    <a:p>
                      <a:pPr marL="171450" indent="-171450">
                        <a:buFont typeface="Arial" panose="020B0604020202020204" pitchFamily="34" charset="0"/>
                        <a:buChar char="•"/>
                      </a:pPr>
                      <a:r>
                        <a:rPr lang="en-GB" sz="1200" dirty="0"/>
                        <a:t>Reflect on their work using design criteria stating how well the design fits the needs of the user</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Devise a survey to collect the opinions of others, to assess how well the finished product meets the design criteria and how well it meets the needs of the user.</a:t>
                      </a:r>
                    </a:p>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bl>
          </a:graphicData>
        </a:graphic>
      </p:graphicFrame>
      <p:pic>
        <p:nvPicPr>
          <p:cNvPr id="3" name="Picture 2">
            <a:hlinkClick r:id="rId2" action="ppaction://hlinksldjump"/>
            <a:extLst>
              <a:ext uri="{FF2B5EF4-FFF2-40B4-BE49-F238E27FC236}">
                <a16:creationId xmlns:a16="http://schemas.microsoft.com/office/drawing/2014/main" id="{E060728A-851B-42BE-BBE8-D6CEB9B09D1A}"/>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21914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Design &amp; Technology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706071" y="158372"/>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703285" y="3198899"/>
            <a:ext cx="1938579" cy="10004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716712" y="3217792"/>
            <a:ext cx="1592365" cy="954107"/>
          </a:xfrm>
          <a:prstGeom prst="rect">
            <a:avLst/>
          </a:prstGeom>
          <a:noFill/>
        </p:spPr>
        <p:txBody>
          <a:bodyPr wrap="square" rtlCol="0">
            <a:spAutoFit/>
          </a:bodyPr>
          <a:lstStyle/>
          <a:p>
            <a:pPr defTabSz="914400"/>
            <a:r>
              <a:rPr lang="en-GB" sz="1400" dirty="0">
                <a:solidFill>
                  <a:prstClr val="black"/>
                </a:solidFill>
                <a:latin typeface="Calibri"/>
              </a:rPr>
              <a:t>I can create a simple pattern. I can use applique to decorate by gluing. </a:t>
            </a:r>
          </a:p>
        </p:txBody>
      </p:sp>
      <p:sp>
        <p:nvSpPr>
          <p:cNvPr id="12" name="Rounded Rectangle 11"/>
          <p:cNvSpPr/>
          <p:nvPr/>
        </p:nvSpPr>
        <p:spPr>
          <a:xfrm>
            <a:off x="626366" y="4360194"/>
            <a:ext cx="2027174" cy="931744"/>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727370" y="4353795"/>
            <a:ext cx="1965188" cy="954107"/>
          </a:xfrm>
          <a:prstGeom prst="rect">
            <a:avLst/>
          </a:prstGeom>
          <a:noFill/>
        </p:spPr>
        <p:txBody>
          <a:bodyPr wrap="square" rtlCol="0">
            <a:spAutoFit/>
          </a:bodyPr>
          <a:lstStyle/>
          <a:p>
            <a:pPr defTabSz="914400"/>
            <a:r>
              <a:rPr lang="en-GB" sz="1400" dirty="0">
                <a:solidFill>
                  <a:prstClr val="black"/>
                </a:solidFill>
                <a:latin typeface="Calibri"/>
              </a:rPr>
              <a:t>I can measure and mark a square section and dowelling to the nearest cm</a:t>
            </a:r>
          </a:p>
        </p:txBody>
      </p:sp>
      <p:sp>
        <p:nvSpPr>
          <p:cNvPr id="14" name="Rounded Rectangle 13"/>
          <p:cNvSpPr/>
          <p:nvPr/>
        </p:nvSpPr>
        <p:spPr>
          <a:xfrm>
            <a:off x="543848" y="5733256"/>
            <a:ext cx="2098238" cy="78745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5" name="TextBox 14"/>
          <p:cNvSpPr txBox="1"/>
          <p:nvPr/>
        </p:nvSpPr>
        <p:spPr>
          <a:xfrm>
            <a:off x="716711" y="5836653"/>
            <a:ext cx="2037342" cy="523220"/>
          </a:xfrm>
          <a:prstGeom prst="rect">
            <a:avLst/>
          </a:prstGeom>
          <a:noFill/>
        </p:spPr>
        <p:txBody>
          <a:bodyPr wrap="square" rtlCol="0">
            <a:spAutoFit/>
          </a:bodyPr>
          <a:lstStyle/>
          <a:p>
            <a:pPr defTabSz="914400"/>
            <a:r>
              <a:rPr lang="en-GB" sz="1400" dirty="0">
                <a:solidFill>
                  <a:prstClr val="black"/>
                </a:solidFill>
                <a:latin typeface="Calibri"/>
              </a:rPr>
              <a:t>I can cut slots.</a:t>
            </a:r>
          </a:p>
          <a:p>
            <a:pPr defTabSz="914400"/>
            <a:r>
              <a:rPr lang="en-GB" sz="1400" dirty="0">
                <a:solidFill>
                  <a:prstClr val="black"/>
                </a:solidFill>
                <a:latin typeface="Calibri"/>
              </a:rPr>
              <a:t>I can cut internal shapes.</a:t>
            </a:r>
          </a:p>
        </p:txBody>
      </p:sp>
      <p:sp>
        <p:nvSpPr>
          <p:cNvPr id="16" name="Rounded Rectangle 15"/>
          <p:cNvSpPr/>
          <p:nvPr/>
        </p:nvSpPr>
        <p:spPr>
          <a:xfrm>
            <a:off x="3062609" y="3061561"/>
            <a:ext cx="3204505" cy="105330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8" name="Rounded Rectangle 17"/>
          <p:cNvSpPr/>
          <p:nvPr/>
        </p:nvSpPr>
        <p:spPr>
          <a:xfrm>
            <a:off x="3080578" y="847339"/>
            <a:ext cx="3233086" cy="207180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145098" y="863451"/>
            <a:ext cx="3168566" cy="2031325"/>
          </a:xfrm>
          <a:prstGeom prst="rect">
            <a:avLst/>
          </a:prstGeom>
          <a:noFill/>
        </p:spPr>
        <p:txBody>
          <a:bodyPr wrap="square" rtlCol="0">
            <a:spAutoFit/>
          </a:bodyPr>
          <a:lstStyle/>
          <a:p>
            <a:pPr defTabSz="914400"/>
            <a:r>
              <a:rPr lang="en-GB" sz="1400" dirty="0">
                <a:solidFill>
                  <a:prstClr val="black"/>
                </a:solidFill>
                <a:latin typeface="Calibri"/>
              </a:rPr>
              <a:t>I can analyse taste, texture, smell and appearance of a range of foods. I can join and combine a range of ingredients. I can work safely and hygienically.  I can weigh and measure using scales.  I can cut and shape ingredients using tools and equipment. I can combine food ingredients by beating, kneading and rubbing in</a:t>
            </a:r>
            <a:r>
              <a:rPr lang="en-GB" sz="1400" i="1" dirty="0">
                <a:solidFill>
                  <a:prstClr val="black"/>
                </a:solidFill>
                <a:latin typeface="Calibri"/>
              </a:rPr>
              <a:t>. Food</a:t>
            </a:r>
            <a:r>
              <a:rPr lang="en-GB" sz="1400" dirty="0">
                <a:solidFill>
                  <a:prstClr val="black"/>
                </a:solidFill>
                <a:latin typeface="Calibri"/>
              </a:rPr>
              <a:t>.</a:t>
            </a:r>
          </a:p>
        </p:txBody>
      </p:sp>
      <p:sp>
        <p:nvSpPr>
          <p:cNvPr id="20" name="Rounded Rectangle 19"/>
          <p:cNvSpPr/>
          <p:nvPr/>
        </p:nvSpPr>
        <p:spPr>
          <a:xfrm>
            <a:off x="3048110" y="4264415"/>
            <a:ext cx="3204504" cy="98278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4" name="Rounded Rectangle 23"/>
          <p:cNvSpPr/>
          <p:nvPr/>
        </p:nvSpPr>
        <p:spPr>
          <a:xfrm>
            <a:off x="3075464" y="5445224"/>
            <a:ext cx="3191649" cy="56950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5" name="TextBox 24"/>
          <p:cNvSpPr txBox="1"/>
          <p:nvPr/>
        </p:nvSpPr>
        <p:spPr>
          <a:xfrm>
            <a:off x="3109355" y="5435453"/>
            <a:ext cx="3117300" cy="523220"/>
          </a:xfrm>
          <a:prstGeom prst="rect">
            <a:avLst/>
          </a:prstGeom>
          <a:noFill/>
        </p:spPr>
        <p:txBody>
          <a:bodyPr wrap="square" rtlCol="0">
            <a:spAutoFit/>
          </a:bodyPr>
          <a:lstStyle/>
          <a:p>
            <a:pPr defTabSz="914400"/>
            <a:r>
              <a:rPr lang="en-GB" sz="1400" dirty="0">
                <a:solidFill>
                  <a:prstClr val="black"/>
                </a:solidFill>
                <a:latin typeface="Calibri"/>
              </a:rPr>
              <a:t>I can cut accurately and safely to a marked line. </a:t>
            </a:r>
            <a:r>
              <a:rPr lang="en-GB" sz="1400" i="1" dirty="0">
                <a:solidFill>
                  <a:prstClr val="black"/>
                </a:solidFill>
                <a:latin typeface="Calibri"/>
              </a:rPr>
              <a:t>Materials.</a:t>
            </a:r>
            <a:endParaRPr lang="en-GB" sz="1400" dirty="0">
              <a:solidFill>
                <a:prstClr val="black"/>
              </a:solidFill>
              <a:latin typeface="Calibri"/>
            </a:endParaRPr>
          </a:p>
        </p:txBody>
      </p:sp>
      <p:sp>
        <p:nvSpPr>
          <p:cNvPr id="28" name="Rounded Rectangle 27"/>
          <p:cNvSpPr/>
          <p:nvPr/>
        </p:nvSpPr>
        <p:spPr>
          <a:xfrm>
            <a:off x="6724969" y="1118516"/>
            <a:ext cx="2508880" cy="58112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6797473" y="1176424"/>
            <a:ext cx="2436376" cy="523220"/>
          </a:xfrm>
          <a:prstGeom prst="rect">
            <a:avLst/>
          </a:prstGeom>
          <a:noFill/>
        </p:spPr>
        <p:txBody>
          <a:bodyPr wrap="square" rtlCol="0">
            <a:spAutoFit/>
          </a:bodyPr>
          <a:lstStyle/>
          <a:p>
            <a:pPr defTabSz="914400"/>
            <a:r>
              <a:rPr lang="en-GB" sz="1400" dirty="0">
                <a:solidFill>
                  <a:prstClr val="black"/>
                </a:solidFill>
                <a:latin typeface="Calibri"/>
              </a:rPr>
              <a:t>I can explain and use seam allowance.</a:t>
            </a:r>
          </a:p>
        </p:txBody>
      </p:sp>
      <p:sp>
        <p:nvSpPr>
          <p:cNvPr id="30" name="Rounded Rectangle 29"/>
          <p:cNvSpPr/>
          <p:nvPr/>
        </p:nvSpPr>
        <p:spPr>
          <a:xfrm>
            <a:off x="3085336" y="6165304"/>
            <a:ext cx="3228328" cy="57066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178473" y="6212747"/>
            <a:ext cx="2998663" cy="523220"/>
          </a:xfrm>
          <a:prstGeom prst="rect">
            <a:avLst/>
          </a:prstGeom>
          <a:noFill/>
        </p:spPr>
        <p:txBody>
          <a:bodyPr wrap="square" rtlCol="0">
            <a:spAutoFit/>
          </a:bodyPr>
          <a:lstStyle/>
          <a:p>
            <a:pPr defTabSz="914400"/>
            <a:r>
              <a:rPr lang="en-GB" sz="1400" dirty="0">
                <a:solidFill>
                  <a:prstClr val="black"/>
                </a:solidFill>
                <a:latin typeface="Calibri"/>
              </a:rPr>
              <a:t>I can use lolly sticks/card to make levers and linkages </a:t>
            </a:r>
            <a:r>
              <a:rPr lang="en-GB" sz="1400" i="1" dirty="0">
                <a:solidFill>
                  <a:prstClr val="black"/>
                </a:solidFill>
                <a:latin typeface="Calibri"/>
              </a:rPr>
              <a:t>Materials.</a:t>
            </a:r>
            <a:endParaRPr lang="en-GB" sz="1400" dirty="0">
              <a:solidFill>
                <a:prstClr val="black"/>
              </a:solidFill>
              <a:latin typeface="Calibri"/>
            </a:endParaRPr>
          </a:p>
        </p:txBody>
      </p:sp>
      <p:sp>
        <p:nvSpPr>
          <p:cNvPr id="32" name="Rounded Rectangle 31"/>
          <p:cNvSpPr/>
          <p:nvPr/>
        </p:nvSpPr>
        <p:spPr>
          <a:xfrm>
            <a:off x="6724970" y="1859733"/>
            <a:ext cx="2539591" cy="68800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6724969" y="1886719"/>
            <a:ext cx="2543636" cy="523220"/>
          </a:xfrm>
          <a:prstGeom prst="rect">
            <a:avLst/>
          </a:prstGeom>
          <a:noFill/>
        </p:spPr>
        <p:txBody>
          <a:bodyPr wrap="square" rtlCol="0">
            <a:spAutoFit/>
          </a:bodyPr>
          <a:lstStyle/>
          <a:p>
            <a:pPr defTabSz="914400"/>
            <a:r>
              <a:rPr lang="en-GB" sz="1400" dirty="0">
                <a:solidFill>
                  <a:prstClr val="black"/>
                </a:solidFill>
                <a:latin typeface="Calibri"/>
              </a:rPr>
              <a:t>I can use applique to decorate by gluing and stitching.</a:t>
            </a:r>
          </a:p>
        </p:txBody>
      </p:sp>
      <p:sp>
        <p:nvSpPr>
          <p:cNvPr id="34" name="Rounded Rectangle 33"/>
          <p:cNvSpPr/>
          <p:nvPr/>
        </p:nvSpPr>
        <p:spPr>
          <a:xfrm>
            <a:off x="6712091" y="2671695"/>
            <a:ext cx="2552469" cy="146346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5" name="TextBox 34"/>
          <p:cNvSpPr txBox="1"/>
          <p:nvPr/>
        </p:nvSpPr>
        <p:spPr>
          <a:xfrm>
            <a:off x="6791948" y="2715941"/>
            <a:ext cx="2434888" cy="1384995"/>
          </a:xfrm>
          <a:prstGeom prst="rect">
            <a:avLst/>
          </a:prstGeom>
          <a:noFill/>
        </p:spPr>
        <p:txBody>
          <a:bodyPr wrap="square" rtlCol="0">
            <a:spAutoFit/>
          </a:bodyPr>
          <a:lstStyle/>
          <a:p>
            <a:pPr defTabSz="914400"/>
            <a:r>
              <a:rPr lang="en-GB" sz="1400" dirty="0">
                <a:solidFill>
                  <a:prstClr val="black"/>
                </a:solidFill>
                <a:latin typeface="Calibri"/>
              </a:rPr>
              <a:t>I can use a bradawl to make hole positions.  I can use a hand drill to make tight holes and loose holes.  I can cut accurately to </a:t>
            </a:r>
            <a:r>
              <a:rPr lang="en-GB" sz="1400" dirty="0" err="1">
                <a:solidFill>
                  <a:prstClr val="black"/>
                </a:solidFill>
                <a:latin typeface="Calibri"/>
              </a:rPr>
              <a:t>Imm</a:t>
            </a:r>
            <a:r>
              <a:rPr lang="en-GB" sz="1400" dirty="0">
                <a:solidFill>
                  <a:prstClr val="black"/>
                </a:solidFill>
                <a:latin typeface="Calibri"/>
              </a:rPr>
              <a:t>, strip wood, dowel and square section.</a:t>
            </a:r>
          </a:p>
        </p:txBody>
      </p:sp>
      <p:cxnSp>
        <p:nvCxnSpPr>
          <p:cNvPr id="9" name="Straight Arrow Connector 8"/>
          <p:cNvCxnSpPr/>
          <p:nvPr/>
        </p:nvCxnSpPr>
        <p:spPr>
          <a:xfrm flipV="1">
            <a:off x="2754053" y="3128229"/>
            <a:ext cx="268098" cy="22616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3"/>
            <a:endCxn id="20" idx="1"/>
          </p:cNvCxnSpPr>
          <p:nvPr/>
        </p:nvCxnSpPr>
        <p:spPr>
          <a:xfrm flipV="1">
            <a:off x="2692558" y="4755808"/>
            <a:ext cx="355552" cy="75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329799" y="3556112"/>
            <a:ext cx="279334" cy="3210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314487" y="2587598"/>
            <a:ext cx="410483" cy="7499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214312" y="1655294"/>
            <a:ext cx="464106" cy="141443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675978" y="5575757"/>
            <a:ext cx="263468" cy="382917"/>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37814" y="981332"/>
            <a:ext cx="2401632" cy="1815882"/>
          </a:xfrm>
          <a:prstGeom prst="rect">
            <a:avLst/>
          </a:prstGeom>
          <a:noFill/>
          <a:ln>
            <a:solidFill>
              <a:schemeClr val="tx1"/>
            </a:solidFill>
          </a:ln>
        </p:spPr>
        <p:txBody>
          <a:bodyPr wrap="square" rtlCol="0">
            <a:spAutoFit/>
          </a:bodyPr>
          <a:lstStyle/>
          <a:p>
            <a:pPr defTabSz="914400"/>
            <a:r>
              <a:rPr lang="en-GB" sz="1200" dirty="0">
                <a:solidFill>
                  <a:prstClr val="black"/>
                </a:solidFill>
                <a:latin typeface="Calibri"/>
              </a:rPr>
              <a:t>Additional Information:</a:t>
            </a:r>
          </a:p>
          <a:p>
            <a:pPr defTabSz="914400"/>
            <a:r>
              <a:rPr lang="en-GB" sz="1200" dirty="0">
                <a:solidFill>
                  <a:prstClr val="black"/>
                </a:solidFill>
                <a:latin typeface="Calibri"/>
              </a:rPr>
              <a:t>Food is taught to all pupils once a year.</a:t>
            </a:r>
          </a:p>
          <a:p>
            <a:pPr defTabSz="914400"/>
            <a:r>
              <a:rPr lang="en-GB" sz="1200" dirty="0">
                <a:solidFill>
                  <a:prstClr val="black"/>
                </a:solidFill>
                <a:latin typeface="Calibri"/>
              </a:rPr>
              <a:t>D&amp;T is often taught as a close teaching block rather than a weekly lesson because of the practical nature of lessons.</a:t>
            </a:r>
          </a:p>
          <a:p>
            <a:pPr defTabSz="914400"/>
            <a:r>
              <a:rPr lang="en-GB" sz="1400" dirty="0">
                <a:solidFill>
                  <a:prstClr val="black"/>
                </a:solidFill>
                <a:latin typeface="Calibri"/>
              </a:rPr>
              <a:t>Classes agree general H&amp;S guidelines for each block.</a:t>
            </a:r>
          </a:p>
        </p:txBody>
      </p:sp>
      <p:sp>
        <p:nvSpPr>
          <p:cNvPr id="39" name="TextBox 38"/>
          <p:cNvSpPr txBox="1"/>
          <p:nvPr/>
        </p:nvSpPr>
        <p:spPr>
          <a:xfrm>
            <a:off x="3178473" y="3103466"/>
            <a:ext cx="3017740" cy="954107"/>
          </a:xfrm>
          <a:prstGeom prst="rect">
            <a:avLst/>
          </a:prstGeom>
          <a:noFill/>
        </p:spPr>
        <p:txBody>
          <a:bodyPr wrap="square" rtlCol="0">
            <a:spAutoFit/>
          </a:bodyPr>
          <a:lstStyle/>
          <a:p>
            <a:pPr defTabSz="914400"/>
            <a:r>
              <a:rPr lang="en-GB" sz="1400" dirty="0">
                <a:solidFill>
                  <a:prstClr val="black"/>
                </a:solidFill>
                <a:latin typeface="Calibri"/>
              </a:rPr>
              <a:t>I can join fabrics using a running stitch, over stitch and back stitch.  I can create a prototype using cheap materials.  </a:t>
            </a:r>
            <a:r>
              <a:rPr lang="en-GB" sz="1400" i="1" dirty="0">
                <a:solidFill>
                  <a:prstClr val="black"/>
                </a:solidFill>
                <a:latin typeface="Calibri"/>
              </a:rPr>
              <a:t>Design.</a:t>
            </a:r>
            <a:endParaRPr lang="en-GB" sz="1400" dirty="0">
              <a:solidFill>
                <a:prstClr val="black"/>
              </a:solidFill>
              <a:latin typeface="Calibri"/>
            </a:endParaRPr>
          </a:p>
        </p:txBody>
      </p:sp>
      <p:sp>
        <p:nvSpPr>
          <p:cNvPr id="49" name="TextBox 48"/>
          <p:cNvSpPr txBox="1"/>
          <p:nvPr/>
        </p:nvSpPr>
        <p:spPr>
          <a:xfrm>
            <a:off x="3109356" y="4315028"/>
            <a:ext cx="3067781" cy="830997"/>
          </a:xfrm>
          <a:prstGeom prst="rect">
            <a:avLst/>
          </a:prstGeom>
          <a:noFill/>
        </p:spPr>
        <p:txBody>
          <a:bodyPr wrap="square" rtlCol="0">
            <a:spAutoFit/>
          </a:bodyPr>
          <a:lstStyle/>
          <a:p>
            <a:pPr defTabSz="914400"/>
            <a:r>
              <a:rPr lang="en-GB" sz="1200" dirty="0">
                <a:solidFill>
                  <a:prstClr val="black"/>
                </a:solidFill>
                <a:latin typeface="Calibri"/>
              </a:rPr>
              <a:t>I can create a shell or frame structure, strengthening with diagonal struts.  I can build frameworks using a range of materials: wood, card, corrugated plastic. </a:t>
            </a:r>
            <a:r>
              <a:rPr lang="en-GB" sz="1200" i="1" dirty="0">
                <a:solidFill>
                  <a:prstClr val="black"/>
                </a:solidFill>
                <a:latin typeface="Calibri"/>
              </a:rPr>
              <a:t>Construction.</a:t>
            </a:r>
            <a:endParaRPr lang="en-GB" sz="1200" dirty="0">
              <a:solidFill>
                <a:prstClr val="black"/>
              </a:solidFill>
              <a:latin typeface="Calibri"/>
            </a:endParaRPr>
          </a:p>
        </p:txBody>
      </p:sp>
      <p:sp>
        <p:nvSpPr>
          <p:cNvPr id="59" name="Rounded Rectangle 58"/>
          <p:cNvSpPr/>
          <p:nvPr/>
        </p:nvSpPr>
        <p:spPr>
          <a:xfrm>
            <a:off x="6637087" y="4259116"/>
            <a:ext cx="2627472" cy="1612205"/>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00"/>
            <a:endParaRPr lang="en-GB">
              <a:solidFill>
                <a:prstClr val="black"/>
              </a:solidFill>
              <a:latin typeface="Calibri"/>
            </a:endParaRPr>
          </a:p>
        </p:txBody>
      </p:sp>
      <p:sp>
        <p:nvSpPr>
          <p:cNvPr id="60" name="TextBox 59"/>
          <p:cNvSpPr txBox="1"/>
          <p:nvPr/>
        </p:nvSpPr>
        <p:spPr>
          <a:xfrm>
            <a:off x="6791948" y="4406206"/>
            <a:ext cx="2337516" cy="1169551"/>
          </a:xfrm>
          <a:prstGeom prst="rect">
            <a:avLst/>
          </a:prstGeom>
          <a:noFill/>
        </p:spPr>
        <p:txBody>
          <a:bodyPr wrap="square" rtlCol="0">
            <a:spAutoFit/>
          </a:bodyPr>
          <a:lstStyle/>
          <a:p>
            <a:pPr defTabSz="914400"/>
            <a:r>
              <a:rPr lang="en-GB" sz="1400" dirty="0">
                <a:solidFill>
                  <a:prstClr val="black"/>
                </a:solidFill>
                <a:latin typeface="Calibri"/>
              </a:rPr>
              <a:t>I can use a craft knife, cutting mat and safety ruler under 1:1 supervision.</a:t>
            </a:r>
          </a:p>
          <a:p>
            <a:pPr defTabSz="914400"/>
            <a:r>
              <a:rPr lang="en-GB" sz="1400" dirty="0">
                <a:solidFill>
                  <a:prstClr val="black"/>
                </a:solidFill>
                <a:latin typeface="Calibri"/>
              </a:rPr>
              <a:t>I can use a glue gun with close supervision.</a:t>
            </a:r>
          </a:p>
        </p:txBody>
      </p:sp>
      <p:cxnSp>
        <p:nvCxnSpPr>
          <p:cNvPr id="1031" name="Straight Arrow Connector 1030"/>
          <p:cNvCxnSpPr>
            <a:stCxn id="24" idx="3"/>
          </p:cNvCxnSpPr>
          <p:nvPr/>
        </p:nvCxnSpPr>
        <p:spPr>
          <a:xfrm flipV="1">
            <a:off x="6267112" y="4884778"/>
            <a:ext cx="306912" cy="84519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40" name="Picture 39">
            <a:hlinkClick r:id="rId5" action="ppaction://hlinksldjump"/>
            <a:extLst>
              <a:ext uri="{FF2B5EF4-FFF2-40B4-BE49-F238E27FC236}">
                <a16:creationId xmlns:a16="http://schemas.microsoft.com/office/drawing/2014/main" id="{D35FF91F-D9B0-486C-9690-3817E9CD38D8}"/>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7327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50B9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022020" y="459554"/>
            <a:ext cx="3861955"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MUSIC</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FCE470DC-BDCD-40FF-98DE-4E9CEF3FEDB3}"/>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3118195" y="2615910"/>
            <a:ext cx="3491035" cy="3369254"/>
          </a:xfrm>
          <a:prstGeom prst="rect">
            <a:avLst/>
          </a:prstGeom>
        </p:spPr>
      </p:pic>
      <p:pic>
        <p:nvPicPr>
          <p:cNvPr id="7" name="Picture 6">
            <a:hlinkClick r:id="rId3" action="ppaction://hlinksldjump"/>
            <a:extLst>
              <a:ext uri="{FF2B5EF4-FFF2-40B4-BE49-F238E27FC236}">
                <a16:creationId xmlns:a16="http://schemas.microsoft.com/office/drawing/2014/main" id="{25B1D868-C5C2-4615-8D1C-C5A38F540638}"/>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11216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98517484"/>
              </p:ext>
            </p:extLst>
          </p:nvPr>
        </p:nvGraphicFramePr>
        <p:xfrm>
          <a:off x="0" y="0"/>
          <a:ext cx="9906001" cy="499872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Singing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 </a:t>
                      </a:r>
                    </a:p>
                    <a:p>
                      <a:pPr marL="171450" indent="-171450">
                        <a:buFont typeface="Arial" panose="020B0604020202020204" pitchFamily="34" charset="0"/>
                        <a:buChar char="•"/>
                      </a:pPr>
                      <a:r>
                        <a:rPr lang="en-GB" sz="900" dirty="0"/>
                        <a:t>Extinction</a:t>
                      </a:r>
                    </a:p>
                    <a:p>
                      <a:pPr marL="171450" indent="-171450">
                        <a:buFont typeface="Arial" panose="020B0604020202020204" pitchFamily="34" charset="0"/>
                        <a:buChar char="•"/>
                      </a:pPr>
                      <a:r>
                        <a:rPr lang="en-GB" sz="900" dirty="0"/>
                        <a:t>Branston at war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endParaRPr lang="en-GB" sz="900" dirty="0"/>
                    </a:p>
                    <a:p>
                      <a:pPr marL="0" indent="0">
                        <a:buFont typeface="Arial" panose="020B0604020202020204" pitchFamily="34" charset="0"/>
                        <a:buNone/>
                      </a:pPr>
                      <a:r>
                        <a:rPr lang="en-GB" sz="900" dirty="0"/>
                        <a:t>Many other cross curriculum </a:t>
                      </a:r>
                    </a:p>
                  </a:txBody>
                  <a:tcPr/>
                </a:tc>
                <a:tc>
                  <a:txBody>
                    <a:bodyPr/>
                    <a:lstStyle/>
                    <a:p>
                      <a:pPr marL="171450" indent="-171450">
                        <a:buFont typeface="Arial" panose="020B0604020202020204" pitchFamily="34" charset="0"/>
                        <a:buChar char="•"/>
                      </a:pPr>
                      <a:r>
                        <a:rPr lang="en-GB" sz="1200" dirty="0"/>
                        <a:t>To sing in unison, becoming aware of pitch. Sing with awareness of pulse and control of rhythm. Perform actions confidently to action songs. Perform as a choir in whole school assemblies. </a:t>
                      </a:r>
                    </a:p>
                  </a:txBody>
                  <a:tcPr/>
                </a:tc>
                <a:tc>
                  <a:txBody>
                    <a:bodyPr/>
                    <a:lstStyle/>
                    <a:p>
                      <a:pPr marL="171450" indent="-171450">
                        <a:buFont typeface="Arial" panose="020B0604020202020204" pitchFamily="34" charset="0"/>
                        <a:buChar char="•"/>
                      </a:pPr>
                      <a:r>
                        <a:rPr lang="en-GB" sz="1200" dirty="0"/>
                        <a:t>To sing in unison maintaining the correct pitch and using increasing expression. Follow direction for getting louder and quieter (crescendo and decrescendo) </a:t>
                      </a:r>
                    </a:p>
                  </a:txBody>
                  <a:tcPr/>
                </a:tc>
                <a:tc>
                  <a:txBody>
                    <a:bodyPr/>
                    <a:lstStyle/>
                    <a:p>
                      <a:pPr marL="171450" indent="-171450">
                        <a:buFont typeface="Arial" panose="020B0604020202020204" pitchFamily="34" charset="0"/>
                        <a:buChar char="•"/>
                      </a:pPr>
                      <a:r>
                        <a:rPr lang="en-GB" sz="1200" dirty="0"/>
                        <a:t>Begin to sing repertoire with small and large leaps as well as a simple second part to introduce vocab harmony </a:t>
                      </a:r>
                    </a:p>
                  </a:txBody>
                  <a:tcPr/>
                </a:tc>
                <a:extLst>
                  <a:ext uri="{0D108BD9-81ED-4DB2-BD59-A6C34878D82A}">
                    <a16:rowId xmlns:a16="http://schemas.microsoft.com/office/drawing/2014/main" val="2188522848"/>
                  </a:ext>
                </a:extLst>
              </a:tr>
              <a:tr h="370840">
                <a:tc>
                  <a:txBody>
                    <a:bodyPr/>
                    <a:lstStyle/>
                    <a:p>
                      <a:r>
                        <a:rPr lang="en-GB" sz="1200" b="1" dirty="0"/>
                        <a:t>Playing tuned and untuned instruments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a:t>
                      </a:r>
                    </a:p>
                    <a:p>
                      <a:pPr marL="171450" indent="-171450">
                        <a:buFont typeface="Arial" panose="020B0604020202020204" pitchFamily="34" charset="0"/>
                        <a:buChar char="•"/>
                      </a:pPr>
                      <a:r>
                        <a:rPr lang="en-GB" sz="900" dirty="0"/>
                        <a:t>Chocolate</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Egyptians</a:t>
                      </a:r>
                    </a:p>
                    <a:p>
                      <a:pPr marL="171450" indent="-171450">
                        <a:buFont typeface="Arial" panose="020B0604020202020204" pitchFamily="34" charset="0"/>
                        <a:buChar char="•"/>
                      </a:pPr>
                      <a:r>
                        <a:rPr lang="en-GB" sz="900" dirty="0"/>
                        <a:t>Eco-Warriors </a:t>
                      </a:r>
                    </a:p>
                    <a:p>
                      <a:pPr marL="171450" indent="-171450">
                        <a:buFont typeface="Arial" panose="020B0604020202020204" pitchFamily="34" charset="0"/>
                        <a:buChar char="•"/>
                      </a:pPr>
                      <a:r>
                        <a:rPr lang="en-GB" sz="900" dirty="0"/>
                        <a:t>Olympics </a:t>
                      </a:r>
                    </a:p>
                  </a:txBody>
                  <a:tcPr/>
                </a:tc>
                <a:tc>
                  <a:txBody>
                    <a:bodyPr/>
                    <a:lstStyle/>
                    <a:p>
                      <a:pPr marL="171450" indent="-171450">
                        <a:buFont typeface="Arial" panose="020B0604020202020204" pitchFamily="34" charset="0"/>
                        <a:buChar char="•"/>
                      </a:pPr>
                      <a:r>
                        <a:rPr lang="en-GB" sz="1200" dirty="0"/>
                        <a:t>To perform simple rhythmic and musical parts, beginning to vary the pitch with a small range of notes. </a:t>
                      </a:r>
                    </a:p>
                  </a:txBody>
                  <a:tcPr/>
                </a:tc>
                <a:tc>
                  <a:txBody>
                    <a:bodyPr/>
                    <a:lstStyle/>
                    <a:p>
                      <a:pPr marL="171450" indent="-171450">
                        <a:buFont typeface="Arial" panose="020B0604020202020204" pitchFamily="34" charset="0"/>
                        <a:buChar char="•"/>
                      </a:pPr>
                      <a:r>
                        <a:rPr lang="en-GB" sz="1200" dirty="0"/>
                        <a:t>To play and perform parts with an increasing number of notes, beginning to show musical expression by changing dynamics.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Perform in two or more parts in whole class teaching </a:t>
                      </a:r>
                    </a:p>
                  </a:txBody>
                  <a:tcPr/>
                </a:tc>
                <a:extLst>
                  <a:ext uri="{0D108BD9-81ED-4DB2-BD59-A6C34878D82A}">
                    <a16:rowId xmlns:a16="http://schemas.microsoft.com/office/drawing/2014/main" val="640083970"/>
                  </a:ext>
                </a:extLst>
              </a:tr>
              <a:tr h="370840">
                <a:tc>
                  <a:txBody>
                    <a:bodyPr/>
                    <a:lstStyle/>
                    <a:p>
                      <a:r>
                        <a:rPr lang="en-GB" sz="1200" b="1" dirty="0"/>
                        <a:t>Practice, Rehearse, Perform</a:t>
                      </a:r>
                    </a:p>
                  </a:txBody>
                  <a:tcPr vert="vert270">
                    <a:solidFill>
                      <a:schemeClr val="bg1">
                        <a:lumMod val="85000"/>
                      </a:schemeClr>
                    </a:solidFill>
                  </a:tcPr>
                </a:tc>
                <a:tc>
                  <a:txBody>
                    <a:bodyPr/>
                    <a:lstStyle/>
                    <a:p>
                      <a:r>
                        <a:rPr lang="en-GB" sz="900" dirty="0"/>
                        <a:t>All topic area </a:t>
                      </a:r>
                    </a:p>
                  </a:txBody>
                  <a:tcPr/>
                </a:tc>
                <a:tc gridSpan="3">
                  <a:txBody>
                    <a:bodyPr/>
                    <a:lstStyle/>
                    <a:p>
                      <a:pPr marL="171450" indent="-171450">
                        <a:buFont typeface="Arial" panose="020B0604020202020204" pitchFamily="34" charset="0"/>
                        <a:buChar char="•"/>
                      </a:pPr>
                      <a:r>
                        <a:rPr lang="en-GB" sz="1200" dirty="0"/>
                        <a:t>To think about others while performing. </a:t>
                      </a:r>
                    </a:p>
                    <a:p>
                      <a:pPr marL="171450" indent="-171450">
                        <a:buFont typeface="Arial" panose="020B0604020202020204" pitchFamily="34" charset="0"/>
                        <a:buChar char="•"/>
                      </a:pPr>
                      <a:r>
                        <a:rPr lang="en-GB" sz="1200" dirty="0"/>
                        <a:t>Show respect and responsibility when working collaboratively </a:t>
                      </a:r>
                    </a:p>
                    <a:p>
                      <a:pPr marL="171450" indent="-171450">
                        <a:buFont typeface="Arial" panose="020B0604020202020204" pitchFamily="34" charset="0"/>
                        <a:buChar char="•"/>
                      </a:pPr>
                      <a:r>
                        <a:rPr lang="en-GB" sz="1200" dirty="0"/>
                        <a:t>Share ideas and listen to the input of all members of the group</a:t>
                      </a:r>
                    </a:p>
                    <a:p>
                      <a:pPr marL="171450" indent="-171450">
                        <a:buFont typeface="Arial" panose="020B0604020202020204" pitchFamily="34" charset="0"/>
                        <a:buChar char="•"/>
                      </a:pPr>
                      <a:r>
                        <a:rPr lang="en-GB" sz="1200" dirty="0"/>
                        <a:t>Identify ways to further improve performances</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F2965833-B89A-4EC7-B61C-887DB05992B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362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081572885"/>
              </p:ext>
            </p:extLst>
          </p:nvPr>
        </p:nvGraphicFramePr>
        <p:xfrm>
          <a:off x="0" y="0"/>
          <a:ext cx="9943556" cy="59588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612570">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Composition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Extreme Earth </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Eco Warriors </a:t>
                      </a:r>
                    </a:p>
                    <a:p>
                      <a:pPr marL="171450" indent="-171450">
                        <a:buFont typeface="Arial" panose="020B0604020202020204" pitchFamily="34" charset="0"/>
                        <a:buChar char="•"/>
                      </a:pPr>
                      <a:r>
                        <a:rPr lang="en-GB" sz="900" dirty="0"/>
                        <a:t>Olympics</a:t>
                      </a:r>
                    </a:p>
                  </a:txBody>
                  <a:tcPr/>
                </a:tc>
                <a:tc>
                  <a:txBody>
                    <a:bodyPr/>
                    <a:lstStyle/>
                    <a:p>
                      <a:pPr marL="171450" indent="-171450">
                        <a:buFont typeface="Arial" panose="020B0604020202020204" pitchFamily="34" charset="0"/>
                        <a:buChar char="•"/>
                      </a:pPr>
                      <a:r>
                        <a:rPr lang="en-GB" sz="1200" dirty="0"/>
                        <a:t>To create simple rhythmical patterns that use a small range of notes. </a:t>
                      </a:r>
                    </a:p>
                    <a:p>
                      <a:pPr marL="171450" indent="-171450">
                        <a:buFont typeface="Arial" panose="020B0604020202020204" pitchFamily="34" charset="0"/>
                        <a:buChar char="•"/>
                      </a:pPr>
                      <a:r>
                        <a:rPr lang="en-GB" sz="1200" dirty="0"/>
                        <a:t>To begin to join simple layers of sound e.g. a background rhythm with a solo melody. </a:t>
                      </a:r>
                    </a:p>
                    <a:p>
                      <a:pPr marL="171450" indent="-171450">
                        <a:buFont typeface="Arial" panose="020B0604020202020204" pitchFamily="34" charset="0"/>
                        <a:buChar char="•"/>
                      </a:pPr>
                      <a:r>
                        <a:rPr lang="en-GB" sz="1200" dirty="0"/>
                        <a:t>Become more skilled in improvising, inventing short on the spot responses using a limited note-range </a:t>
                      </a:r>
                    </a:p>
                    <a:p>
                      <a:pPr marL="171450" indent="-171450">
                        <a:buFont typeface="Arial" panose="020B0604020202020204" pitchFamily="34" charset="0"/>
                        <a:buChar char="•"/>
                      </a:pPr>
                      <a:r>
                        <a:rPr lang="en-GB" sz="1200" dirty="0"/>
                        <a:t>Pupil compose different responses to stimuli </a:t>
                      </a:r>
                    </a:p>
                    <a:p>
                      <a:pPr marL="171450" indent="-171450">
                        <a:buFont typeface="Arial" panose="020B0604020202020204" pitchFamily="34" charset="0"/>
                        <a:buChar char="•"/>
                      </a:pPr>
                      <a:r>
                        <a:rPr lang="en-GB" sz="1200" dirty="0"/>
                        <a:t>Explore developing knowledge of musical components by composing music to create a specific mood</a:t>
                      </a:r>
                    </a:p>
                  </a:txBody>
                  <a:tcPr/>
                </a:tc>
                <a:tc>
                  <a:txBody>
                    <a:bodyPr/>
                    <a:lstStyle/>
                    <a:p>
                      <a:pPr marL="171450" indent="-171450">
                        <a:buFont typeface="Arial" panose="020B0604020202020204" pitchFamily="34" charset="0"/>
                        <a:buChar char="•"/>
                      </a:pPr>
                      <a:r>
                        <a:rPr lang="en-GB" sz="1200" dirty="0"/>
                        <a:t>▪To create rhythmical and simple melodic patterns using an increased number of notes. </a:t>
                      </a:r>
                    </a:p>
                    <a:p>
                      <a:pPr marL="171450" indent="-171450">
                        <a:buFont typeface="Arial" panose="020B0604020202020204" pitchFamily="34" charset="0"/>
                        <a:buChar char="•"/>
                      </a:pPr>
                      <a:r>
                        <a:rPr lang="en-GB" sz="1200" dirty="0"/>
                        <a:t>To join layers of sounds, thinking about musical dynamics of each layer and understanding the effect. </a:t>
                      </a:r>
                    </a:p>
                    <a:p>
                      <a:pPr marL="171450" indent="-171450">
                        <a:buFont typeface="Arial" panose="020B0604020202020204" pitchFamily="34" charset="0"/>
                        <a:buChar char="•"/>
                      </a:pPr>
                      <a:r>
                        <a:rPr lang="en-GB" sz="1200" dirty="0"/>
                        <a:t>To compose simple tunes based on the pentatonic scale using just three 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Capture and record creative ideas using graphic symbols and technology </a:t>
                      </a:r>
                    </a:p>
                  </a:txBody>
                  <a:tcPr/>
                </a:tc>
                <a:tc>
                  <a:txBody>
                    <a:bodyPr/>
                    <a:lstStyle/>
                    <a:p>
                      <a:pPr marL="171450" indent="-171450">
                        <a:buFont typeface="Arial" panose="020B0604020202020204" pitchFamily="34" charset="0"/>
                        <a:buChar char="•"/>
                      </a:pPr>
                      <a:r>
                        <a:rPr lang="en-GB" sz="1200" dirty="0"/>
                        <a:t>To compose simple tunes based on the pentatonic scale.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Capture and record creative ideas using  staff notation </a:t>
                      </a:r>
                    </a:p>
                  </a:txBody>
                  <a:tcPr/>
                </a:tc>
                <a:extLst>
                  <a:ext uri="{0D108BD9-81ED-4DB2-BD59-A6C34878D82A}">
                    <a16:rowId xmlns:a16="http://schemas.microsoft.com/office/drawing/2014/main" val="2188522848"/>
                  </a:ext>
                </a:extLst>
              </a:tr>
              <a:tr h="370840">
                <a:tc>
                  <a:txBody>
                    <a:bodyPr/>
                    <a:lstStyle/>
                    <a:p>
                      <a:r>
                        <a:rPr lang="en-GB" sz="1200" b="1" dirty="0"/>
                        <a:t>Appraising</a:t>
                      </a:r>
                    </a:p>
                  </a:txBody>
                  <a:tcPr vert="vert270">
                    <a:solidFill>
                      <a:schemeClr val="bg1">
                        <a:lumMod val="85000"/>
                      </a:schemeClr>
                    </a:solidFill>
                  </a:tcPr>
                </a:tc>
                <a:tc>
                  <a:txBody>
                    <a:bodyPr/>
                    <a:lstStyle/>
                    <a:p>
                      <a:r>
                        <a:rPr lang="en-GB" sz="900" dirty="0"/>
                        <a:t>All topic areas </a:t>
                      </a:r>
                    </a:p>
                  </a:txBody>
                  <a:tcPr/>
                </a:tc>
                <a:tc>
                  <a:txBody>
                    <a:bodyPr/>
                    <a:lstStyle/>
                    <a:p>
                      <a:pPr marL="171450" indent="-171450">
                        <a:buFont typeface="Arial" panose="020B0604020202020204" pitchFamily="34" charset="0"/>
                        <a:buChar char="•"/>
                      </a:pPr>
                      <a:r>
                        <a:rPr lang="en-GB" sz="1200" dirty="0"/>
                        <a:t>To explore and comment on the way that sounds can be used expressively. </a:t>
                      </a:r>
                    </a:p>
                  </a:txBody>
                  <a:tcPr/>
                </a:tc>
                <a:tc>
                  <a:txBody>
                    <a:bodyPr/>
                    <a:lstStyle/>
                    <a:p>
                      <a:pPr marL="171450" indent="-171450">
                        <a:buFont typeface="Arial" panose="020B0604020202020204" pitchFamily="34" charset="0"/>
                        <a:buChar char="•"/>
                      </a:pPr>
                      <a:r>
                        <a:rPr lang="en-GB" sz="1200" dirty="0"/>
                        <a:t>To recognise and explore the ways sounds can be combined and used expressively and discuss the effect</a:t>
                      </a:r>
                    </a:p>
                    <a:p>
                      <a:pPr marL="171450" indent="-171450">
                        <a:buFont typeface="Arial" panose="020B0604020202020204" pitchFamily="34" charset="0"/>
                        <a:buChar char="•"/>
                      </a:pPr>
                      <a:r>
                        <a:rPr lang="en-GB" sz="1200" dirty="0"/>
                        <a:t>Make comments about others work so they can make improvements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r h="370840">
                <a:tc>
                  <a:txBody>
                    <a:bodyPr/>
                    <a:lstStyle/>
                    <a:p>
                      <a:r>
                        <a:rPr lang="en-GB" sz="1200" b="1" dirty="0"/>
                        <a:t>Reflecting</a:t>
                      </a:r>
                    </a:p>
                  </a:txBody>
                  <a:tcPr vert="vert270">
                    <a:solidFill>
                      <a:schemeClr val="bg1">
                        <a:lumMod val="85000"/>
                      </a:schemeClr>
                    </a:solidFill>
                  </a:tcPr>
                </a:tc>
                <a:tc>
                  <a:txBody>
                    <a:bodyPr/>
                    <a:lstStyle/>
                    <a:p>
                      <a:r>
                        <a:rPr lang="en-GB" sz="900" dirty="0"/>
                        <a:t>All topic areas </a:t>
                      </a:r>
                    </a:p>
                  </a:txBody>
                  <a:tcPr/>
                </a:tc>
                <a:tc>
                  <a:txBody>
                    <a:bodyPr/>
                    <a:lstStyle/>
                    <a:p>
                      <a:pPr marL="171450" indent="-171450">
                        <a:buFont typeface="Arial" panose="020B0604020202020204" pitchFamily="34" charset="0"/>
                        <a:buChar char="•"/>
                      </a:pPr>
                      <a:r>
                        <a:rPr lang="en-GB" sz="1200" dirty="0"/>
                        <a:t>▪To comment on the effectiveness of own work identifying and making improvements. Based on the intended outcome. </a:t>
                      </a:r>
                    </a:p>
                  </a:txBody>
                  <a:tcPr/>
                </a:tc>
                <a:tc>
                  <a:txBody>
                    <a:bodyPr/>
                    <a:lstStyle/>
                    <a:p>
                      <a:pPr marL="171450" indent="-171450">
                        <a:buFont typeface="Arial" panose="020B0604020202020204" pitchFamily="34" charset="0"/>
                        <a:buChar char="•"/>
                      </a:pPr>
                      <a:r>
                        <a:rPr lang="en-GB" sz="1200" dirty="0"/>
                        <a:t>To comment on the effectiveness of own work, identifying and making improvements based on the intended outcome.</a:t>
                      </a:r>
                    </a:p>
                    <a:p>
                      <a:pPr marL="171450" indent="-171450">
                        <a:buFont typeface="Arial" panose="020B0604020202020204" pitchFamily="34" charset="0"/>
                        <a:buChar char="•"/>
                      </a:pPr>
                      <a:r>
                        <a:rPr lang="en-GB" sz="1200" dirty="0"/>
                        <a:t>To think about and make simple suggestion of what could make their own work better.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9685E7D5-84B7-4AB2-99BD-9C3E13835509}"/>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37573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538865502"/>
              </p:ext>
            </p:extLst>
          </p:nvPr>
        </p:nvGraphicFramePr>
        <p:xfrm>
          <a:off x="0" y="0"/>
          <a:ext cx="9906001" cy="55016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40822">
                  <a:extLst>
                    <a:ext uri="{9D8B030D-6E8A-4147-A177-3AD203B41FA5}">
                      <a16:colId xmlns:a16="http://schemas.microsoft.com/office/drawing/2014/main" val="3832214578"/>
                    </a:ext>
                  </a:extLst>
                </a:gridCol>
                <a:gridCol w="27747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3/4</a:t>
                      </a:r>
                    </a:p>
                  </a:txBody>
                  <a:tcPr>
                    <a:solidFill>
                      <a:srgbClr val="00B0F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Listening</a:t>
                      </a:r>
                    </a:p>
                  </a:txBody>
                  <a:tcPr vert="vert270">
                    <a:solidFill>
                      <a:schemeClr val="bg1">
                        <a:lumMod val="85000"/>
                      </a:schemeClr>
                    </a:solidFill>
                  </a:tcPr>
                </a:tc>
                <a:tc>
                  <a:txBody>
                    <a:bodyPr/>
                    <a:lstStyle/>
                    <a:p>
                      <a:r>
                        <a:rPr lang="en-GB" sz="1200" dirty="0"/>
                        <a:t>All topic areas</a:t>
                      </a:r>
                    </a:p>
                    <a:p>
                      <a:endParaRPr lang="en-GB" sz="1200" dirty="0"/>
                    </a:p>
                  </a:txBody>
                  <a:tcPr/>
                </a:tc>
                <a:tc>
                  <a:txBody>
                    <a:bodyPr/>
                    <a:lstStyle/>
                    <a:p>
                      <a:pPr marL="171450" indent="-171450">
                        <a:buFont typeface="Arial" panose="020B0604020202020204" pitchFamily="34" charset="0"/>
                        <a:buChar char="•"/>
                      </a:pPr>
                      <a:r>
                        <a:rPr lang="en-GB" sz="1200" dirty="0"/>
                        <a:t>To listen with attention and begin to recall familiar sounds. </a:t>
                      </a:r>
                    </a:p>
                  </a:txBody>
                  <a:tcPr/>
                </a:tc>
                <a:tc>
                  <a:txBody>
                    <a:bodyPr/>
                    <a:lstStyle/>
                    <a:p>
                      <a:pPr marL="171450" indent="-171450">
                        <a:buFont typeface="Arial" panose="020B0604020202020204" pitchFamily="34" charset="0"/>
                        <a:buChar char="•"/>
                      </a:pPr>
                      <a:r>
                        <a:rPr lang="en-GB" sz="1200" dirty="0"/>
                        <a:t>▪To listen and recall patterns of sounds with increasing accuracy.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Musical Elements </a:t>
                      </a:r>
                    </a:p>
                    <a:p>
                      <a:endParaRPr lang="en-GB" sz="1200" b="1" dirty="0"/>
                    </a:p>
                    <a:p>
                      <a:endParaRPr lang="en-GB" sz="1200" b="1" dirty="0"/>
                    </a:p>
                  </a:txBody>
                  <a:tcPr vert="vert270">
                    <a:solidFill>
                      <a:schemeClr val="bg1">
                        <a:lumMod val="85000"/>
                      </a:schemeClr>
                    </a:solidFill>
                  </a:tcPr>
                </a:tc>
                <a:tc>
                  <a:txBody>
                    <a:bodyPr/>
                    <a:lstStyle/>
                    <a:p>
                      <a:r>
                        <a:rPr lang="en-GB" sz="1200" dirty="0"/>
                        <a:t>All topic areas </a:t>
                      </a:r>
                    </a:p>
                    <a:p>
                      <a:endParaRPr lang="en-GB" sz="1200" dirty="0"/>
                    </a:p>
                    <a:p>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To begin to understand how different musical elements are combined and used to create an effect.</a:t>
                      </a:r>
                    </a:p>
                  </a:txBody>
                  <a:tcPr/>
                </a:tc>
                <a:tc>
                  <a:txBody>
                    <a:bodyPr/>
                    <a:lstStyle/>
                    <a:p>
                      <a:pPr marL="171450" indent="-171450">
                        <a:buFont typeface="Arial" panose="020B0604020202020204" pitchFamily="34" charset="0"/>
                        <a:buChar char="•"/>
                      </a:pPr>
                      <a:r>
                        <a:rPr lang="en-GB" sz="1200" dirty="0"/>
                        <a:t>To understand how different music elements are combined and used expressively.</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r h="370840">
                <a:tc>
                  <a:txBody>
                    <a:bodyPr/>
                    <a:lstStyle/>
                    <a:p>
                      <a:r>
                        <a:rPr lang="en-GB" sz="1200" b="1" dirty="0"/>
                        <a:t>Musical Notation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Chocolate</a:t>
                      </a:r>
                    </a:p>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Egyptians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Know the number of beats in simple notations (minim, crotchet, quaver, rests). </a:t>
                      </a:r>
                    </a:p>
                  </a:txBody>
                  <a:tcPr/>
                </a:tc>
                <a:tc>
                  <a:txBody>
                    <a:bodyPr/>
                    <a:lstStyle/>
                    <a:p>
                      <a:pPr marL="171450" indent="-171450">
                        <a:buFont typeface="Arial" panose="020B0604020202020204" pitchFamily="34" charset="0"/>
                        <a:buChar char="•"/>
                      </a:pPr>
                      <a:r>
                        <a:rPr lang="en-GB" sz="1200" dirty="0"/>
                        <a:t>To understand and begin to use established and invented musical notations to represent music (minim, crotchet, quaver, rests).</a:t>
                      </a:r>
                    </a:p>
                  </a:txBody>
                  <a:tcPr/>
                </a:tc>
                <a:tc>
                  <a:txBody>
                    <a:bodyPr/>
                    <a:lstStyle/>
                    <a:p>
                      <a:pPr marL="171450" indent="-171450">
                        <a:buFont typeface="Arial" panose="020B0604020202020204" pitchFamily="34" charset="0"/>
                        <a:buChar char="•"/>
                      </a:pPr>
                      <a:r>
                        <a:rPr lang="en-GB" sz="1200" dirty="0"/>
                        <a:t>Read and perform pitch notation with a defined range </a:t>
                      </a:r>
                    </a:p>
                  </a:txBody>
                  <a:tcPr/>
                </a:tc>
                <a:extLst>
                  <a:ext uri="{0D108BD9-81ED-4DB2-BD59-A6C34878D82A}">
                    <a16:rowId xmlns:a16="http://schemas.microsoft.com/office/drawing/2014/main" val="1604859182"/>
                  </a:ext>
                </a:extLst>
              </a:tr>
              <a:tr h="370840">
                <a:tc>
                  <a:txBody>
                    <a:bodyPr/>
                    <a:lstStyle/>
                    <a:p>
                      <a:r>
                        <a:rPr lang="en-GB" sz="1200" b="1" dirty="0"/>
                        <a:t>History of Music</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a:t>
                      </a:r>
                    </a:p>
                    <a:p>
                      <a:pPr marL="171450" indent="-171450">
                        <a:buFont typeface="Arial" panose="020B0604020202020204" pitchFamily="34" charset="0"/>
                        <a:buChar char="•"/>
                      </a:pPr>
                      <a:r>
                        <a:rPr lang="en-GB" sz="1200" dirty="0"/>
                        <a:t>Olympics </a:t>
                      </a:r>
                    </a:p>
                    <a:p>
                      <a:pPr marL="171450" indent="-171450">
                        <a:buFont typeface="Arial" panose="020B0604020202020204" pitchFamily="34" charset="0"/>
                        <a:buChar char="•"/>
                      </a:pPr>
                      <a:r>
                        <a:rPr lang="en-GB" sz="1200" dirty="0"/>
                        <a:t>Branston at War  </a:t>
                      </a:r>
                    </a:p>
                  </a:txBody>
                  <a:tcPr/>
                </a:tc>
                <a:tc>
                  <a:txBody>
                    <a:bodyPr/>
                    <a:lstStyle/>
                    <a:p>
                      <a:pPr marL="171450" indent="-171450">
                        <a:buFont typeface="Arial" panose="020B0604020202020204" pitchFamily="34" charset="0"/>
                        <a:buChar char="•"/>
                      </a:pPr>
                      <a:r>
                        <a:rPr lang="en-GB" sz="1200" dirty="0"/>
                        <a:t>To listen to and begin to respond to music drawn from different traditions and great composers and musicians. </a:t>
                      </a:r>
                    </a:p>
                  </a:txBody>
                  <a:tcPr/>
                </a:tc>
                <a:tc>
                  <a:txBody>
                    <a:bodyPr/>
                    <a:lstStyle/>
                    <a:p>
                      <a:pPr marL="171450" indent="-171450">
                        <a:buFont typeface="Arial" panose="020B0604020202020204" pitchFamily="34" charset="0"/>
                        <a:buChar char="•"/>
                      </a:pPr>
                      <a:r>
                        <a:rPr lang="en-GB" sz="1200" dirty="0"/>
                        <a:t>To listen to, understand a wide range of high quality live and recorded music drawn from different traditions, great composers and musicians. </a:t>
                      </a:r>
                    </a:p>
                  </a:txBody>
                  <a:tcPr/>
                </a:tc>
                <a:tc>
                  <a:txBody>
                    <a:bodyPr/>
                    <a:lstStyle/>
                    <a:p>
                      <a:pPr marL="171450" indent="-171450">
                        <a:buFont typeface="Arial" panose="020B0604020202020204" pitchFamily="34" charset="0"/>
                        <a:buChar char="•"/>
                      </a:pPr>
                      <a:r>
                        <a:rPr lang="en-GB" sz="1200" dirty="0"/>
                        <a:t>To consider how the historical time period impacts the style and method of music</a:t>
                      </a:r>
                    </a:p>
                  </a:txBody>
                  <a:tcPr/>
                </a:tc>
                <a:extLst>
                  <a:ext uri="{0D108BD9-81ED-4DB2-BD59-A6C34878D82A}">
                    <a16:rowId xmlns:a16="http://schemas.microsoft.com/office/drawing/2014/main" val="3683264102"/>
                  </a:ext>
                </a:extLst>
              </a:tr>
            </a:tbl>
          </a:graphicData>
        </a:graphic>
      </p:graphicFrame>
      <p:pic>
        <p:nvPicPr>
          <p:cNvPr id="3" name="Picture 2">
            <a:hlinkClick r:id="rId2" action="ppaction://hlinksldjump"/>
            <a:extLst>
              <a:ext uri="{FF2B5EF4-FFF2-40B4-BE49-F238E27FC236}">
                <a16:creationId xmlns:a16="http://schemas.microsoft.com/office/drawing/2014/main" id="{6B4F87F6-F34C-4782-9559-9CC64B735D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798399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078445647"/>
              </p:ext>
            </p:extLst>
          </p:nvPr>
        </p:nvGraphicFramePr>
        <p:xfrm>
          <a:off x="0" y="0"/>
          <a:ext cx="9906001" cy="65532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1002722">
                  <a:extLst>
                    <a:ext uri="{9D8B030D-6E8A-4147-A177-3AD203B41FA5}">
                      <a16:colId xmlns:a16="http://schemas.microsoft.com/office/drawing/2014/main" val="3832214578"/>
                    </a:ext>
                  </a:extLst>
                </a:gridCol>
                <a:gridCol w="281287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Singing</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 </a:t>
                      </a:r>
                    </a:p>
                    <a:p>
                      <a:pPr marL="171450" indent="-171450">
                        <a:buFont typeface="Arial" panose="020B0604020202020204" pitchFamily="34" charset="0"/>
                        <a:buChar char="•"/>
                      </a:pPr>
                      <a:r>
                        <a:rPr lang="en-GB" sz="900" dirty="0"/>
                        <a:t>Extinction</a:t>
                      </a:r>
                    </a:p>
                    <a:p>
                      <a:pPr marL="171450" indent="-171450">
                        <a:buFont typeface="Arial" panose="020B0604020202020204" pitchFamily="34" charset="0"/>
                        <a:buChar char="•"/>
                      </a:pPr>
                      <a:r>
                        <a:rPr lang="en-GB" sz="900" dirty="0"/>
                        <a:t>Branston at war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endParaRPr lang="en-GB" sz="900" dirty="0"/>
                    </a:p>
                    <a:p>
                      <a:pPr marL="0" indent="0">
                        <a:buFont typeface="Arial" panose="020B0604020202020204" pitchFamily="34" charset="0"/>
                        <a:buNone/>
                      </a:pPr>
                      <a:r>
                        <a:rPr lang="en-GB" sz="900" dirty="0"/>
                        <a:t>Many other cross curriculum </a:t>
                      </a:r>
                    </a:p>
                  </a:txBody>
                  <a:tcPr/>
                </a:tc>
                <a:tc>
                  <a:txBody>
                    <a:bodyPr/>
                    <a:lstStyle/>
                    <a:p>
                      <a:pPr marL="171450" indent="-171450">
                        <a:buFont typeface="Arial" panose="020B0604020202020204" pitchFamily="34" charset="0"/>
                        <a:buChar char="•"/>
                      </a:pPr>
                      <a:r>
                        <a:rPr lang="en-GB" sz="1200" dirty="0"/>
                        <a:t>To sing in unison with clear direction, controlled pitch and sense of phrase. </a:t>
                      </a:r>
                    </a:p>
                    <a:p>
                      <a:pPr marL="171450" indent="-171450">
                        <a:buFont typeface="Arial" panose="020B0604020202020204" pitchFamily="34" charset="0"/>
                        <a:buChar char="•"/>
                      </a:pPr>
                      <a:r>
                        <a:rPr lang="en-GB" sz="1200" dirty="0"/>
                        <a:t>To maintain your own part and be aware of how the different parts fit together </a:t>
                      </a:r>
                    </a:p>
                  </a:txBody>
                  <a:tcPr/>
                </a:tc>
                <a:tc>
                  <a:txBody>
                    <a:bodyPr/>
                    <a:lstStyle/>
                    <a:p>
                      <a:pPr marL="171450" indent="-171450">
                        <a:buFont typeface="Arial" panose="020B0604020202020204" pitchFamily="34" charset="0"/>
                        <a:buChar char="•"/>
                      </a:pPr>
                      <a:r>
                        <a:rPr lang="en-GB" sz="1200" dirty="0"/>
                        <a:t>To sing in unison and in parts with clear diction, controlled pitch and with sense of phrase.</a:t>
                      </a:r>
                    </a:p>
                    <a:p>
                      <a:pPr marL="171450" indent="-171450">
                        <a:buFont typeface="Arial" panose="020B0604020202020204" pitchFamily="34" charset="0"/>
                        <a:buChar char="•"/>
                      </a:pPr>
                      <a:r>
                        <a:rPr lang="en-GB" sz="1200" dirty="0"/>
                        <a:t>To take part in harmonies </a:t>
                      </a:r>
                    </a:p>
                  </a:txBody>
                  <a:tcPr/>
                </a:tc>
                <a:tc>
                  <a:txBody>
                    <a:bodyPr/>
                    <a:lstStyle/>
                    <a:p>
                      <a:pPr marL="171450" indent="-171450">
                        <a:buFont typeface="Arial" panose="020B0604020202020204" pitchFamily="34" charset="0"/>
                        <a:buChar char="•"/>
                      </a:pPr>
                      <a:r>
                        <a:rPr lang="en-GB" sz="1200" dirty="0"/>
                        <a:t>To sing solo demonstrating clear diction, controlled pitch and with sense of phrase </a:t>
                      </a:r>
                    </a:p>
                    <a:p>
                      <a:pPr marL="0" indent="0">
                        <a:buFont typeface="Arial" panose="020B0604020202020204" pitchFamily="34" charset="0"/>
                        <a:buNone/>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Playing tuned and untuned instruments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Under the sea</a:t>
                      </a:r>
                    </a:p>
                    <a:p>
                      <a:pPr marL="171450" indent="-171450">
                        <a:buFont typeface="Arial" panose="020B0604020202020204" pitchFamily="34" charset="0"/>
                        <a:buChar char="•"/>
                      </a:pPr>
                      <a:r>
                        <a:rPr lang="en-GB" sz="900" dirty="0"/>
                        <a:t>Chocolate</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British Settlers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Egyptians</a:t>
                      </a:r>
                    </a:p>
                    <a:p>
                      <a:pPr marL="171450" indent="-171450">
                        <a:buFont typeface="Arial" panose="020B0604020202020204" pitchFamily="34" charset="0"/>
                        <a:buChar char="•"/>
                      </a:pPr>
                      <a:r>
                        <a:rPr lang="en-GB" sz="900" dirty="0"/>
                        <a:t>Eco-Warriors </a:t>
                      </a:r>
                    </a:p>
                    <a:p>
                      <a:pPr marL="171450" indent="-171450">
                        <a:buFont typeface="Arial" panose="020B0604020202020204" pitchFamily="34" charset="0"/>
                        <a:buChar char="•"/>
                      </a:pPr>
                      <a:r>
                        <a:rPr lang="en-GB" sz="900" dirty="0"/>
                        <a:t>Olympics </a:t>
                      </a:r>
                    </a:p>
                  </a:txBody>
                  <a:tcPr/>
                </a:tc>
                <a:tc>
                  <a:txBody>
                    <a:bodyPr/>
                    <a:lstStyle/>
                    <a:p>
                      <a:pPr marL="171450" indent="-171450">
                        <a:buFont typeface="Arial" panose="020B0604020202020204" pitchFamily="34" charset="0"/>
                        <a:buChar char="•"/>
                      </a:pPr>
                      <a:r>
                        <a:rPr lang="en-GB" sz="1200" dirty="0"/>
                        <a:t>To play and perform parts in a range of solo and ensemble contexts with increasing accuracy and expression. </a:t>
                      </a:r>
                    </a:p>
                    <a:p>
                      <a:pPr marL="171450" indent="-171450">
                        <a:buFont typeface="Arial" panose="020B0604020202020204" pitchFamily="34" charset="0"/>
                        <a:buChar char="•"/>
                      </a:pPr>
                      <a:r>
                        <a:rPr lang="en-GB" sz="1200" dirty="0"/>
                        <a:t>To perform alone and in a group displaying a range of techniques </a:t>
                      </a:r>
                    </a:p>
                  </a:txBody>
                  <a:tcPr/>
                </a:tc>
                <a:tc>
                  <a:txBody>
                    <a:bodyPr/>
                    <a:lstStyle/>
                    <a:p>
                      <a:pPr marL="171450" indent="-171450">
                        <a:buFont typeface="Arial" panose="020B0604020202020204" pitchFamily="34" charset="0"/>
                        <a:buChar char="•"/>
                      </a:pPr>
                      <a:r>
                        <a:rPr lang="en-GB" sz="1200" dirty="0"/>
                        <a:t>To play and perform with accuracy, fluency, control and expression. </a:t>
                      </a:r>
                    </a:p>
                    <a:p>
                      <a:pPr marL="171450" indent="-171450">
                        <a:buFont typeface="Arial" panose="020B0604020202020204" pitchFamily="34" charset="0"/>
                        <a:buChar char="•"/>
                      </a:pPr>
                      <a:r>
                        <a:rPr lang="en-GB" sz="1200" dirty="0"/>
                        <a:t>Take turns to lead a group when playing an instrument </a:t>
                      </a:r>
                    </a:p>
                    <a:p>
                      <a:pPr marL="171450" indent="-171450">
                        <a:buFont typeface="Arial" panose="020B0604020202020204" pitchFamily="34" charset="0"/>
                        <a:buChar char="•"/>
                      </a:pPr>
                      <a:r>
                        <a:rPr lang="en-GB" sz="1200" dirty="0"/>
                        <a:t>Accompany melodies using block chords</a:t>
                      </a:r>
                    </a:p>
                  </a:txBody>
                  <a:tcPr/>
                </a:tc>
                <a:tc>
                  <a:txBody>
                    <a:bodyPr/>
                    <a:lstStyle/>
                    <a:p>
                      <a:pPr marL="171450" indent="-171450">
                        <a:buFont typeface="Arial" panose="020B0604020202020204" pitchFamily="34" charset="0"/>
                        <a:buChar char="•"/>
                      </a:pPr>
                      <a:r>
                        <a:rPr lang="en-GB" sz="1200" dirty="0"/>
                        <a:t>Playing a melody following staff notation written on one stave </a:t>
                      </a:r>
                    </a:p>
                    <a:p>
                      <a:pPr marL="171450" indent="-171450">
                        <a:buFont typeface="Arial" panose="020B0604020202020204" pitchFamily="34" charset="0"/>
                        <a:buChar char="•"/>
                      </a:pPr>
                      <a:r>
                        <a:rPr lang="en-GB" sz="1200" dirty="0"/>
                        <a:t>Engage with others through ensemble playing with pupils taking on melody or accompaniment roles </a:t>
                      </a:r>
                    </a:p>
                  </a:txBody>
                  <a:tcPr/>
                </a:tc>
                <a:extLst>
                  <a:ext uri="{0D108BD9-81ED-4DB2-BD59-A6C34878D82A}">
                    <a16:rowId xmlns:a16="http://schemas.microsoft.com/office/drawing/2014/main" val="640083970"/>
                  </a:ext>
                </a:extLst>
              </a:tr>
              <a:tr h="370840">
                <a:tc>
                  <a:txBody>
                    <a:bodyPr/>
                    <a:lstStyle/>
                    <a:p>
                      <a:r>
                        <a:rPr lang="en-GB" sz="1200" b="1" dirty="0"/>
                        <a:t>Practice, Rehearse, Perform</a:t>
                      </a:r>
                    </a:p>
                  </a:txBody>
                  <a:tcPr vert="vert270">
                    <a:solidFill>
                      <a:schemeClr val="bg1">
                        <a:lumMod val="85000"/>
                      </a:schemeClr>
                    </a:solidFill>
                  </a:tcPr>
                </a:tc>
                <a:tc>
                  <a:txBody>
                    <a:bodyPr/>
                    <a:lstStyle/>
                    <a:p>
                      <a:r>
                        <a:rPr lang="en-GB" sz="900" dirty="0"/>
                        <a:t>All topic area </a:t>
                      </a:r>
                    </a:p>
                  </a:txBody>
                  <a:tcPr/>
                </a:tc>
                <a:tc gridSpan="3">
                  <a:txBody>
                    <a:bodyPr/>
                    <a:lstStyle/>
                    <a:p>
                      <a:pPr marL="171450" indent="-171450">
                        <a:buFont typeface="Arial" panose="020B0604020202020204" pitchFamily="34" charset="0"/>
                        <a:buChar char="•"/>
                      </a:pPr>
                      <a:r>
                        <a:rPr lang="en-GB" sz="1200" dirty="0"/>
                        <a:t>To maintain my own part and be aware how the different parts fit together.</a:t>
                      </a:r>
                    </a:p>
                    <a:p>
                      <a:pPr marL="171450" indent="-171450">
                        <a:buFont typeface="Arial" panose="020B0604020202020204" pitchFamily="34" charset="0"/>
                        <a:buChar char="•"/>
                      </a:pPr>
                      <a:r>
                        <a:rPr lang="en-GB" sz="1200" dirty="0"/>
                        <a:t>▪To think about the audience when performing and how to create a specific effect. </a:t>
                      </a:r>
                    </a:p>
                    <a:p>
                      <a:pPr marL="171450" indent="-171450">
                        <a:buFont typeface="Arial" panose="020B0604020202020204" pitchFamily="34" charset="0"/>
                        <a:buChar char="•"/>
                      </a:pPr>
                      <a:r>
                        <a:rPr lang="en-GB" sz="1200" dirty="0"/>
                        <a:t>To consider the needs and musical abilities of the whole group to assign roles effectively </a:t>
                      </a:r>
                    </a:p>
                    <a:p>
                      <a:pPr marL="171450" indent="-171450">
                        <a:buFont typeface="Arial" panose="020B0604020202020204" pitchFamily="34" charset="0"/>
                        <a:buChar char="•"/>
                      </a:pPr>
                      <a:r>
                        <a:rPr lang="en-GB" sz="1200" dirty="0"/>
                        <a:t>Show respect and responsibility when working collaboratively </a:t>
                      </a:r>
                    </a:p>
                    <a:p>
                      <a:pPr marL="171450" indent="-171450">
                        <a:buFont typeface="Arial" panose="020B0604020202020204" pitchFamily="34" charset="0"/>
                        <a:buChar char="•"/>
                      </a:pPr>
                      <a:r>
                        <a:rPr lang="en-GB" sz="1200" dirty="0"/>
                        <a:t>Consider all input in a thoughtful, non-judgemental manner and offer feedback on why/ why not a decision has been made </a:t>
                      </a:r>
                    </a:p>
                    <a:p>
                      <a:pPr marL="171450" indent="-171450">
                        <a:buFont typeface="Arial" panose="020B0604020202020204" pitchFamily="34" charset="0"/>
                        <a:buChar char="•"/>
                      </a:pPr>
                      <a:r>
                        <a:rPr lang="en-GB" sz="1200" dirty="0"/>
                        <a:t>Set group targets and consider next steps in preparing a performance </a:t>
                      </a:r>
                    </a:p>
                  </a:txBody>
                  <a:tcPr/>
                </a:tc>
                <a:tc hMerge="1">
                  <a:txBody>
                    <a:bodyPr/>
                    <a:lstStyle/>
                    <a:p>
                      <a:pPr marL="171450" indent="-171450">
                        <a:buFont typeface="Arial" panose="020B0604020202020204" pitchFamily="34" charset="0"/>
                        <a:buChar char="•"/>
                      </a:pPr>
                      <a:endParaRPr lang="en-GB" sz="1200" dirty="0"/>
                    </a:p>
                  </a:txBody>
                  <a:tcPr/>
                </a:tc>
                <a:tc hMerge="1">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604859182"/>
                  </a:ext>
                </a:extLst>
              </a:tr>
              <a:tr h="370840">
                <a:tc>
                  <a:txBody>
                    <a:bodyPr/>
                    <a:lstStyle/>
                    <a:p>
                      <a:r>
                        <a:rPr lang="en-GB" sz="1200" b="1" dirty="0"/>
                        <a:t>Composition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900" dirty="0"/>
                        <a:t>Extreme Earth </a:t>
                      </a:r>
                    </a:p>
                    <a:p>
                      <a:pPr marL="171450" indent="-171450">
                        <a:buFont typeface="Arial" panose="020B0604020202020204" pitchFamily="34" charset="0"/>
                        <a:buChar char="•"/>
                      </a:pPr>
                      <a:r>
                        <a:rPr lang="en-GB" sz="900" dirty="0"/>
                        <a:t>To infinity and beyond </a:t>
                      </a:r>
                    </a:p>
                    <a:p>
                      <a:pPr marL="171450" indent="-171450">
                        <a:buFont typeface="Arial" panose="020B0604020202020204" pitchFamily="34" charset="0"/>
                        <a:buChar char="•"/>
                      </a:pPr>
                      <a:r>
                        <a:rPr lang="en-GB" sz="900" dirty="0"/>
                        <a:t>Rainforest</a:t>
                      </a:r>
                    </a:p>
                    <a:p>
                      <a:pPr marL="171450" indent="-171450">
                        <a:buFont typeface="Arial" panose="020B0604020202020204" pitchFamily="34" charset="0"/>
                        <a:buChar char="•"/>
                      </a:pPr>
                      <a:r>
                        <a:rPr lang="en-GB" sz="900" dirty="0"/>
                        <a:t>Eco Warriors </a:t>
                      </a:r>
                    </a:p>
                    <a:p>
                      <a:pPr marL="171450" indent="-171450">
                        <a:buFont typeface="Arial" panose="020B0604020202020204" pitchFamily="34" charset="0"/>
                        <a:buChar char="•"/>
                      </a:pPr>
                      <a:r>
                        <a:rPr lang="en-GB" sz="900" dirty="0"/>
                        <a:t>Olympics</a:t>
                      </a:r>
                    </a:p>
                  </a:txBody>
                  <a:tcPr/>
                </a:tc>
                <a:tc>
                  <a:txBody>
                    <a:bodyPr/>
                    <a:lstStyle/>
                    <a:p>
                      <a:pPr marL="171450" indent="-171450">
                        <a:buFont typeface="Arial" panose="020B0604020202020204" pitchFamily="34" charset="0"/>
                        <a:buChar char="•"/>
                      </a:pPr>
                      <a:r>
                        <a:rPr lang="en-GB" sz="1200" dirty="0"/>
                        <a:t>To create increasingly complicated rhythmic and melodic phrases within given structure. </a:t>
                      </a:r>
                    </a:p>
                    <a:p>
                      <a:pPr marL="171450" indent="-171450">
                        <a:buFont typeface="Arial" panose="020B0604020202020204" pitchFamily="34" charset="0"/>
                        <a:buChar char="•"/>
                      </a:pPr>
                      <a:r>
                        <a:rPr lang="en-GB" sz="1200" dirty="0"/>
                        <a:t>To explore, select, combine and exploit a range of different sounds to compose a soundscape </a:t>
                      </a:r>
                    </a:p>
                  </a:txBody>
                  <a:tcPr/>
                </a:tc>
                <a:tc>
                  <a:txBody>
                    <a:bodyPr/>
                    <a:lstStyle/>
                    <a:p>
                      <a:pPr marL="171450" indent="-171450">
                        <a:buFont typeface="Arial" panose="020B0604020202020204" pitchFamily="34" charset="0"/>
                        <a:buChar char="•"/>
                      </a:pPr>
                      <a:r>
                        <a:rPr lang="en-GB" sz="1200" dirty="0"/>
                        <a:t>To create and improvise with melodic and rhythmic phrases as part of a group performance and compose by developing ideas within a range of given musical structures. </a:t>
                      </a:r>
                    </a:p>
                  </a:txBody>
                  <a:tcPr/>
                </a:tc>
                <a:tc>
                  <a:txBody>
                    <a:bodyPr/>
                    <a:lstStyle/>
                    <a:p>
                      <a:pPr marL="171450" indent="-171450">
                        <a:buFont typeface="Arial" panose="020B0604020202020204" pitchFamily="34" charset="0"/>
                        <a:buChar char="•"/>
                      </a:pPr>
                      <a:r>
                        <a:rPr lang="en-GB" sz="1200" dirty="0"/>
                        <a:t>Plan and compare an 8 or 16 beat melodic phrase using the pentatonic scale and incorporate rhythmic variety and interest </a:t>
                      </a:r>
                    </a:p>
                  </a:txBody>
                  <a:tcPr/>
                </a:tc>
                <a:extLst>
                  <a:ext uri="{0D108BD9-81ED-4DB2-BD59-A6C34878D82A}">
                    <a16:rowId xmlns:a16="http://schemas.microsoft.com/office/drawing/2014/main" val="3683264102"/>
                  </a:ext>
                </a:extLst>
              </a:tr>
            </a:tbl>
          </a:graphicData>
        </a:graphic>
      </p:graphicFrame>
      <p:pic>
        <p:nvPicPr>
          <p:cNvPr id="3" name="Picture 2">
            <a:hlinkClick r:id="rId2" action="ppaction://hlinksldjump"/>
            <a:extLst>
              <a:ext uri="{FF2B5EF4-FFF2-40B4-BE49-F238E27FC236}">
                <a16:creationId xmlns:a16="http://schemas.microsoft.com/office/drawing/2014/main" id="{50749BE6-C0A1-4671-BA92-7CEA47CF9D3C}"/>
              </a:ext>
            </a:extLst>
          </p:cNvPr>
          <p:cNvPicPr>
            <a:picLocks noChangeAspect="1"/>
          </p:cNvPicPr>
          <p:nvPr/>
        </p:nvPicPr>
        <p:blipFill>
          <a:blip r:embed="rId3"/>
          <a:stretch>
            <a:fillRect/>
          </a:stretch>
        </p:blipFill>
        <p:spPr>
          <a:xfrm>
            <a:off x="9033988" y="4256586"/>
            <a:ext cx="719612" cy="576263"/>
          </a:xfrm>
          <a:prstGeom prst="rect">
            <a:avLst/>
          </a:prstGeom>
        </p:spPr>
      </p:pic>
    </p:spTree>
    <p:extLst>
      <p:ext uri="{BB962C8B-B14F-4D97-AF65-F5344CB8AC3E}">
        <p14:creationId xmlns:p14="http://schemas.microsoft.com/office/powerpoint/2010/main" val="3010858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038230804"/>
              </p:ext>
            </p:extLst>
          </p:nvPr>
        </p:nvGraphicFramePr>
        <p:xfrm>
          <a:off x="0" y="0"/>
          <a:ext cx="9906001" cy="550164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983672">
                  <a:extLst>
                    <a:ext uri="{9D8B030D-6E8A-4147-A177-3AD203B41FA5}">
                      <a16:colId xmlns:a16="http://schemas.microsoft.com/office/drawing/2014/main" val="3832214578"/>
                    </a:ext>
                  </a:extLst>
                </a:gridCol>
                <a:gridCol w="283192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Appraising</a:t>
                      </a:r>
                    </a:p>
                  </a:txBody>
                  <a:tcPr vert="vert270">
                    <a:solidFill>
                      <a:schemeClr val="bg1">
                        <a:lumMod val="85000"/>
                      </a:schemeClr>
                    </a:solidFill>
                  </a:tcPr>
                </a:tc>
                <a:tc>
                  <a:txBody>
                    <a:bodyPr/>
                    <a:lstStyle/>
                    <a:p>
                      <a:r>
                        <a:rPr lang="en-GB" sz="900" dirty="0"/>
                        <a:t>All topic areas </a:t>
                      </a:r>
                    </a:p>
                  </a:txBody>
                  <a:tcPr/>
                </a:tc>
                <a:tc>
                  <a:txBody>
                    <a:bodyPr/>
                    <a:lstStyle/>
                    <a:p>
                      <a:pPr marL="171450" indent="-171450">
                        <a:buFont typeface="Arial" panose="020B0604020202020204" pitchFamily="34" charset="0"/>
                        <a:buChar char="•"/>
                      </a:pPr>
                      <a:r>
                        <a:rPr lang="en-GB" sz="1200" dirty="0"/>
                        <a:t>To describe, compare and evaluate different types of music and beginning to use musical words.</a:t>
                      </a:r>
                    </a:p>
                  </a:txBody>
                  <a:tcPr/>
                </a:tc>
                <a:tc>
                  <a:txBody>
                    <a:bodyPr/>
                    <a:lstStyle/>
                    <a:p>
                      <a:pPr marL="171450" indent="-171450">
                        <a:buFont typeface="Arial" panose="020B0604020202020204" pitchFamily="34" charset="0"/>
                        <a:buChar char="•"/>
                      </a:pPr>
                      <a:r>
                        <a:rPr lang="en-GB" sz="1200" dirty="0"/>
                        <a:t>To describe, compare and evaluate different types of music using a range of vocabulary including the *inter- related dimensions of music</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1964328310"/>
                  </a:ext>
                </a:extLst>
              </a:tr>
              <a:tr h="370840">
                <a:tc>
                  <a:txBody>
                    <a:bodyPr/>
                    <a:lstStyle/>
                    <a:p>
                      <a:r>
                        <a:rPr lang="en-GB" sz="1200" b="1" dirty="0"/>
                        <a:t>Reflecting</a:t>
                      </a:r>
                    </a:p>
                  </a:txBody>
                  <a:tcPr vert="vert270">
                    <a:solidFill>
                      <a:schemeClr val="bg1">
                        <a:lumMod val="85000"/>
                      </a:schemeClr>
                    </a:solidFill>
                  </a:tcPr>
                </a:tc>
                <a:tc>
                  <a:txBody>
                    <a:bodyPr/>
                    <a:lstStyle/>
                    <a:p>
                      <a:r>
                        <a:rPr lang="en-GB" sz="1200" dirty="0"/>
                        <a:t>All topic areas </a:t>
                      </a:r>
                    </a:p>
                  </a:txBody>
                  <a:tcPr/>
                </a:tc>
                <a:tc>
                  <a:txBody>
                    <a:bodyPr/>
                    <a:lstStyle/>
                    <a:p>
                      <a:pPr marL="171450" indent="-171450">
                        <a:buFont typeface="Arial" panose="020B0604020202020204" pitchFamily="34" charset="0"/>
                        <a:buChar char="•"/>
                      </a:pPr>
                      <a:r>
                        <a:rPr lang="en-GB" sz="1200" dirty="0"/>
                        <a:t>To comment on the success of own and others’ work, suggesting improvements based on intended outcomes. </a:t>
                      </a:r>
                    </a:p>
                  </a:txBody>
                  <a:tcPr/>
                </a:tc>
                <a:tc>
                  <a:txBody>
                    <a:bodyPr/>
                    <a:lstStyle/>
                    <a:p>
                      <a:pPr marL="171450" indent="-171450">
                        <a:buFont typeface="Arial" panose="020B0604020202020204" pitchFamily="34" charset="0"/>
                        <a:buChar char="•"/>
                      </a:pPr>
                      <a:r>
                        <a:rPr lang="en-GB" sz="1200" dirty="0"/>
                        <a:t>To evaluate the success of own and others’ work, suggesting specific improvements based on intended outcomes and comment on how this could be achieved. </a:t>
                      </a:r>
                    </a:p>
                    <a:p>
                      <a:pPr marL="171450" indent="-171450">
                        <a:buFont typeface="Arial" panose="020B0604020202020204" pitchFamily="34" charset="0"/>
                        <a:buChar char="•"/>
                      </a:pPr>
                      <a:r>
                        <a:rPr lang="en-GB" sz="1200" dirty="0"/>
                        <a:t>To identify what improvements could be made to their own work and make these changes, including altering use of voice, playing of and choice of instruments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318840999"/>
                  </a:ext>
                </a:extLst>
              </a:tr>
              <a:tr h="370840">
                <a:tc>
                  <a:txBody>
                    <a:bodyPr/>
                    <a:lstStyle/>
                    <a:p>
                      <a:r>
                        <a:rPr lang="en-GB" sz="1200" b="1" dirty="0"/>
                        <a:t>Listening</a:t>
                      </a:r>
                    </a:p>
                  </a:txBody>
                  <a:tcPr vert="vert270">
                    <a:solidFill>
                      <a:schemeClr val="bg1">
                        <a:lumMod val="85000"/>
                      </a:schemeClr>
                    </a:solidFill>
                  </a:tcPr>
                </a:tc>
                <a:tc>
                  <a:txBody>
                    <a:bodyPr/>
                    <a:lstStyle/>
                    <a:p>
                      <a:r>
                        <a:rPr lang="en-GB" sz="1200" dirty="0"/>
                        <a:t>All topic areas</a:t>
                      </a:r>
                    </a:p>
                    <a:p>
                      <a:endParaRPr lang="en-GB" sz="1200" dirty="0"/>
                    </a:p>
                    <a:p>
                      <a:endParaRPr lang="en-GB" sz="1200" dirty="0"/>
                    </a:p>
                  </a:txBody>
                  <a:tcPr/>
                </a:tc>
                <a:tc>
                  <a:txBody>
                    <a:bodyPr/>
                    <a:lstStyle/>
                    <a:p>
                      <a:pPr marL="171450" indent="-171450">
                        <a:buFont typeface="Arial" panose="020B0604020202020204" pitchFamily="34" charset="0"/>
                        <a:buChar char="•"/>
                      </a:pPr>
                      <a:r>
                        <a:rPr lang="en-GB" sz="1200" dirty="0"/>
                        <a:t>To listen to and recall a range of sounds and patterns of sounds confidently. </a:t>
                      </a:r>
                    </a:p>
                    <a:p>
                      <a:pPr marL="171450" indent="-171450">
                        <a:buFont typeface="Arial" panose="020B0604020202020204" pitchFamily="34" charset="0"/>
                        <a:buChar char="•"/>
                      </a:pPr>
                      <a:endParaRPr lang="en-GB" sz="1200" dirty="0"/>
                    </a:p>
                  </a:txBody>
                  <a:tcPr/>
                </a:tc>
                <a:tc>
                  <a:txBody>
                    <a:bodyPr/>
                    <a:lstStyle/>
                    <a:p>
                      <a:pPr marL="171450" indent="-171450">
                        <a:buFont typeface="Arial" panose="020B0604020202020204" pitchFamily="34" charset="0"/>
                        <a:buChar char="•"/>
                      </a:pPr>
                      <a:r>
                        <a:rPr lang="en-GB" sz="1200" dirty="0"/>
                        <a:t>To listen to internalise and recall sounds and patterns of sounds with accuracy and confidence.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188522848"/>
                  </a:ext>
                </a:extLst>
              </a:tr>
              <a:tr h="370840">
                <a:tc>
                  <a:txBody>
                    <a:bodyPr/>
                    <a:lstStyle/>
                    <a:p>
                      <a:r>
                        <a:rPr lang="en-GB" sz="1200" b="1" dirty="0"/>
                        <a:t>Musical Elements </a:t>
                      </a:r>
                    </a:p>
                  </a:txBody>
                  <a:tcPr vert="vert270">
                    <a:solidFill>
                      <a:schemeClr val="bg1">
                        <a:lumMod val="85000"/>
                      </a:schemeClr>
                    </a:solidFill>
                  </a:tcPr>
                </a:tc>
                <a:tc>
                  <a:txBody>
                    <a:bodyPr/>
                    <a:lstStyle/>
                    <a:p>
                      <a:r>
                        <a:rPr lang="en-GB" sz="1200" dirty="0"/>
                        <a:t>All topic areas </a:t>
                      </a:r>
                    </a:p>
                  </a:txBody>
                  <a:tcPr/>
                </a:tc>
                <a:tc>
                  <a:txBody>
                    <a:bodyPr/>
                    <a:lstStyle/>
                    <a:p>
                      <a:pPr marL="171450" indent="-171450">
                        <a:buFont typeface="Arial" panose="020B0604020202020204" pitchFamily="34" charset="0"/>
                        <a:buChar char="•"/>
                      </a:pPr>
                      <a:r>
                        <a:rPr lang="en-GB" sz="1200" dirty="0"/>
                        <a:t>To begin to identify the relationship between sounds and how music can reflect different meanings. </a:t>
                      </a:r>
                    </a:p>
                  </a:txBody>
                  <a:tcPr/>
                </a:tc>
                <a:tc>
                  <a:txBody>
                    <a:bodyPr/>
                    <a:lstStyle/>
                    <a:p>
                      <a:pPr marL="171450" indent="-171450">
                        <a:buFont typeface="Arial" panose="020B0604020202020204" pitchFamily="34" charset="0"/>
                        <a:buChar char="•"/>
                      </a:pPr>
                      <a:r>
                        <a:rPr lang="en-GB" sz="1200" dirty="0"/>
                        <a:t>To identify and explore the relationship between sounds and how music can reflect different meanings. </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742692A9-8E5A-4B42-830A-820B251F8634}"/>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211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8A6DA3-DC1D-4200-9999-F74071D833A8}"/>
              </a:ext>
            </a:extLst>
          </p:cNvPr>
          <p:cNvPicPr>
            <a:picLocks noChangeAspect="1"/>
          </p:cNvPicPr>
          <p:nvPr/>
        </p:nvPicPr>
        <p:blipFill>
          <a:blip r:embed="rId2"/>
          <a:stretch>
            <a:fillRect/>
          </a:stretch>
        </p:blipFill>
        <p:spPr>
          <a:xfrm>
            <a:off x="354570" y="779335"/>
            <a:ext cx="8864352" cy="5090601"/>
          </a:xfrm>
          <a:prstGeom prst="rect">
            <a:avLst/>
          </a:prstGeom>
        </p:spPr>
      </p:pic>
      <p:sp>
        <p:nvSpPr>
          <p:cNvPr id="3" name="TextBox 2">
            <a:extLst>
              <a:ext uri="{FF2B5EF4-FFF2-40B4-BE49-F238E27FC236}">
                <a16:creationId xmlns:a16="http://schemas.microsoft.com/office/drawing/2014/main" id="{D4F066B0-F5BA-4E50-A5FA-EFCA41E6BE4E}"/>
              </a:ext>
            </a:extLst>
          </p:cNvPr>
          <p:cNvSpPr txBox="1"/>
          <p:nvPr/>
        </p:nvSpPr>
        <p:spPr>
          <a:xfrm>
            <a:off x="354570" y="133004"/>
            <a:ext cx="9072063" cy="646331"/>
          </a:xfrm>
          <a:prstGeom prst="rect">
            <a:avLst/>
          </a:prstGeom>
          <a:noFill/>
        </p:spPr>
        <p:txBody>
          <a:bodyPr wrap="square" rtlCol="0">
            <a:spAutoFit/>
          </a:bodyPr>
          <a:lstStyle/>
          <a:p>
            <a:r>
              <a:rPr lang="en-GB" b="1" dirty="0"/>
              <a:t>Our Progression at BJA is based on the computing at school pupil progression pathway</a:t>
            </a:r>
          </a:p>
          <a:p>
            <a:r>
              <a:rPr lang="en-GB" b="1" dirty="0"/>
              <a:t>(see image below) </a:t>
            </a:r>
          </a:p>
        </p:txBody>
      </p:sp>
      <p:sp>
        <p:nvSpPr>
          <p:cNvPr id="6" name="Rectangle 5">
            <a:extLst>
              <a:ext uri="{FF2B5EF4-FFF2-40B4-BE49-F238E27FC236}">
                <a16:creationId xmlns:a16="http://schemas.microsoft.com/office/drawing/2014/main" id="{6C619FAE-20F0-4A4F-BBA7-2D41C983CCDF}"/>
              </a:ext>
            </a:extLst>
          </p:cNvPr>
          <p:cNvSpPr/>
          <p:nvPr/>
        </p:nvSpPr>
        <p:spPr>
          <a:xfrm>
            <a:off x="687078" y="6160354"/>
            <a:ext cx="8864352" cy="564642"/>
          </a:xfrm>
          <a:prstGeom prst="rect">
            <a:avLst/>
          </a:prstGeom>
          <a:solidFill>
            <a:schemeClr val="accent1">
              <a:lumMod val="20000"/>
              <a:lumOff val="80000"/>
            </a:schemeClr>
          </a:solidFill>
        </p:spPr>
        <p:txBody>
          <a:bodyPr wrap="square">
            <a:spAutoFit/>
          </a:bodyPr>
          <a:lstStyle/>
          <a:p>
            <a:pPr>
              <a:lnSpc>
                <a:spcPct val="115000"/>
              </a:lnSpc>
              <a:spcAft>
                <a:spcPts val="1000"/>
              </a:spcAft>
            </a:pPr>
            <a:r>
              <a:rPr lang="en-GB" sz="1100" b="1" i="1" dirty="0">
                <a:latin typeface="Calibri" panose="020F0502020204030204" pitchFamily="34" charset="0"/>
                <a:ea typeface="Calibri" panose="020F0502020204030204" pitchFamily="34" charset="0"/>
                <a:cs typeface="Times New Roman" panose="02020603050405020304" pitchFamily="18" charset="0"/>
              </a:rPr>
              <a:t>Skills and Knowledge development targets (in the form of ‘I can…’ statements; these are referenced in the unit planning):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Computational Thinking Concept</a:t>
            </a:r>
            <a:r>
              <a:rPr lang="en-GB" sz="900" b="1" dirty="0">
                <a:latin typeface="Univers" panose="020B0503020202020204" pitchFamily="34" charset="0"/>
                <a:ea typeface="Calibri" panose="020F0502020204030204" pitchFamily="34" charset="0"/>
                <a:cs typeface="Times New Roman" panose="02020603050405020304" pitchFamily="18" charset="0"/>
              </a:rPr>
              <a:t>: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AB</a:t>
            </a:r>
            <a:r>
              <a:rPr lang="en-GB" sz="900" dirty="0">
                <a:latin typeface="Univers" panose="020B0503020202020204" pitchFamily="34" charset="0"/>
                <a:ea typeface="Calibri" panose="020F0502020204030204" pitchFamily="34" charset="0"/>
                <a:cs typeface="Times New Roman" panose="02020603050405020304" pitchFamily="18" charset="0"/>
              </a:rPr>
              <a:t> = Abstraction;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DE</a:t>
            </a:r>
            <a:r>
              <a:rPr lang="en-GB" sz="900" dirty="0">
                <a:latin typeface="Univers" panose="020B0503020202020204" pitchFamily="34" charset="0"/>
                <a:ea typeface="Calibri" panose="020F0502020204030204" pitchFamily="34" charset="0"/>
                <a:cs typeface="Times New Roman" panose="02020603050405020304" pitchFamily="18" charset="0"/>
              </a:rPr>
              <a:t> = Decomposition;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AL</a:t>
            </a:r>
            <a:r>
              <a:rPr lang="en-GB" sz="900" dirty="0">
                <a:latin typeface="Univers" panose="020B0503020202020204" pitchFamily="34" charset="0"/>
                <a:ea typeface="Calibri" panose="020F0502020204030204" pitchFamily="34" charset="0"/>
                <a:cs typeface="Times New Roman" panose="02020603050405020304" pitchFamily="18" charset="0"/>
              </a:rPr>
              <a:t> = Algorithmic Thinking;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EV</a:t>
            </a:r>
            <a:r>
              <a:rPr lang="en-GB" sz="900" dirty="0">
                <a:latin typeface="Univers" panose="020B0503020202020204" pitchFamily="34" charset="0"/>
                <a:ea typeface="Calibri" panose="020F0502020204030204" pitchFamily="34" charset="0"/>
                <a:cs typeface="Times New Roman" panose="02020603050405020304" pitchFamily="18" charset="0"/>
              </a:rPr>
              <a:t> = Evaluation; </a:t>
            </a:r>
            <a:r>
              <a:rPr lang="en-GB" sz="900" b="1" dirty="0">
                <a:solidFill>
                  <a:srgbClr val="FF0000"/>
                </a:solidFill>
                <a:latin typeface="Univers" panose="020B0503020202020204" pitchFamily="34" charset="0"/>
                <a:ea typeface="Calibri" panose="020F0502020204030204" pitchFamily="34" charset="0"/>
                <a:cs typeface="Times New Roman" panose="02020603050405020304" pitchFamily="18" charset="0"/>
              </a:rPr>
              <a:t>GE</a:t>
            </a:r>
            <a:r>
              <a:rPr lang="en-GB" sz="900" dirty="0">
                <a:latin typeface="Univers" panose="020B0503020202020204" pitchFamily="34" charset="0"/>
                <a:ea typeface="Calibri" panose="020F0502020204030204" pitchFamily="34" charset="0"/>
                <a:cs typeface="Times New Roman" panose="02020603050405020304" pitchFamily="18" charset="0"/>
              </a:rPr>
              <a:t> = Generalisation</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hlinkClick r:id="rId3" action="ppaction://hlinksldjump"/>
            <a:extLst>
              <a:ext uri="{FF2B5EF4-FFF2-40B4-BE49-F238E27FC236}">
                <a16:creationId xmlns:a16="http://schemas.microsoft.com/office/drawing/2014/main" id="{1097C524-A40B-4AE5-B807-075EBC406062}"/>
              </a:ext>
            </a:extLst>
          </p:cNvPr>
          <p:cNvPicPr>
            <a:picLocks noChangeAspect="1"/>
          </p:cNvPicPr>
          <p:nvPr/>
        </p:nvPicPr>
        <p:blipFill>
          <a:blip r:embed="rId4"/>
          <a:stretch>
            <a:fillRect/>
          </a:stretch>
        </p:blipFill>
        <p:spPr>
          <a:xfrm>
            <a:off x="9158655" y="6160354"/>
            <a:ext cx="719612" cy="576263"/>
          </a:xfrm>
          <a:prstGeom prst="rect">
            <a:avLst/>
          </a:prstGeom>
        </p:spPr>
      </p:pic>
    </p:spTree>
    <p:extLst>
      <p:ext uri="{BB962C8B-B14F-4D97-AF65-F5344CB8AC3E}">
        <p14:creationId xmlns:p14="http://schemas.microsoft.com/office/powerpoint/2010/main" val="1991400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467407591"/>
              </p:ext>
            </p:extLst>
          </p:nvPr>
        </p:nvGraphicFramePr>
        <p:xfrm>
          <a:off x="0" y="0"/>
          <a:ext cx="9906001" cy="4038600"/>
        </p:xfrm>
        <a:graphic>
          <a:graphicData uri="http://schemas.openxmlformats.org/drawingml/2006/table">
            <a:tbl>
              <a:tblPr firstRow="1" bandRow="1">
                <a:tableStyleId>{5940675A-B579-460E-94D1-54222C63F5DA}</a:tableStyleId>
              </a:tblPr>
              <a:tblGrid>
                <a:gridCol w="940378">
                  <a:extLst>
                    <a:ext uri="{9D8B030D-6E8A-4147-A177-3AD203B41FA5}">
                      <a16:colId xmlns:a16="http://schemas.microsoft.com/office/drawing/2014/main" val="595044815"/>
                    </a:ext>
                  </a:extLst>
                </a:gridCol>
                <a:gridCol w="983672">
                  <a:extLst>
                    <a:ext uri="{9D8B030D-6E8A-4147-A177-3AD203B41FA5}">
                      <a16:colId xmlns:a16="http://schemas.microsoft.com/office/drawing/2014/main" val="3832214578"/>
                    </a:ext>
                  </a:extLst>
                </a:gridCol>
                <a:gridCol w="2831921">
                  <a:extLst>
                    <a:ext uri="{9D8B030D-6E8A-4147-A177-3AD203B41FA5}">
                      <a16:colId xmlns:a16="http://schemas.microsoft.com/office/drawing/2014/main" val="1000259726"/>
                    </a:ext>
                  </a:extLst>
                </a:gridCol>
                <a:gridCol w="2575015">
                  <a:extLst>
                    <a:ext uri="{9D8B030D-6E8A-4147-A177-3AD203B41FA5}">
                      <a16:colId xmlns:a16="http://schemas.microsoft.com/office/drawing/2014/main" val="2759187466"/>
                    </a:ext>
                  </a:extLst>
                </a:gridCol>
                <a:gridCol w="2575015">
                  <a:extLst>
                    <a:ext uri="{9D8B030D-6E8A-4147-A177-3AD203B41FA5}">
                      <a16:colId xmlns:a16="http://schemas.microsoft.com/office/drawing/2014/main" val="693098512"/>
                    </a:ext>
                  </a:extLst>
                </a:gridCol>
              </a:tblGrid>
              <a:tr h="370840">
                <a:tc gridSpan="5">
                  <a:txBody>
                    <a:bodyPr/>
                    <a:lstStyle/>
                    <a:p>
                      <a:pPr algn="ctr"/>
                      <a:r>
                        <a:rPr lang="en-GB" b="1" dirty="0">
                          <a:solidFill>
                            <a:schemeClr val="bg1"/>
                          </a:solidFill>
                        </a:rPr>
                        <a:t>MUSIC</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rowSpan="2">
                  <a:txBody>
                    <a:bodyPr/>
                    <a:lstStyle/>
                    <a:p>
                      <a:r>
                        <a:rPr lang="en-GB" sz="1200" b="1" dirty="0"/>
                        <a:t>Topic areas- making links  </a:t>
                      </a:r>
                    </a:p>
                  </a:txBody>
                  <a:tcPr/>
                </a:tc>
                <a:tc gridSpan="3">
                  <a:txBody>
                    <a:bodyPr/>
                    <a:lstStyle/>
                    <a:p>
                      <a:pPr algn="ctr"/>
                      <a:r>
                        <a:rPr lang="en-GB" sz="1200" b="1" dirty="0"/>
                        <a:t>Year 5/6</a:t>
                      </a:r>
                    </a:p>
                  </a:txBody>
                  <a:tcP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Deepen</a:t>
                      </a:r>
                    </a:p>
                  </a:txBody>
                  <a:tcPr/>
                </a:tc>
                <a:extLst>
                  <a:ext uri="{0D108BD9-81ED-4DB2-BD59-A6C34878D82A}">
                    <a16:rowId xmlns:a16="http://schemas.microsoft.com/office/drawing/2014/main" val="2276495086"/>
                  </a:ext>
                </a:extLst>
              </a:tr>
              <a:tr h="370840">
                <a:tc>
                  <a:txBody>
                    <a:bodyPr/>
                    <a:lstStyle/>
                    <a:p>
                      <a:r>
                        <a:rPr lang="en-GB" sz="1200" b="1" dirty="0"/>
                        <a:t>Musical Notation</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Chocolate</a:t>
                      </a:r>
                    </a:p>
                    <a:p>
                      <a:pPr marL="171450" indent="-171450">
                        <a:buFont typeface="Arial" panose="020B0604020202020204" pitchFamily="34" charset="0"/>
                        <a:buChar char="•"/>
                      </a:pPr>
                      <a:r>
                        <a:rPr lang="en-GB" sz="1200" dirty="0"/>
                        <a:t>To infinity and beyond </a:t>
                      </a:r>
                    </a:p>
                    <a:p>
                      <a:pPr marL="171450" indent="-171450">
                        <a:buFont typeface="Arial" panose="020B0604020202020204" pitchFamily="34" charset="0"/>
                        <a:buChar char="•"/>
                      </a:pPr>
                      <a:r>
                        <a:rPr lang="en-GB" sz="1200" dirty="0"/>
                        <a:t>Extinction</a:t>
                      </a:r>
                    </a:p>
                    <a:p>
                      <a:pPr marL="171450" indent="-171450">
                        <a:buFont typeface="Arial" panose="020B0604020202020204" pitchFamily="34" charset="0"/>
                        <a:buChar char="•"/>
                      </a:pPr>
                      <a:r>
                        <a:rPr lang="en-GB" sz="1200" dirty="0"/>
                        <a:t>Egyptians</a:t>
                      </a:r>
                    </a:p>
                    <a:p>
                      <a:pPr marL="171450" indent="-171450">
                        <a:buFont typeface="Arial" panose="020B0604020202020204" pitchFamily="34" charset="0"/>
                        <a:buChar char="•"/>
                      </a:pPr>
                      <a:r>
                        <a:rPr lang="en-GB" sz="1200" dirty="0"/>
                        <a:t>Eco Warriors  </a:t>
                      </a:r>
                    </a:p>
                  </a:txBody>
                  <a:tcPr/>
                </a:tc>
                <a:tc>
                  <a:txBody>
                    <a:bodyPr/>
                    <a:lstStyle/>
                    <a:p>
                      <a:pPr marL="171450" indent="-171450">
                        <a:buFont typeface="Arial" panose="020B0604020202020204" pitchFamily="34" charset="0"/>
                        <a:buChar char="•"/>
                      </a:pPr>
                      <a:r>
                        <a:rPr lang="en-GB" sz="1200" dirty="0"/>
                        <a:t>To recognise and use a range of musical notations, including staff notation</a:t>
                      </a:r>
                    </a:p>
                  </a:txBody>
                  <a:tcPr/>
                </a:tc>
                <a:tc>
                  <a:txBody>
                    <a:bodyPr/>
                    <a:lstStyle/>
                    <a:p>
                      <a:pPr marL="171450" indent="-171450">
                        <a:buFont typeface="Arial" panose="020B0604020202020204" pitchFamily="34" charset="0"/>
                        <a:buChar char="•"/>
                      </a:pPr>
                      <a:r>
                        <a:rPr lang="en-GB" sz="1200" dirty="0"/>
                        <a:t>Read the musical stave and read the notes of EGBDF and FACE. </a:t>
                      </a:r>
                    </a:p>
                    <a:p>
                      <a:pPr marL="171450" indent="-171450">
                        <a:buFont typeface="Arial" panose="020B0604020202020204" pitchFamily="34" charset="0"/>
                        <a:buChar char="•"/>
                      </a:pPr>
                      <a:r>
                        <a:rPr lang="en-GB" sz="1200" dirty="0"/>
                        <a:t>Draw a treble clef at the correct position on the stave </a:t>
                      </a:r>
                    </a:p>
                    <a:p>
                      <a:pPr marL="171450" indent="-171450">
                        <a:buFont typeface="Arial" panose="020B0604020202020204" pitchFamily="34" charset="0"/>
                        <a:buChar char="•"/>
                      </a:pPr>
                      <a:r>
                        <a:rPr lang="en-GB" sz="1200" dirty="0"/>
                        <a:t>Understand the differences between semi breves, minims, crotchets, quavers and semi-quavers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differences between semi breves, minims, crotchets, quavers and semi-quavers and their equivalent rests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Further develop the skills to read and perform pitch notation </a:t>
                      </a:r>
                    </a:p>
                  </a:txBody>
                  <a:tcPr/>
                </a:tc>
                <a:extLst>
                  <a:ext uri="{0D108BD9-81ED-4DB2-BD59-A6C34878D82A}">
                    <a16:rowId xmlns:a16="http://schemas.microsoft.com/office/drawing/2014/main" val="2273290245"/>
                  </a:ext>
                </a:extLst>
              </a:tr>
              <a:tr h="370840">
                <a:tc>
                  <a:txBody>
                    <a:bodyPr/>
                    <a:lstStyle/>
                    <a:p>
                      <a:r>
                        <a:rPr lang="en-GB" sz="1200" b="1" dirty="0"/>
                        <a:t>History of Music</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Inventors</a:t>
                      </a:r>
                    </a:p>
                    <a:p>
                      <a:pPr marL="171450" indent="-171450">
                        <a:buFont typeface="Arial" panose="020B0604020202020204" pitchFamily="34" charset="0"/>
                        <a:buChar char="•"/>
                      </a:pPr>
                      <a:r>
                        <a:rPr lang="en-GB" sz="1200" dirty="0"/>
                        <a:t>Olympics </a:t>
                      </a:r>
                    </a:p>
                    <a:p>
                      <a:pPr marL="171450" indent="-171450">
                        <a:buFont typeface="Arial" panose="020B0604020202020204" pitchFamily="34" charset="0"/>
                        <a:buChar char="•"/>
                      </a:pPr>
                      <a:r>
                        <a:rPr lang="en-GB" sz="1200" dirty="0"/>
                        <a:t>Branston at War  </a:t>
                      </a:r>
                    </a:p>
                  </a:txBody>
                  <a:tcPr/>
                </a:tc>
                <a:tc>
                  <a:txBody>
                    <a:bodyPr/>
                    <a:lstStyle/>
                    <a:p>
                      <a:pPr marL="171450" indent="-171450">
                        <a:buFont typeface="Arial" panose="020B0604020202020204" pitchFamily="34" charset="0"/>
                        <a:buChar char="•"/>
                      </a:pPr>
                      <a:r>
                        <a:rPr lang="en-GB" sz="1200" dirty="0"/>
                        <a:t>To listen to a range of high quality, live and recorded music from different traditions, composers and musicians and begin to discuss their differences and how much music may have changed over time. </a:t>
                      </a:r>
                    </a:p>
                  </a:txBody>
                  <a:tcPr/>
                </a:tc>
                <a:tc>
                  <a:txBody>
                    <a:bodyPr/>
                    <a:lstStyle/>
                    <a:p>
                      <a:pPr marL="171450" indent="-171450">
                        <a:buFont typeface="Arial" panose="020B0604020202020204" pitchFamily="34" charset="0"/>
                        <a:buChar char="•"/>
                      </a:pPr>
                      <a:r>
                        <a:rPr lang="en-GB" sz="1200" dirty="0"/>
                        <a:t>To develop an understanding of the history of music from different, cultures, traditions, composers and musicians, evaluating how venue, occasion and purpose effects the way that music is created and performed.</a:t>
                      </a:r>
                    </a:p>
                  </a:txBody>
                  <a:tcPr/>
                </a:tc>
                <a:tc>
                  <a:txBody>
                    <a:bodyPr/>
                    <a:lstStyle/>
                    <a:p>
                      <a:pPr marL="171450" indent="-171450">
                        <a:buFont typeface="Arial" panose="020B0604020202020204" pitchFamily="34" charset="0"/>
                        <a:buChar char="•"/>
                      </a:pPr>
                      <a:endParaRPr lang="en-GB" sz="1200" dirty="0"/>
                    </a:p>
                  </a:txBody>
                  <a:tcPr/>
                </a:tc>
                <a:extLst>
                  <a:ext uri="{0D108BD9-81ED-4DB2-BD59-A6C34878D82A}">
                    <a16:rowId xmlns:a16="http://schemas.microsoft.com/office/drawing/2014/main" val="2318840999"/>
                  </a:ext>
                </a:extLst>
              </a:tr>
            </a:tbl>
          </a:graphicData>
        </a:graphic>
      </p:graphicFrame>
      <p:pic>
        <p:nvPicPr>
          <p:cNvPr id="3" name="Picture 2">
            <a:hlinkClick r:id="rId2" action="ppaction://hlinksldjump"/>
            <a:extLst>
              <a:ext uri="{FF2B5EF4-FFF2-40B4-BE49-F238E27FC236}">
                <a16:creationId xmlns:a16="http://schemas.microsoft.com/office/drawing/2014/main" id="{7A3E430E-C650-463D-8A0F-D789D5EFB9B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05180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Music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1550908"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7" name="TextBox 6"/>
          <p:cNvSpPr txBox="1"/>
          <p:nvPr/>
        </p:nvSpPr>
        <p:spPr>
          <a:xfrm>
            <a:off x="622504" y="1322184"/>
            <a:ext cx="1550908" cy="738664"/>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I can layer sounds to create effects</a:t>
            </a:r>
          </a:p>
        </p:txBody>
      </p:sp>
      <p:sp>
        <p:nvSpPr>
          <p:cNvPr id="10" name="Rounded Rectangle 9"/>
          <p:cNvSpPr/>
          <p:nvPr/>
        </p:nvSpPr>
        <p:spPr>
          <a:xfrm>
            <a:off x="593780" y="2213248"/>
            <a:ext cx="1549729" cy="1046481"/>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1" name="TextBox 10"/>
          <p:cNvSpPr txBox="1"/>
          <p:nvPr/>
        </p:nvSpPr>
        <p:spPr>
          <a:xfrm>
            <a:off x="554548" y="2274655"/>
            <a:ext cx="1618864" cy="954107"/>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To compose simple tunes based on the pentatonic scale. </a:t>
            </a:r>
          </a:p>
        </p:txBody>
      </p:sp>
      <p:sp>
        <p:nvSpPr>
          <p:cNvPr id="12" name="Rounded Rectangle 11"/>
          <p:cNvSpPr/>
          <p:nvPr/>
        </p:nvSpPr>
        <p:spPr>
          <a:xfrm>
            <a:off x="607572" y="3377271"/>
            <a:ext cx="1550908"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3" name="TextBox 12"/>
          <p:cNvSpPr txBox="1"/>
          <p:nvPr/>
        </p:nvSpPr>
        <p:spPr>
          <a:xfrm>
            <a:off x="622504" y="3431984"/>
            <a:ext cx="1522184" cy="738664"/>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I can compose three note patterns</a:t>
            </a:r>
          </a:p>
        </p:txBody>
      </p:sp>
      <p:sp>
        <p:nvSpPr>
          <p:cNvPr id="14" name="Rounded Rectangle 13"/>
          <p:cNvSpPr/>
          <p:nvPr/>
        </p:nvSpPr>
        <p:spPr>
          <a:xfrm>
            <a:off x="606325" y="4266384"/>
            <a:ext cx="1550908" cy="98081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sing expressively in time to the beat and rhythm </a:t>
            </a:r>
          </a:p>
        </p:txBody>
      </p:sp>
      <p:sp>
        <p:nvSpPr>
          <p:cNvPr id="15" name="TextBox 14"/>
          <p:cNvSpPr txBox="1"/>
          <p:nvPr/>
        </p:nvSpPr>
        <p:spPr>
          <a:xfrm>
            <a:off x="606326" y="4293097"/>
            <a:ext cx="1538363" cy="307777"/>
          </a:xfrm>
          <a:prstGeom prst="rect">
            <a:avLst/>
          </a:prstGeom>
          <a:noFill/>
        </p:spPr>
        <p:txBody>
          <a:bodyPr wrap="square" rtlCol="0">
            <a:spAutoFit/>
          </a:bodyPr>
          <a:lstStyle/>
          <a:p>
            <a:pPr defTabSz="914400"/>
            <a:endParaRPr lang="en-GB" sz="1400" dirty="0">
              <a:solidFill>
                <a:prstClr val="black"/>
              </a:solidFill>
              <a:latin typeface="Calibri"/>
            </a:endParaRPr>
          </a:p>
        </p:txBody>
      </p:sp>
      <p:sp>
        <p:nvSpPr>
          <p:cNvPr id="16" name="Rounded Rectangle 15"/>
          <p:cNvSpPr/>
          <p:nvPr/>
        </p:nvSpPr>
        <p:spPr>
          <a:xfrm>
            <a:off x="3068170" y="1333095"/>
            <a:ext cx="3396998" cy="51729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7" name="TextBox 16"/>
          <p:cNvSpPr txBox="1"/>
          <p:nvPr/>
        </p:nvSpPr>
        <p:spPr>
          <a:xfrm>
            <a:off x="3079646" y="1388721"/>
            <a:ext cx="3297256" cy="461665"/>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perform simple melodic patterns on an instrument</a:t>
            </a:r>
          </a:p>
        </p:txBody>
      </p:sp>
      <p:sp>
        <p:nvSpPr>
          <p:cNvPr id="18" name="Rounded Rectangle 17"/>
          <p:cNvSpPr/>
          <p:nvPr/>
        </p:nvSpPr>
        <p:spPr>
          <a:xfrm>
            <a:off x="3040346" y="732930"/>
            <a:ext cx="3396716" cy="46166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9" name="TextBox 18"/>
          <p:cNvSpPr txBox="1"/>
          <p:nvPr/>
        </p:nvSpPr>
        <p:spPr>
          <a:xfrm>
            <a:off x="3046465" y="732930"/>
            <a:ext cx="3392440" cy="461665"/>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sing expressively combining dynamics, tempo and pitch</a:t>
            </a:r>
          </a:p>
        </p:txBody>
      </p:sp>
      <p:sp>
        <p:nvSpPr>
          <p:cNvPr id="20" name="Rounded Rectangle 19"/>
          <p:cNvSpPr/>
          <p:nvPr/>
        </p:nvSpPr>
        <p:spPr>
          <a:xfrm>
            <a:off x="3046466" y="1992206"/>
            <a:ext cx="3430199" cy="33751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1" name="TextBox 20"/>
          <p:cNvSpPr txBox="1"/>
          <p:nvPr/>
        </p:nvSpPr>
        <p:spPr>
          <a:xfrm>
            <a:off x="3099747" y="1994085"/>
            <a:ext cx="3358191" cy="276999"/>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take part in two-part songs</a:t>
            </a:r>
          </a:p>
        </p:txBody>
      </p:sp>
      <p:sp>
        <p:nvSpPr>
          <p:cNvPr id="24" name="Rounded Rectangle 23"/>
          <p:cNvSpPr/>
          <p:nvPr/>
        </p:nvSpPr>
        <p:spPr>
          <a:xfrm>
            <a:off x="3060142" y="2900840"/>
            <a:ext cx="3405026" cy="20216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perform from memory</a:t>
            </a:r>
          </a:p>
        </p:txBody>
      </p:sp>
      <p:sp>
        <p:nvSpPr>
          <p:cNvPr id="30" name="Rounded Rectangle 29"/>
          <p:cNvSpPr/>
          <p:nvPr/>
        </p:nvSpPr>
        <p:spPr>
          <a:xfrm>
            <a:off x="3094590" y="3623169"/>
            <a:ext cx="3396717" cy="28167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046645" y="3634816"/>
            <a:ext cx="3432379" cy="276999"/>
          </a:xfrm>
          <a:prstGeom prst="rect">
            <a:avLst/>
          </a:prstGeom>
          <a:noFill/>
        </p:spPr>
        <p:txBody>
          <a:bodyPr wrap="square" rtlCol="0">
            <a:spAutoFit/>
          </a:bodyPr>
          <a:lstStyle/>
          <a:p>
            <a:pPr algn="ctr" defTabSz="914400"/>
            <a:r>
              <a:rPr lang="en-GB" sz="1200" dirty="0">
                <a:solidFill>
                  <a:prstClr val="black"/>
                </a:solidFill>
                <a:latin typeface="Comic Sans MS" panose="030F0702030302020204" pitchFamily="66" charset="0"/>
              </a:rPr>
              <a:t>I can compose repeated patterns (ostinato)</a:t>
            </a:r>
          </a:p>
        </p:txBody>
      </p:sp>
      <p:sp>
        <p:nvSpPr>
          <p:cNvPr id="32" name="Rounded Rectangle 31"/>
          <p:cNvSpPr/>
          <p:nvPr/>
        </p:nvSpPr>
        <p:spPr>
          <a:xfrm>
            <a:off x="7228585" y="2326871"/>
            <a:ext cx="1550908" cy="56226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3" name="TextBox 32"/>
          <p:cNvSpPr txBox="1"/>
          <p:nvPr/>
        </p:nvSpPr>
        <p:spPr>
          <a:xfrm>
            <a:off x="7199610" y="2329716"/>
            <a:ext cx="1550908" cy="523220"/>
          </a:xfrm>
          <a:prstGeom prst="rect">
            <a:avLst/>
          </a:prstGeom>
          <a:noFill/>
        </p:spPr>
        <p:txBody>
          <a:bodyPr wrap="square" rtlCol="0">
            <a:spAutoFit/>
          </a:bodyPr>
          <a:lstStyle/>
          <a:p>
            <a:pPr algn="ctr" defTabSz="914400"/>
            <a:r>
              <a:rPr lang="en-GB" sz="1400" dirty="0">
                <a:solidFill>
                  <a:prstClr val="black"/>
                </a:solidFill>
                <a:latin typeface="Comic Sans MS" panose="030F0702030302020204" pitchFamily="66" charset="0"/>
              </a:rPr>
              <a:t>To hold a part in a round. </a:t>
            </a:r>
            <a:endParaRPr lang="en-GB" sz="1400" dirty="0">
              <a:solidFill>
                <a:prstClr val="black"/>
              </a:solidFill>
              <a:latin typeface="Calibri"/>
            </a:endParaRPr>
          </a:p>
        </p:txBody>
      </p:sp>
      <p:cxnSp>
        <p:nvCxnSpPr>
          <p:cNvPr id="9" name="Straight Arrow Connector 8"/>
          <p:cNvCxnSpPr>
            <a:endCxn id="49" idx="1"/>
          </p:cNvCxnSpPr>
          <p:nvPr/>
        </p:nvCxnSpPr>
        <p:spPr>
          <a:xfrm flipV="1">
            <a:off x="2143509" y="2618477"/>
            <a:ext cx="931681" cy="13323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31" idx="1"/>
          </p:cNvCxnSpPr>
          <p:nvPr/>
        </p:nvCxnSpPr>
        <p:spPr>
          <a:xfrm>
            <a:off x="2173412" y="3713657"/>
            <a:ext cx="873232" cy="5965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130737" y="963762"/>
            <a:ext cx="806039" cy="359185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3"/>
          </p:cNvCxnSpPr>
          <p:nvPr/>
        </p:nvCxnSpPr>
        <p:spPr>
          <a:xfrm>
            <a:off x="6476665" y="2160961"/>
            <a:ext cx="647561" cy="104334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9" idx="3"/>
          </p:cNvCxnSpPr>
          <p:nvPr/>
        </p:nvCxnSpPr>
        <p:spPr>
          <a:xfrm flipH="1">
            <a:off x="6472189" y="1793829"/>
            <a:ext cx="705553" cy="82464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2143509" y="1657831"/>
            <a:ext cx="889281" cy="75520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40993" y="4481373"/>
            <a:ext cx="2477942" cy="2092881"/>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endParaRPr lang="en-GB" sz="1000" dirty="0">
              <a:solidFill>
                <a:prstClr val="black"/>
              </a:solidFill>
              <a:latin typeface="Calibri"/>
            </a:endParaRPr>
          </a:p>
          <a:p>
            <a:pPr defTabSz="914400"/>
            <a:r>
              <a:rPr lang="en-GB" sz="1000" dirty="0">
                <a:solidFill>
                  <a:prstClr val="black"/>
                </a:solidFill>
                <a:latin typeface="Calibri"/>
              </a:rPr>
              <a:t>Each year the pupils have the opportunity to </a:t>
            </a:r>
          </a:p>
          <a:p>
            <a:pPr defTabSz="914400"/>
            <a:r>
              <a:rPr lang="en-GB" sz="1000" dirty="0">
                <a:solidFill>
                  <a:prstClr val="black"/>
                </a:solidFill>
                <a:latin typeface="Calibri"/>
              </a:rPr>
              <a:t>perform songs and play music  at the Harvest Festival, Christmas Carol Concert, Y3/4 Play, Y5/6 Play. Some pupils have further opportunities to perform at the Summer Concert with Lincoln Concert Orchestra. </a:t>
            </a:r>
          </a:p>
          <a:p>
            <a:pPr defTabSz="914400"/>
            <a:r>
              <a:rPr lang="en-GB" sz="1000" dirty="0">
                <a:solidFill>
                  <a:prstClr val="black"/>
                </a:solidFill>
                <a:latin typeface="Calibri"/>
              </a:rPr>
              <a:t>We also offer Choir, Ocarina Group  and Handbell Club for enthusiastic musicians.</a:t>
            </a:r>
          </a:p>
          <a:p>
            <a:pPr defTabSz="914400"/>
            <a:r>
              <a:rPr lang="en-GB" sz="1000" dirty="0">
                <a:solidFill>
                  <a:prstClr val="black"/>
                </a:solidFill>
                <a:latin typeface="Calibri"/>
              </a:rPr>
              <a:t>Some children receive music lessons in school time. </a:t>
            </a:r>
          </a:p>
        </p:txBody>
      </p:sp>
      <p:sp>
        <p:nvSpPr>
          <p:cNvPr id="41" name="Rounded Rectangle 40"/>
          <p:cNvSpPr/>
          <p:nvPr/>
        </p:nvSpPr>
        <p:spPr>
          <a:xfrm>
            <a:off x="7242696" y="1588019"/>
            <a:ext cx="1493460" cy="62369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400" dirty="0">
              <a:solidFill>
                <a:prstClr val="black"/>
              </a:solidFill>
              <a:latin typeface="Comic Sans MS" panose="030F0702030302020204" pitchFamily="66" charset="0"/>
            </a:endParaRPr>
          </a:p>
          <a:p>
            <a:pPr algn="ctr" defTabSz="914400"/>
            <a:r>
              <a:rPr lang="en-GB" sz="1400" dirty="0">
                <a:solidFill>
                  <a:prstClr val="black"/>
                </a:solidFill>
                <a:latin typeface="Comic Sans MS" panose="030F0702030302020204" pitchFamily="66" charset="0"/>
              </a:rPr>
              <a:t>I can compose a soundscape</a:t>
            </a:r>
          </a:p>
          <a:p>
            <a:pPr algn="ctr" defTabSz="914400"/>
            <a:endParaRPr lang="en-GB" dirty="0">
              <a:solidFill>
                <a:prstClr val="black"/>
              </a:solidFill>
              <a:latin typeface="Calibri"/>
            </a:endParaRPr>
          </a:p>
        </p:txBody>
      </p:sp>
      <p:sp>
        <p:nvSpPr>
          <p:cNvPr id="46" name="Rounded Rectangle 45"/>
          <p:cNvSpPr/>
          <p:nvPr/>
        </p:nvSpPr>
        <p:spPr>
          <a:xfrm>
            <a:off x="7177742" y="3062443"/>
            <a:ext cx="1594645" cy="85420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400" dirty="0">
              <a:solidFill>
                <a:prstClr val="black"/>
              </a:solidFill>
              <a:latin typeface="Comic Sans MS" panose="030F0702030302020204" pitchFamily="66" charset="0"/>
            </a:endParaRPr>
          </a:p>
          <a:p>
            <a:pPr algn="ctr" defTabSz="914400"/>
            <a:r>
              <a:rPr lang="en-GB" sz="1400" dirty="0">
                <a:solidFill>
                  <a:prstClr val="black"/>
                </a:solidFill>
                <a:latin typeface="Comic Sans MS" panose="030F0702030302020204" pitchFamily="66" charset="0"/>
              </a:rPr>
              <a:t>I can take part in harmonies and descants</a:t>
            </a:r>
          </a:p>
          <a:p>
            <a:pPr algn="ctr" defTabSz="914400"/>
            <a:endParaRPr lang="en-GB" dirty="0">
              <a:solidFill>
                <a:prstClr val="black"/>
              </a:solidFill>
              <a:latin typeface="Calibri"/>
            </a:endParaRPr>
          </a:p>
        </p:txBody>
      </p:sp>
      <p:sp>
        <p:nvSpPr>
          <p:cNvPr id="49" name="Rounded Rectangle 48"/>
          <p:cNvSpPr/>
          <p:nvPr/>
        </p:nvSpPr>
        <p:spPr>
          <a:xfrm>
            <a:off x="3075190" y="2413040"/>
            <a:ext cx="3396999" cy="4108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compose melodic and rhythmic phrases </a:t>
            </a:r>
          </a:p>
        </p:txBody>
      </p:sp>
      <p:sp>
        <p:nvSpPr>
          <p:cNvPr id="52" name="Rounded Rectangle 51"/>
          <p:cNvSpPr/>
          <p:nvPr/>
        </p:nvSpPr>
        <p:spPr>
          <a:xfrm>
            <a:off x="3060143" y="4021227"/>
            <a:ext cx="3396999" cy="34328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200" dirty="0">
                <a:solidFill>
                  <a:prstClr val="black"/>
                </a:solidFill>
                <a:latin typeface="Comic Sans MS" panose="030F0702030302020204" pitchFamily="66" charset="0"/>
              </a:rPr>
              <a:t>I can reflect on, and improve my own work</a:t>
            </a:r>
          </a:p>
        </p:txBody>
      </p:sp>
      <p:sp>
        <p:nvSpPr>
          <p:cNvPr id="53" name="Rounded Rectangle 52"/>
          <p:cNvSpPr/>
          <p:nvPr/>
        </p:nvSpPr>
        <p:spPr>
          <a:xfrm>
            <a:off x="3046466" y="4428207"/>
            <a:ext cx="3443876" cy="46390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reflect on my composition’s dynamics, tempo and timbre</a:t>
            </a:r>
          </a:p>
        </p:txBody>
      </p:sp>
      <p:sp>
        <p:nvSpPr>
          <p:cNvPr id="51" name="Rounded Rectangle 50"/>
          <p:cNvSpPr/>
          <p:nvPr/>
        </p:nvSpPr>
        <p:spPr>
          <a:xfrm>
            <a:off x="3036479" y="4972980"/>
            <a:ext cx="3453863" cy="40023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compare pieces, thinking about pitch, mood, rhythm, timbre, dynamics and tempo</a:t>
            </a:r>
          </a:p>
        </p:txBody>
      </p:sp>
      <p:sp>
        <p:nvSpPr>
          <p:cNvPr id="55" name="Rounded Rectangle 54"/>
          <p:cNvSpPr/>
          <p:nvPr/>
        </p:nvSpPr>
        <p:spPr>
          <a:xfrm>
            <a:off x="3066346" y="5461592"/>
            <a:ext cx="3370716" cy="47219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evaluate others’ work, thinking about pitch, mood, rhythm, timbre, dynamics and tempo</a:t>
            </a:r>
          </a:p>
        </p:txBody>
      </p:sp>
      <p:sp>
        <p:nvSpPr>
          <p:cNvPr id="56" name="Rounded Rectangle 55"/>
          <p:cNvSpPr/>
          <p:nvPr/>
        </p:nvSpPr>
        <p:spPr>
          <a:xfrm>
            <a:off x="3073997" y="6012011"/>
            <a:ext cx="3384590" cy="29120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am starting to interpret musical notation</a:t>
            </a:r>
          </a:p>
        </p:txBody>
      </p:sp>
      <p:sp>
        <p:nvSpPr>
          <p:cNvPr id="57" name="Rounded Rectangle 56"/>
          <p:cNvSpPr/>
          <p:nvPr/>
        </p:nvSpPr>
        <p:spPr>
          <a:xfrm>
            <a:off x="3089497" y="6370587"/>
            <a:ext cx="3384590" cy="36588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000" dirty="0">
                <a:solidFill>
                  <a:prstClr val="black"/>
                </a:solidFill>
                <a:latin typeface="Comic Sans MS" panose="030F0702030302020204" pitchFamily="66" charset="0"/>
              </a:rPr>
              <a:t>I can explain what I think a piece of music’s purpose could be</a:t>
            </a:r>
          </a:p>
        </p:txBody>
      </p:sp>
      <p:cxnSp>
        <p:nvCxnSpPr>
          <p:cNvPr id="65" name="Straight Arrow Connector 64"/>
          <p:cNvCxnSpPr>
            <a:stCxn id="16" idx="3"/>
          </p:cNvCxnSpPr>
          <p:nvPr/>
        </p:nvCxnSpPr>
        <p:spPr>
          <a:xfrm>
            <a:off x="6465169" y="1591740"/>
            <a:ext cx="716123" cy="90597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3099746" y="3227117"/>
            <a:ext cx="3405026" cy="34067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sz="1200" dirty="0">
              <a:solidFill>
                <a:prstClr val="black"/>
              </a:solidFill>
              <a:latin typeface="Comic Sans MS" panose="030F0702030302020204" pitchFamily="66" charset="0"/>
            </a:endParaRPr>
          </a:p>
        </p:txBody>
      </p:sp>
      <p:sp>
        <p:nvSpPr>
          <p:cNvPr id="63" name="Rectangle 62"/>
          <p:cNvSpPr/>
          <p:nvPr/>
        </p:nvSpPr>
        <p:spPr>
          <a:xfrm>
            <a:off x="3549343" y="3254161"/>
            <a:ext cx="2593980" cy="276999"/>
          </a:xfrm>
          <a:prstGeom prst="rect">
            <a:avLst/>
          </a:prstGeom>
        </p:spPr>
        <p:txBody>
          <a:bodyPr wrap="none">
            <a:spAutoFit/>
          </a:bodyPr>
          <a:lstStyle/>
          <a:p>
            <a:pPr defTabSz="914400"/>
            <a:r>
              <a:rPr lang="en-GB" sz="1200" dirty="0">
                <a:solidFill>
                  <a:prstClr val="black"/>
                </a:solidFill>
                <a:latin typeface="Comic Sans MS" panose="030F0702030302020204" pitchFamily="66" charset="0"/>
              </a:rPr>
              <a:t>I can lead a group in performance</a:t>
            </a:r>
          </a:p>
        </p:txBody>
      </p:sp>
      <p:pic>
        <p:nvPicPr>
          <p:cNvPr id="44" name="Picture 43">
            <a:hlinkClick r:id="rId5" action="ppaction://hlinksldjump"/>
            <a:extLst>
              <a:ext uri="{FF2B5EF4-FFF2-40B4-BE49-F238E27FC236}">
                <a16:creationId xmlns:a16="http://schemas.microsoft.com/office/drawing/2014/main" id="{BAF54A3A-7E9D-4C25-B237-9620B7754BDC}"/>
              </a:ext>
            </a:extLst>
          </p:cNvPr>
          <p:cNvPicPr>
            <a:picLocks noChangeAspect="1"/>
          </p:cNvPicPr>
          <p:nvPr/>
        </p:nvPicPr>
        <p:blipFill>
          <a:blip r:embed="rId6"/>
          <a:stretch>
            <a:fillRect/>
          </a:stretch>
        </p:blipFill>
        <p:spPr>
          <a:xfrm>
            <a:off x="0" y="6157611"/>
            <a:ext cx="719612" cy="576263"/>
          </a:xfrm>
          <a:prstGeom prst="rect">
            <a:avLst/>
          </a:prstGeom>
        </p:spPr>
      </p:pic>
    </p:spTree>
    <p:extLst>
      <p:ext uri="{BB962C8B-B14F-4D97-AF65-F5344CB8AC3E}">
        <p14:creationId xmlns:p14="http://schemas.microsoft.com/office/powerpoint/2010/main" val="257440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2532303" y="459554"/>
            <a:ext cx="4841390"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FRENCH</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5" name="Picture 4">
            <a:extLst>
              <a:ext uri="{FF2B5EF4-FFF2-40B4-BE49-F238E27FC236}">
                <a16:creationId xmlns:a16="http://schemas.microsoft.com/office/drawing/2014/main" id="{FA8E1A5F-8492-44B4-B38E-9FC9D10E27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42" b="97430" l="10000" r="91512">
                        <a14:foregroundMark x1="47209" y1="4842" x2="47209" y2="4842"/>
                        <a14:foregroundMark x1="18953" y1="92827" x2="18953" y2="92827"/>
                        <a14:foregroundMark x1="83023" y1="95278" x2="83023" y2="95278"/>
                        <a14:foregroundMark x1="12326" y1="97430" x2="12326" y2="97430"/>
                        <a14:foregroundMark x1="91512" y1="97430" x2="91512" y2="97430"/>
                      </a14:backgroundRemoval>
                    </a14:imgEffect>
                  </a14:imgLayer>
                </a14:imgProps>
              </a:ext>
            </a:extLst>
          </a:blip>
          <a:stretch>
            <a:fillRect/>
          </a:stretch>
        </p:blipFill>
        <p:spPr>
          <a:xfrm>
            <a:off x="4101453" y="2615910"/>
            <a:ext cx="1730801" cy="3367011"/>
          </a:xfrm>
          <a:prstGeom prst="rect">
            <a:avLst/>
          </a:prstGeom>
        </p:spPr>
      </p:pic>
      <p:pic>
        <p:nvPicPr>
          <p:cNvPr id="7" name="Picture 6">
            <a:hlinkClick r:id="rId4" action="ppaction://hlinksldjump"/>
            <a:extLst>
              <a:ext uri="{FF2B5EF4-FFF2-40B4-BE49-F238E27FC236}">
                <a16:creationId xmlns:a16="http://schemas.microsoft.com/office/drawing/2014/main" id="{D1E380EA-B68D-4143-A527-7A0ECC61A25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154747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F06797-6E09-4011-9875-9316516B88EF}"/>
              </a:ext>
            </a:extLst>
          </p:cNvPr>
          <p:cNvPicPr>
            <a:picLocks noChangeAspect="1"/>
          </p:cNvPicPr>
          <p:nvPr/>
        </p:nvPicPr>
        <p:blipFill>
          <a:blip r:embed="rId2"/>
          <a:stretch>
            <a:fillRect/>
          </a:stretch>
        </p:blipFill>
        <p:spPr>
          <a:xfrm>
            <a:off x="228134" y="328552"/>
            <a:ext cx="6668431" cy="866896"/>
          </a:xfrm>
          <a:prstGeom prst="rect">
            <a:avLst/>
          </a:prstGeom>
        </p:spPr>
      </p:pic>
      <p:sp>
        <p:nvSpPr>
          <p:cNvPr id="3" name="Rectangle 2">
            <a:extLst>
              <a:ext uri="{FF2B5EF4-FFF2-40B4-BE49-F238E27FC236}">
                <a16:creationId xmlns:a16="http://schemas.microsoft.com/office/drawing/2014/main" id="{9E086B6D-7DF3-4B49-8BA4-FEB1178A2ADF}"/>
              </a:ext>
            </a:extLst>
          </p:cNvPr>
          <p:cNvSpPr/>
          <p:nvPr/>
        </p:nvSpPr>
        <p:spPr>
          <a:xfrm>
            <a:off x="228134" y="1467535"/>
            <a:ext cx="7334716" cy="369332"/>
          </a:xfrm>
          <a:prstGeom prst="rect">
            <a:avLst/>
          </a:prstGeom>
        </p:spPr>
        <p:txBody>
          <a:bodyPr wrap="square">
            <a:spAutoFit/>
          </a:bodyPr>
          <a:lstStyle/>
          <a:p>
            <a:r>
              <a:rPr lang="en-GB" dirty="0">
                <a:hlinkClick r:id="rId3"/>
              </a:rPr>
              <a:t>https://www.lightbulblanguages.co.uk/resources-pr-fr-schemeofwork.htm</a:t>
            </a:r>
            <a:r>
              <a:rPr lang="en-GB" dirty="0"/>
              <a:t> </a:t>
            </a:r>
          </a:p>
        </p:txBody>
      </p:sp>
      <p:sp>
        <p:nvSpPr>
          <p:cNvPr id="4" name="TextBox 3">
            <a:extLst>
              <a:ext uri="{FF2B5EF4-FFF2-40B4-BE49-F238E27FC236}">
                <a16:creationId xmlns:a16="http://schemas.microsoft.com/office/drawing/2014/main" id="{82367FA5-0BA9-49BC-943E-474B8686DCBE}"/>
              </a:ext>
            </a:extLst>
          </p:cNvPr>
          <p:cNvSpPr txBox="1"/>
          <p:nvPr/>
        </p:nvSpPr>
        <p:spPr>
          <a:xfrm>
            <a:off x="228134" y="1850768"/>
            <a:ext cx="9354016" cy="646331"/>
          </a:xfrm>
          <a:prstGeom prst="rect">
            <a:avLst/>
          </a:prstGeom>
          <a:noFill/>
        </p:spPr>
        <p:txBody>
          <a:bodyPr wrap="square" rtlCol="0">
            <a:spAutoFit/>
          </a:bodyPr>
          <a:lstStyle/>
          <a:p>
            <a:r>
              <a:rPr lang="en-GB" dirty="0"/>
              <a:t>                                                                                                                                                                                                                                                                                                                                                                                                                                                                                                                                                                                                                                                                                                                                                                                                                              </a:t>
            </a:r>
            <a:r>
              <a:rPr lang="en-GB" b="1" dirty="0"/>
              <a:t>Our French curriculum and progression document is based on the Light Bulb Language scheme</a:t>
            </a:r>
          </a:p>
        </p:txBody>
      </p:sp>
      <p:pic>
        <p:nvPicPr>
          <p:cNvPr id="5" name="Picture 4">
            <a:hlinkClick r:id="rId4" action="ppaction://hlinksldjump"/>
            <a:extLst>
              <a:ext uri="{FF2B5EF4-FFF2-40B4-BE49-F238E27FC236}">
                <a16:creationId xmlns:a16="http://schemas.microsoft.com/office/drawing/2014/main" id="{D3A96A6F-A188-4533-B6E8-F509370051F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32833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2026423685"/>
              </p:ext>
            </p:extLst>
          </p:nvPr>
        </p:nvGraphicFramePr>
        <p:xfrm>
          <a:off x="161924" y="137411"/>
          <a:ext cx="9582151" cy="6634724"/>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800" b="1" dirty="0">
                          <a:solidFill>
                            <a:schemeClr val="bg1"/>
                          </a:solidFill>
                          <a:effectLst/>
                        </a:rPr>
                        <a:t>FRENCH - ORACY </a:t>
                      </a:r>
                      <a:r>
                        <a:rPr lang="en-GB" sz="900" dirty="0">
                          <a:effectLst/>
                        </a:rPr>
                        <a:t> </a:t>
                      </a:r>
                      <a:endParaRPr lang="en-GB" sz="900" b="0" i="0" dirty="0">
                        <a:effectLst/>
                      </a:endParaRPr>
                    </a:p>
                  </a:txBody>
                  <a:tcPr marL="51045" marR="51045" marT="25522" marB="25522">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algn="l" rtl="0" fontAlgn="base"/>
                      <a:r>
                        <a:rPr lang="en-GB" sz="900" b="1" i="1" dirty="0">
                          <a:effectLst/>
                          <a:latin typeface="Calibri" panose="020F0502020204030204" pitchFamily="34" charset="0"/>
                        </a:rPr>
                        <a:t>National Curriculum Entry:</a:t>
                      </a:r>
                      <a:r>
                        <a:rPr lang="en-GB" sz="900" b="0" i="0" dirty="0">
                          <a:effectLst/>
                          <a:latin typeface="Calibri" panose="020F050202020403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1 - </a:t>
                      </a:r>
                      <a:r>
                        <a:rPr lang="en-GB" sz="900" b="0" i="1" dirty="0">
                          <a:effectLst/>
                          <a:latin typeface="Helvetica" panose="020B0604020202020204" pitchFamily="34" charset="0"/>
                        </a:rPr>
                        <a:t>listen attentively to spoken language and show understanding by joining in and responding</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2 - </a:t>
                      </a:r>
                      <a:r>
                        <a:rPr lang="en-GB" sz="900" b="0" i="1" dirty="0">
                          <a:effectLst/>
                          <a:latin typeface="Helvetica" panose="020B0604020202020204" pitchFamily="34" charset="0"/>
                        </a:rPr>
                        <a:t>explore the patterns and sounds of language through songs and rhymes and link the spelling, sound and meaning of words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3 - </a:t>
                      </a:r>
                      <a:r>
                        <a:rPr lang="en-GB" sz="900" b="0" i="1" dirty="0">
                          <a:effectLst/>
                          <a:latin typeface="Helvetica" panose="020B0604020202020204" pitchFamily="34" charset="0"/>
                        </a:rPr>
                        <a:t>engage in conversations; ask and answer questions; express opinions and respond to those of others; seek clarification and help</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4 - </a:t>
                      </a:r>
                      <a:r>
                        <a:rPr lang="en-GB" sz="900" b="0" i="1" dirty="0">
                          <a:effectLst/>
                          <a:latin typeface="Helvetica" panose="020B0604020202020204" pitchFamily="34" charset="0"/>
                        </a:rPr>
                        <a:t>speak in sentences, using familiar vocabulary, phrases and basic language structures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5 - </a:t>
                      </a:r>
                      <a:r>
                        <a:rPr lang="en-GB" sz="900" b="0" i="1" dirty="0">
                          <a:effectLst/>
                          <a:latin typeface="Helvetica" panose="020B0604020202020204" pitchFamily="34" charset="0"/>
                        </a:rPr>
                        <a:t>develop accurate pronunciation and intonation so that others understand when they are reading aloud or using familiar words and phrases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6 - </a:t>
                      </a:r>
                      <a:r>
                        <a:rPr lang="en-GB" sz="900" b="0" i="1" dirty="0">
                          <a:effectLst/>
                          <a:latin typeface="Helvetica" panose="020B0604020202020204" pitchFamily="34" charset="0"/>
                        </a:rPr>
                        <a:t>present ideas and information orally to a range of audiences</a:t>
                      </a:r>
                      <a:r>
                        <a:rPr lang="en-GB" sz="900" b="0" i="0" dirty="0">
                          <a:effectLst/>
                          <a:latin typeface="Helvetica" panose="020B0604020202020204" pitchFamily="34" charset="0"/>
                        </a:rPr>
                        <a:t> </a:t>
                      </a:r>
                      <a:endParaRPr lang="en-GB" sz="900" b="0" i="0" dirty="0">
                        <a:effectLst/>
                      </a:endParaRPr>
                    </a:p>
                    <a:p>
                      <a:pPr algn="l" rtl="0" fontAlgn="base"/>
                      <a:r>
                        <a:rPr lang="en-GB" sz="900" b="1" i="1" dirty="0" err="1">
                          <a:effectLst/>
                          <a:latin typeface="Helvetica" panose="020B0604020202020204" pitchFamily="34" charset="0"/>
                        </a:rPr>
                        <a:t>Oracy</a:t>
                      </a:r>
                      <a:r>
                        <a:rPr lang="en-GB" sz="900" b="1" i="1" dirty="0">
                          <a:effectLst/>
                          <a:latin typeface="Helvetica" panose="020B0604020202020204" pitchFamily="34" charset="0"/>
                        </a:rPr>
                        <a:t> 7 - </a:t>
                      </a:r>
                      <a:r>
                        <a:rPr lang="en-GB" sz="900" b="0" i="1" dirty="0">
                          <a:effectLst/>
                          <a:latin typeface="Helvetica" panose="020B0604020202020204" pitchFamily="34" charset="0"/>
                        </a:rPr>
                        <a:t>describe people, places, things and actions orally […]</a:t>
                      </a:r>
                      <a:r>
                        <a:rPr lang="en-GB" sz="900" b="0" i="0" dirty="0">
                          <a:effectLst/>
                          <a:latin typeface="Helvetica" panose="020B060402020202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dirty="0">
                        <a:effectLst/>
                      </a:endParaRPr>
                    </a:p>
                    <a:p>
                      <a:pPr algn="l" rtl="0" fontAlgn="base"/>
                      <a:r>
                        <a:rPr lang="en-GB" sz="900" b="1" i="1" dirty="0">
                          <a:effectLst/>
                          <a:latin typeface="Calibri" panose="020F0502020204030204" pitchFamily="34" charset="0"/>
                        </a:rPr>
                        <a:t>Skills and Knowledge development targets (in the form of ‘I can…’ statements; these are referenced in the termly and weekly planning):</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6</a:t>
                      </a:r>
                      <a:r>
                        <a:rPr lang="en-GB" sz="900" b="0" i="0">
                          <a:effectLst/>
                          <a:latin typeface="Calibri" panose="020F0502020204030204" pitchFamily="34" charset="0"/>
                        </a:rPr>
                        <a:t> </a:t>
                      </a:r>
                      <a:endParaRPr lang="en-GB" sz="900" b="0" i="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O3.1</a:t>
                      </a:r>
                      <a:r>
                        <a:rPr lang="en-GB" sz="900" b="0" i="0">
                          <a:solidFill>
                            <a:srgbClr val="00668E"/>
                          </a:solidFill>
                          <a:effectLst/>
                          <a:latin typeface="HelveticaNeue"/>
                        </a:rPr>
                        <a:t> I can listen and respond to simple rhymes, stories and songs  </a:t>
                      </a:r>
                      <a:endParaRPr lang="en-GB" sz="900" b="0" i="0">
                        <a:effectLst/>
                      </a:endParaRPr>
                    </a:p>
                    <a:p>
                      <a:pPr algn="l" rtl="0" fontAlgn="base"/>
                      <a:r>
                        <a:rPr lang="en-GB" sz="900" b="1" i="0">
                          <a:solidFill>
                            <a:srgbClr val="00668E"/>
                          </a:solidFill>
                          <a:effectLst/>
                          <a:latin typeface="HelveticaNeue"/>
                        </a:rPr>
                        <a:t>O3.2</a:t>
                      </a:r>
                      <a:r>
                        <a:rPr lang="en-GB" sz="900" b="0" i="0">
                          <a:solidFill>
                            <a:srgbClr val="00668E"/>
                          </a:solidFill>
                          <a:effectLst/>
                          <a:latin typeface="HelveticaNeue"/>
                        </a:rPr>
                        <a:t> I can recognise and respond to sound patterns and words  </a:t>
                      </a:r>
                      <a:endParaRPr lang="en-GB" sz="900" b="0" i="0">
                        <a:effectLst/>
                      </a:endParaRPr>
                    </a:p>
                    <a:p>
                      <a:pPr algn="l" rtl="0" fontAlgn="base"/>
                      <a:r>
                        <a:rPr lang="en-GB" sz="900" b="1" i="0">
                          <a:solidFill>
                            <a:srgbClr val="00668E"/>
                          </a:solidFill>
                          <a:effectLst/>
                          <a:latin typeface="HelveticaNeue"/>
                        </a:rPr>
                        <a:t>O3.3</a:t>
                      </a:r>
                      <a:r>
                        <a:rPr lang="en-GB" sz="900" b="0" i="0">
                          <a:solidFill>
                            <a:srgbClr val="00668E"/>
                          </a:solidFill>
                          <a:effectLst/>
                          <a:latin typeface="HelveticaNeue"/>
                        </a:rPr>
                        <a:t> I can perform simple communicative tasks using single words, phrases and short sentences  </a:t>
                      </a:r>
                      <a:endParaRPr lang="en-GB" sz="900" b="0" i="0">
                        <a:effectLst/>
                      </a:endParaRPr>
                    </a:p>
                    <a:p>
                      <a:pPr algn="l" rtl="0" fontAlgn="base"/>
                      <a:r>
                        <a:rPr lang="en-GB" sz="900" b="1" i="0">
                          <a:solidFill>
                            <a:srgbClr val="00668E"/>
                          </a:solidFill>
                          <a:effectLst/>
                          <a:latin typeface="HelveticaNeue"/>
                        </a:rPr>
                        <a:t>O3.4</a:t>
                      </a:r>
                      <a:r>
                        <a:rPr lang="en-GB" sz="900" b="0" i="0">
                          <a:solidFill>
                            <a:srgbClr val="00668E"/>
                          </a:solidFill>
                          <a:effectLst/>
                          <a:latin typeface="HelveticaNeue"/>
                        </a:rPr>
                        <a:t> I can listen attentively and understand instructions, everyday classroom language and praise words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O4.1</a:t>
                      </a:r>
                      <a:r>
                        <a:rPr lang="en-GB" sz="900" b="0" i="0">
                          <a:solidFill>
                            <a:srgbClr val="00668E"/>
                          </a:solidFill>
                          <a:effectLst/>
                          <a:latin typeface="HelveticaNeue"/>
                        </a:rPr>
                        <a:t> I can memorise and present a short spoken text  </a:t>
                      </a:r>
                      <a:endParaRPr lang="en-GB" sz="900" b="0" i="0">
                        <a:effectLst/>
                      </a:endParaRPr>
                    </a:p>
                    <a:p>
                      <a:pPr algn="l" rtl="0" fontAlgn="base"/>
                      <a:r>
                        <a:rPr lang="en-GB" sz="900" b="1" i="0">
                          <a:solidFill>
                            <a:srgbClr val="00668E"/>
                          </a:solidFill>
                          <a:effectLst/>
                          <a:latin typeface="HelveticaNeue"/>
                        </a:rPr>
                        <a:t>O4.2</a:t>
                      </a:r>
                      <a:r>
                        <a:rPr lang="en-GB" sz="900" b="0" i="0">
                          <a:solidFill>
                            <a:srgbClr val="00668E"/>
                          </a:solidFill>
                          <a:effectLst/>
                          <a:latin typeface="HelveticaNeue"/>
                        </a:rPr>
                        <a:t> I can listen for specific words and phrases  </a:t>
                      </a:r>
                      <a:endParaRPr lang="en-GB" sz="900" b="0" i="0">
                        <a:effectLst/>
                      </a:endParaRPr>
                    </a:p>
                    <a:p>
                      <a:pPr algn="l" rtl="0" fontAlgn="base"/>
                      <a:r>
                        <a:rPr lang="en-GB" sz="900" b="1" i="0">
                          <a:solidFill>
                            <a:srgbClr val="00668E"/>
                          </a:solidFill>
                          <a:effectLst/>
                          <a:latin typeface="HelveticaNeue"/>
                        </a:rPr>
                        <a:t>O4.3</a:t>
                      </a:r>
                      <a:r>
                        <a:rPr lang="en-GB" sz="900" b="0" i="0">
                          <a:solidFill>
                            <a:srgbClr val="00668E"/>
                          </a:solidFill>
                          <a:effectLst/>
                          <a:latin typeface="HelveticaNeue"/>
                        </a:rPr>
                        <a:t> I can listen for sounds, rhyme and rhythm  </a:t>
                      </a:r>
                      <a:endParaRPr lang="en-GB" sz="900" b="0" i="0">
                        <a:effectLst/>
                      </a:endParaRPr>
                    </a:p>
                    <a:p>
                      <a:pPr algn="l" rtl="0" fontAlgn="base"/>
                      <a:r>
                        <a:rPr lang="en-GB" sz="900" b="1" i="0">
                          <a:solidFill>
                            <a:srgbClr val="00668E"/>
                          </a:solidFill>
                          <a:effectLst/>
                          <a:latin typeface="HelveticaNeue"/>
                        </a:rPr>
                        <a:t>O4.4</a:t>
                      </a:r>
                      <a:r>
                        <a:rPr lang="en-GB" sz="900" b="0" i="0">
                          <a:solidFill>
                            <a:srgbClr val="00668E"/>
                          </a:solidFill>
                          <a:effectLst/>
                          <a:latin typeface="HelveticaNeue"/>
                        </a:rPr>
                        <a:t> I can ask and answer questions on several topics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O5.1</a:t>
                      </a:r>
                      <a:r>
                        <a:rPr lang="en-GB" sz="900" b="0" i="0">
                          <a:solidFill>
                            <a:srgbClr val="00668E"/>
                          </a:solidFill>
                          <a:effectLst/>
                          <a:latin typeface="HelveticaNeue"/>
                        </a:rPr>
                        <a:t> I can prepare and practise a simple conversation, re-using familiar vocabulary and structures in new contexts  </a:t>
                      </a:r>
                      <a:endParaRPr lang="en-GB" sz="900" b="0" i="0">
                        <a:effectLst/>
                      </a:endParaRPr>
                    </a:p>
                    <a:p>
                      <a:pPr algn="l" rtl="0" fontAlgn="base"/>
                      <a:r>
                        <a:rPr lang="en-GB" sz="900" b="1" i="0">
                          <a:solidFill>
                            <a:srgbClr val="00668E"/>
                          </a:solidFill>
                          <a:effectLst/>
                          <a:latin typeface="HelveticaNeue"/>
                        </a:rPr>
                        <a:t>O5.2</a:t>
                      </a:r>
                      <a:r>
                        <a:rPr lang="en-GB" sz="900" b="0" i="0">
                          <a:solidFill>
                            <a:srgbClr val="00668E"/>
                          </a:solidFill>
                          <a:effectLst/>
                          <a:latin typeface="HelveticaNeue"/>
                        </a:rPr>
                        <a:t> I can understand and express simple opinions  </a:t>
                      </a:r>
                      <a:endParaRPr lang="en-GB" sz="900" b="0" i="0">
                        <a:effectLst/>
                      </a:endParaRPr>
                    </a:p>
                    <a:p>
                      <a:pPr algn="l" rtl="0" fontAlgn="base"/>
                      <a:r>
                        <a:rPr lang="en-GB" sz="900" b="1" i="0">
                          <a:solidFill>
                            <a:srgbClr val="00668E"/>
                          </a:solidFill>
                          <a:effectLst/>
                          <a:latin typeface="HelveticaNeue"/>
                        </a:rPr>
                        <a:t>O5.3</a:t>
                      </a:r>
                      <a:r>
                        <a:rPr lang="en-GB" sz="900" b="0" i="0">
                          <a:solidFill>
                            <a:srgbClr val="00668E"/>
                          </a:solidFill>
                          <a:effectLst/>
                          <a:latin typeface="HelveticaNeue"/>
                        </a:rPr>
                        <a:t> I can listen attentively and understand more complex phrases and sentences  </a:t>
                      </a:r>
                      <a:endParaRPr lang="en-GB" sz="900" b="0" i="0">
                        <a:effectLst/>
                      </a:endParaRPr>
                    </a:p>
                    <a:p>
                      <a:pPr algn="l" rtl="0" fontAlgn="base"/>
                      <a:r>
                        <a:rPr lang="en-GB" sz="900" b="1" i="0">
                          <a:solidFill>
                            <a:srgbClr val="00668E"/>
                          </a:solidFill>
                          <a:effectLst/>
                          <a:latin typeface="HelveticaNeue"/>
                        </a:rPr>
                        <a:t>O5.4</a:t>
                      </a:r>
                      <a:r>
                        <a:rPr lang="en-GB" sz="900" b="0" i="0">
                          <a:solidFill>
                            <a:srgbClr val="00668E"/>
                          </a:solidFill>
                          <a:effectLst/>
                          <a:latin typeface="HelveticaNeue"/>
                        </a:rPr>
                        <a:t> I can prepare a short presentation on a familiar topic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O6.1</a:t>
                      </a:r>
                      <a:r>
                        <a:rPr lang="en-GB" sz="900" b="0" i="0">
                          <a:solidFill>
                            <a:srgbClr val="00668E"/>
                          </a:solidFill>
                          <a:effectLst/>
                          <a:latin typeface="HelveticaNeue"/>
                        </a:rPr>
                        <a:t> I can understand the main points and simple opinions in a spoken story, song or passage  </a:t>
                      </a:r>
                      <a:endParaRPr lang="en-GB" sz="900" b="0" i="0">
                        <a:effectLst/>
                      </a:endParaRPr>
                    </a:p>
                    <a:p>
                      <a:pPr algn="l" rtl="0" fontAlgn="base"/>
                      <a:r>
                        <a:rPr lang="en-GB" sz="900" b="1" i="0">
                          <a:solidFill>
                            <a:srgbClr val="00668E"/>
                          </a:solidFill>
                          <a:effectLst/>
                          <a:latin typeface="HelveticaNeue"/>
                        </a:rPr>
                        <a:t>O6.2</a:t>
                      </a:r>
                      <a:r>
                        <a:rPr lang="en-GB" sz="900" b="0" i="0">
                          <a:solidFill>
                            <a:srgbClr val="00668E"/>
                          </a:solidFill>
                          <a:effectLst/>
                          <a:latin typeface="HelveticaNeue"/>
                        </a:rPr>
                        <a:t> I can perform to an audience  </a:t>
                      </a:r>
                      <a:endParaRPr lang="en-GB" sz="900" b="0" i="0">
                        <a:effectLst/>
                      </a:endParaRPr>
                    </a:p>
                    <a:p>
                      <a:pPr algn="l" rtl="0" fontAlgn="base"/>
                      <a:r>
                        <a:rPr lang="en-GB" sz="900" b="1" i="0">
                          <a:solidFill>
                            <a:srgbClr val="00668E"/>
                          </a:solidFill>
                          <a:effectLst/>
                          <a:latin typeface="HelveticaNeue"/>
                        </a:rPr>
                        <a:t>O6.3</a:t>
                      </a:r>
                      <a:r>
                        <a:rPr lang="en-GB" sz="900" b="0" i="0">
                          <a:solidFill>
                            <a:srgbClr val="00668E"/>
                          </a:solidFill>
                          <a:effectLst/>
                          <a:latin typeface="HelveticaNeue"/>
                        </a:rPr>
                        <a:t> I can understand longer and more complex phrases or sentences  </a:t>
                      </a:r>
                      <a:endParaRPr lang="en-GB" sz="900" b="0" i="0">
                        <a:effectLst/>
                      </a:endParaRPr>
                    </a:p>
                    <a:p>
                      <a:pPr algn="l" rtl="0" fontAlgn="base"/>
                      <a:r>
                        <a:rPr lang="en-GB" sz="900" b="1" i="0">
                          <a:solidFill>
                            <a:srgbClr val="00668E"/>
                          </a:solidFill>
                          <a:effectLst/>
                          <a:latin typeface="HelveticaNeue"/>
                        </a:rPr>
                        <a:t>O6.4</a:t>
                      </a:r>
                      <a:r>
                        <a:rPr lang="en-GB" sz="900" b="0" i="0">
                          <a:solidFill>
                            <a:srgbClr val="00668E"/>
                          </a:solidFill>
                          <a:effectLst/>
                          <a:latin typeface="HelveticaNeue"/>
                        </a:rPr>
                        <a:t> I can spoken language confidently to initiate and sustain conversations and to tell stories  </a:t>
                      </a:r>
                      <a:endParaRPr lang="en-GB" sz="900" b="0" i="0">
                        <a:effectLst/>
                      </a:endParaRPr>
                    </a:p>
                  </a:txBody>
                  <a:tcPr/>
                </a:tc>
                <a:extLst>
                  <a:ext uri="{0D108BD9-81ED-4DB2-BD59-A6C34878D82A}">
                    <a16:rowId xmlns:a16="http://schemas.microsoft.com/office/drawing/2014/main" val="3566705712"/>
                  </a:ext>
                </a:extLst>
              </a:tr>
              <a:tr h="0">
                <a:tc gridSpan="4">
                  <a:txBody>
                    <a:bodyPr/>
                    <a:lstStyle/>
                    <a:p>
                      <a:pPr algn="ctr" rtl="0" fontAlgn="base"/>
                      <a:r>
                        <a:rPr lang="en-GB" sz="900" b="0" i="1" dirty="0">
                          <a:effectLst/>
                          <a:latin typeface="Calibri" panose="020F0502020204030204" pitchFamily="34" charset="0"/>
                        </a:rPr>
                        <a:t>What does this look like within the learning</a:t>
                      </a:r>
                      <a:r>
                        <a:rPr lang="en-GB" sz="900" b="1" i="1" dirty="0">
                          <a:effectLst/>
                          <a:latin typeface="Calibri" panose="020F0502020204030204" pitchFamily="34" charset="0"/>
                        </a:rPr>
                        <a:t>?  How does the learning demonstrably show progress in skills and knowledge from Y3/4 to Y5/6?</a:t>
                      </a:r>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At the beginning of Year 3 the main emphasis is on familiarising children with the sounds and speech patterns of the new language. They enjoy listening to and joining in with a range of songs, poems and stories, and develop their confidence, imagination and self-expression. They learn to differentiate unfamiliar sounds and words. They mimic and play with sounds. They understand simple words and phrases, and begin to repeat and to use some of them independently in simple communicative tasks and role-plays.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listen to a variety of voices, which may include the class teacher, visiting native speakers, audio CDs and use websites and digital video clips.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continue to enjoy listening to and joining in with a wide range of songs, poems and stories, and develop their confidence, imagination and self-expression.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ask and answer a wider range of questions and memorise and present short texts such as finger rhymes, poems, songs, role-plays or stories.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listen attentively and learn to identify the main points from a short passage of several sentences.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enjoy listening to and joining in with a wider range of songs, poems and stories, and develop their confidence, imagination and self-expression. They learn how to express a simple opinion and join in a short conversation.</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During Year 6 children listen to texts and learn</a:t>
                      </a:r>
                      <a:r>
                        <a:rPr lang="en-GB" sz="900" b="0" i="0" dirty="0">
                          <a:effectLst/>
                          <a:latin typeface="Calibri" panose="020F0502020204030204" pitchFamily="34" charset="0"/>
                        </a:rPr>
                        <a:t> </a:t>
                      </a:r>
                      <a:endParaRPr lang="en-GB" sz="900" b="0" i="0" dirty="0">
                        <a:effectLst/>
                      </a:endParaRPr>
                    </a:p>
                    <a:p>
                      <a:pPr algn="l" rtl="0" fontAlgn="base"/>
                      <a:r>
                        <a:rPr lang="en-GB" sz="900" b="0" i="1" dirty="0">
                          <a:effectLst/>
                          <a:latin typeface="Calibri" panose="020F0502020204030204" pitchFamily="34" charset="0"/>
                        </a:rPr>
                        <a:t>to pick out the main points and some details. They learn texts, sketches and dialogues by heart and perform in front of an audience. They enjoy listening to and joining in with a wide range of songs, poems and stories, and develop their confidence, imagination and self-expression. They learn to initiate and sustain short conversations without help. They also enjoy developing short presentations or sharing simple accounts of interesting events from their own experience using a model.</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9AFFFC71-ABBD-4C59-914D-0DEC9F6CF169}"/>
              </a:ext>
            </a:extLst>
          </p:cNvPr>
          <p:cNvPicPr>
            <a:picLocks noChangeAspect="1"/>
          </p:cNvPicPr>
          <p:nvPr/>
        </p:nvPicPr>
        <p:blipFill>
          <a:blip r:embed="rId3"/>
          <a:stretch>
            <a:fillRect/>
          </a:stretch>
        </p:blipFill>
        <p:spPr>
          <a:xfrm>
            <a:off x="8948263" y="6144326"/>
            <a:ext cx="719612" cy="576263"/>
          </a:xfrm>
          <a:prstGeom prst="rect">
            <a:avLst/>
          </a:prstGeom>
        </p:spPr>
      </p:pic>
    </p:spTree>
    <p:extLst>
      <p:ext uri="{BB962C8B-B14F-4D97-AF65-F5344CB8AC3E}">
        <p14:creationId xmlns:p14="http://schemas.microsoft.com/office/powerpoint/2010/main" val="4294811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333806984"/>
              </p:ext>
            </p:extLst>
          </p:nvPr>
        </p:nvGraphicFramePr>
        <p:xfrm>
          <a:off x="161924" y="137411"/>
          <a:ext cx="9582151" cy="6161792"/>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800" b="1" i="0" dirty="0">
                          <a:solidFill>
                            <a:schemeClr val="bg1"/>
                          </a:solidFill>
                          <a:effectLst/>
                          <a:latin typeface="Calibri" panose="020F0502020204030204" pitchFamily="34" charset="0"/>
                        </a:rPr>
                        <a:t>FRENCH - LITERACY </a:t>
                      </a:r>
                      <a:endParaRPr lang="en-GB" sz="1800" b="1" i="0" dirty="0">
                        <a:solidFill>
                          <a:schemeClr val="bg1"/>
                        </a:solidFill>
                        <a:effectLst/>
                      </a:endParaRPr>
                    </a:p>
                  </a:txBody>
                  <a:tcP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fontAlgn="t"/>
                      <a:endParaRPr lang="en-GB" sz="900" dirty="0">
                        <a:effectLst/>
                      </a:endParaRPr>
                    </a:p>
                    <a:p>
                      <a:pPr algn="l" rtl="0" fontAlgn="base"/>
                      <a:r>
                        <a:rPr lang="en-GB" sz="900" b="1" i="1" dirty="0">
                          <a:effectLst/>
                          <a:latin typeface="Calibri" panose="020F0502020204030204" pitchFamily="34" charset="0"/>
                        </a:rPr>
                        <a:t>National Curriculum Entry:</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1 </a:t>
                      </a:r>
                      <a:r>
                        <a:rPr lang="en-GB" sz="900" b="0" i="1" dirty="0">
                          <a:effectLst/>
                          <a:latin typeface="Helvetica" panose="020B0604020202020204" pitchFamily="34" charset="0"/>
                        </a:rPr>
                        <a:t>- read carefully and show understanding of words, phrases and simple writing</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2 </a:t>
                      </a:r>
                      <a:r>
                        <a:rPr lang="en-GB" sz="900" b="0" i="1" dirty="0">
                          <a:effectLst/>
                          <a:latin typeface="Helvetica" panose="020B0604020202020204" pitchFamily="34" charset="0"/>
                        </a:rPr>
                        <a:t>- broaden their vocabulary and develop their ability to understand new words that are introduced into familiar written material, including through using a dictionary</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3 </a:t>
                      </a:r>
                      <a:r>
                        <a:rPr lang="en-GB" sz="900" b="0" i="1" dirty="0">
                          <a:effectLst/>
                          <a:latin typeface="Helvetica" panose="020B0604020202020204" pitchFamily="34" charset="0"/>
                        </a:rPr>
                        <a:t>-</a:t>
                      </a:r>
                      <a:r>
                        <a:rPr lang="en-GB" sz="900" b="1" i="1" dirty="0">
                          <a:effectLst/>
                          <a:latin typeface="Helvetica" panose="020B0604020202020204" pitchFamily="34" charset="0"/>
                        </a:rPr>
                        <a:t> </a:t>
                      </a:r>
                      <a:r>
                        <a:rPr lang="en-GB" sz="900" b="0" i="1" dirty="0">
                          <a:effectLst/>
                          <a:latin typeface="Helvetica" panose="020B0604020202020204" pitchFamily="34" charset="0"/>
                        </a:rPr>
                        <a:t>write phrases from memory, and adapt these to create new sentences, to express ideas clearly</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4 </a:t>
                      </a:r>
                      <a:r>
                        <a:rPr lang="en-GB" sz="900" b="0" i="1" dirty="0">
                          <a:effectLst/>
                          <a:latin typeface="Helvetica" panose="020B0604020202020204" pitchFamily="34" charset="0"/>
                        </a:rPr>
                        <a:t>- describe people, places, things and actions […] in writing</a:t>
                      </a:r>
                      <a:r>
                        <a:rPr lang="en-GB" sz="900" b="0" i="0" dirty="0">
                          <a:effectLst/>
                          <a:latin typeface="Helvetica" panose="020B0604020202020204" pitchFamily="34" charset="0"/>
                        </a:rPr>
                        <a:t> </a:t>
                      </a:r>
                      <a:endParaRPr lang="en-GB" sz="900" b="0" i="0" dirty="0">
                        <a:effectLst/>
                      </a:endParaRPr>
                    </a:p>
                    <a:p>
                      <a:pPr algn="l" rtl="0" fontAlgn="base"/>
                      <a:r>
                        <a:rPr lang="en-GB" sz="900" b="1" i="1" dirty="0">
                          <a:effectLst/>
                          <a:latin typeface="Helvetica" panose="020B0604020202020204" pitchFamily="34" charset="0"/>
                        </a:rPr>
                        <a:t>Literacy 5 </a:t>
                      </a:r>
                      <a:r>
                        <a:rPr lang="en-GB" sz="900" b="0" i="1" dirty="0">
                          <a:effectLst/>
                          <a:latin typeface="Helvetica" panose="020B0604020202020204" pitchFamily="34" charset="0"/>
                        </a:rPr>
                        <a:t>-</a:t>
                      </a:r>
                      <a:r>
                        <a:rPr lang="en-GB" sz="900" b="1" i="1" dirty="0">
                          <a:effectLst/>
                          <a:latin typeface="Helvetica" panose="020B0604020202020204" pitchFamily="34" charset="0"/>
                        </a:rPr>
                        <a:t> </a:t>
                      </a:r>
                      <a:r>
                        <a:rPr lang="en-GB" sz="900" b="0" i="1" dirty="0">
                          <a:effectLst/>
                          <a:latin typeface="Helvetica" panose="020B0604020202020204" pitchFamily="34" charset="0"/>
                        </a:rPr>
                        <a:t>understand basic grammar appropriate to the language being studied, including (where relevant): feminine, masculine and neuter forms and the conjugation of high-frequency verbs; key features and patterns of the language; how to apply these, for instance, to build sentences; and how these differ from or are similar to English.</a:t>
                      </a:r>
                      <a:r>
                        <a:rPr lang="en-GB" sz="900" b="0" i="0" dirty="0">
                          <a:effectLst/>
                          <a:latin typeface="Helvetica" panose="020B0604020202020204" pitchFamily="34" charset="0"/>
                        </a:rPr>
                        <a:t> </a:t>
                      </a:r>
                      <a:endParaRPr lang="en-GB" sz="900" b="0" i="0" dirty="0">
                        <a:effectLst/>
                      </a:endParaRPr>
                    </a:p>
                    <a:p>
                      <a:pPr algn="l" rtl="0" fontAlgn="base"/>
                      <a:r>
                        <a:rPr lang="en-GB" sz="900" b="0" i="0" dirty="0">
                          <a:effectLst/>
                          <a:latin typeface="Helvetica" panose="020B060402020202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dirty="0">
                        <a:effectLst/>
                      </a:endParaRPr>
                    </a:p>
                    <a:p>
                      <a:pPr algn="l" rtl="0" fontAlgn="base"/>
                      <a:r>
                        <a:rPr lang="en-GB" sz="900" b="1" i="1" dirty="0">
                          <a:effectLst/>
                          <a:latin typeface="Calibri" panose="020F0502020204030204" pitchFamily="34" charset="0"/>
                        </a:rPr>
                        <a:t>Skills and Knowledge development targets (in the form of ‘I can…’ statements; these are referenced in the termly and weekly planning):</a:t>
                      </a:r>
                      <a:r>
                        <a:rPr lang="en-GB" sz="900" b="0" i="0" dirty="0">
                          <a:effectLst/>
                          <a:latin typeface="Calibri" panose="020F0502020204030204" pitchFamily="34" charset="0"/>
                        </a:rPr>
                        <a:t> </a:t>
                      </a:r>
                      <a:endParaRPr lang="en-GB" sz="900" b="0" i="0" dirty="0">
                        <a:effectLst/>
                      </a:endParaRPr>
                    </a:p>
                    <a:p>
                      <a:pPr algn="l"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dirty="0">
                        <a:effectLst/>
                      </a:endParaRPr>
                    </a:p>
                    <a:p>
                      <a:pPr algn="l" rtl="0" fontAlgn="base"/>
                      <a:r>
                        <a:rPr lang="en-GB" sz="900" b="1" i="0" dirty="0">
                          <a:effectLst/>
                          <a:latin typeface="Calibri" panose="020F0502020204030204" pitchFamily="34" charset="0"/>
                        </a:rPr>
                        <a:t>Year 6</a:t>
                      </a:r>
                      <a:r>
                        <a:rPr lang="en-GB" sz="900" b="0" i="0" dirty="0">
                          <a:effectLst/>
                          <a:latin typeface="Calibri" panose="020F0502020204030204" pitchFamily="34" charset="0"/>
                        </a:rPr>
                        <a:t> </a:t>
                      </a:r>
                      <a:endParaRPr lang="en-GB" sz="900" b="0" i="0" dirty="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L3.1</a:t>
                      </a:r>
                      <a:r>
                        <a:rPr lang="en-GB" sz="900" b="0" i="0">
                          <a:solidFill>
                            <a:srgbClr val="00668E"/>
                          </a:solidFill>
                          <a:effectLst/>
                          <a:latin typeface="HelveticaNeue"/>
                        </a:rPr>
                        <a:t> I can recognise some familiar words in written form  </a:t>
                      </a:r>
                      <a:endParaRPr lang="en-GB" sz="900" b="0" i="0">
                        <a:effectLst/>
                      </a:endParaRPr>
                    </a:p>
                    <a:p>
                      <a:pPr algn="l" rtl="0" fontAlgn="base"/>
                      <a:r>
                        <a:rPr lang="en-GB" sz="900" b="1" i="0">
                          <a:solidFill>
                            <a:srgbClr val="00668E"/>
                          </a:solidFill>
                          <a:effectLst/>
                          <a:latin typeface="HelveticaNeue"/>
                        </a:rPr>
                        <a:t>L3.2</a:t>
                      </a:r>
                      <a:r>
                        <a:rPr lang="en-GB" sz="900" b="0" i="0">
                          <a:solidFill>
                            <a:srgbClr val="00668E"/>
                          </a:solidFill>
                          <a:effectLst/>
                          <a:latin typeface="HelveticaNeue"/>
                        </a:rPr>
                        <a:t> I can make links between some phonemes, rhymes and spellings, and read aloud familiar words  </a:t>
                      </a:r>
                      <a:endParaRPr lang="en-GB" sz="900" b="0" i="0">
                        <a:effectLst/>
                      </a:endParaRPr>
                    </a:p>
                    <a:p>
                      <a:pPr algn="l" rtl="0" fontAlgn="base"/>
                      <a:r>
                        <a:rPr lang="en-GB" sz="900" b="1" i="0">
                          <a:solidFill>
                            <a:srgbClr val="00668E"/>
                          </a:solidFill>
                          <a:effectLst/>
                          <a:latin typeface="HelveticaNeue"/>
                        </a:rPr>
                        <a:t>L3.3</a:t>
                      </a:r>
                      <a:r>
                        <a:rPr lang="en-GB" sz="900" b="0" i="0">
                          <a:solidFill>
                            <a:srgbClr val="00668E"/>
                          </a:solidFill>
                          <a:effectLst/>
                          <a:latin typeface="HelveticaNeue"/>
                        </a:rPr>
                        <a:t> I can experiment with the writing of simple words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L4.1</a:t>
                      </a:r>
                      <a:r>
                        <a:rPr lang="en-GB" sz="900" b="0" i="0">
                          <a:solidFill>
                            <a:srgbClr val="00668E"/>
                          </a:solidFill>
                          <a:effectLst/>
                          <a:latin typeface="HelveticaNeue"/>
                        </a:rPr>
                        <a:t> I can read and understand a range of familiar written phrases  </a:t>
                      </a:r>
                      <a:endParaRPr lang="en-GB" sz="900" b="0" i="0">
                        <a:effectLst/>
                      </a:endParaRPr>
                    </a:p>
                    <a:p>
                      <a:pPr algn="l" rtl="0" fontAlgn="base"/>
                      <a:r>
                        <a:rPr lang="en-GB" sz="900" b="1" i="0">
                          <a:solidFill>
                            <a:srgbClr val="00668E"/>
                          </a:solidFill>
                          <a:effectLst/>
                          <a:latin typeface="HelveticaNeue"/>
                        </a:rPr>
                        <a:t>L4.2</a:t>
                      </a:r>
                      <a:r>
                        <a:rPr lang="en-GB" sz="900" b="0" i="0">
                          <a:solidFill>
                            <a:srgbClr val="00668E"/>
                          </a:solidFill>
                          <a:effectLst/>
                          <a:latin typeface="HelveticaNeue"/>
                        </a:rPr>
                        <a:t> I can follow a short familiar text, listening and reading at the same time  </a:t>
                      </a:r>
                      <a:endParaRPr lang="en-GB" sz="900" b="0" i="0">
                        <a:effectLst/>
                      </a:endParaRPr>
                    </a:p>
                    <a:p>
                      <a:pPr algn="l" rtl="0" fontAlgn="base"/>
                      <a:r>
                        <a:rPr lang="en-GB" sz="900" b="1" i="0">
                          <a:solidFill>
                            <a:srgbClr val="00668E"/>
                          </a:solidFill>
                          <a:effectLst/>
                          <a:latin typeface="HelveticaNeue"/>
                        </a:rPr>
                        <a:t>L4.3</a:t>
                      </a:r>
                      <a:r>
                        <a:rPr lang="en-GB" sz="900" b="0" i="0">
                          <a:solidFill>
                            <a:srgbClr val="00668E"/>
                          </a:solidFill>
                          <a:effectLst/>
                          <a:latin typeface="HelveticaNeue"/>
                        </a:rPr>
                        <a:t> I can read some familiar words and phrases aloud and pronounce them accurately  </a:t>
                      </a:r>
                      <a:endParaRPr lang="en-GB" sz="900" b="0" i="0">
                        <a:effectLst/>
                      </a:endParaRPr>
                    </a:p>
                    <a:p>
                      <a:pPr algn="l" rtl="0" fontAlgn="base"/>
                      <a:r>
                        <a:rPr lang="en-GB" sz="900" b="1" i="0">
                          <a:solidFill>
                            <a:srgbClr val="00668E"/>
                          </a:solidFill>
                          <a:effectLst/>
                          <a:latin typeface="HelveticaNeue"/>
                        </a:rPr>
                        <a:t>L4.4</a:t>
                      </a:r>
                      <a:r>
                        <a:rPr lang="en-GB" sz="900" b="0" i="0">
                          <a:solidFill>
                            <a:srgbClr val="00668E"/>
                          </a:solidFill>
                          <a:effectLst/>
                          <a:latin typeface="HelveticaNeue"/>
                        </a:rPr>
                        <a:t> I can write simple words and phrases using a model and some words from memory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L5.1</a:t>
                      </a:r>
                      <a:r>
                        <a:rPr lang="en-GB" sz="900" b="0" i="0">
                          <a:solidFill>
                            <a:srgbClr val="00668E"/>
                          </a:solidFill>
                          <a:effectLst/>
                          <a:latin typeface="HelveticaNeue"/>
                        </a:rPr>
                        <a:t> I can re-read frequently a variety of short texts  </a:t>
                      </a:r>
                      <a:endParaRPr lang="en-GB" sz="900" b="0" i="0">
                        <a:effectLst/>
                      </a:endParaRPr>
                    </a:p>
                    <a:p>
                      <a:pPr algn="l" rtl="0" fontAlgn="base"/>
                      <a:r>
                        <a:rPr lang="en-GB" sz="900" b="1" i="0">
                          <a:solidFill>
                            <a:srgbClr val="00668E"/>
                          </a:solidFill>
                          <a:effectLst/>
                          <a:latin typeface="HelveticaNeue"/>
                        </a:rPr>
                        <a:t>L5.2</a:t>
                      </a:r>
                      <a:r>
                        <a:rPr lang="en-GB" sz="900" b="0" i="0">
                          <a:solidFill>
                            <a:srgbClr val="00668E"/>
                          </a:solidFill>
                          <a:effectLst/>
                          <a:latin typeface="HelveticaNeue"/>
                        </a:rPr>
                        <a:t> I can make simple sentences and short texts  </a:t>
                      </a:r>
                      <a:endParaRPr lang="en-GB" sz="900" b="0" i="0">
                        <a:effectLst/>
                      </a:endParaRPr>
                    </a:p>
                    <a:p>
                      <a:pPr algn="l" rtl="0" fontAlgn="base"/>
                      <a:r>
                        <a:rPr lang="en-GB" sz="900" b="1" i="0">
                          <a:solidFill>
                            <a:srgbClr val="00668E"/>
                          </a:solidFill>
                          <a:effectLst/>
                          <a:latin typeface="HelveticaNeue"/>
                        </a:rPr>
                        <a:t>L5.3</a:t>
                      </a:r>
                      <a:r>
                        <a:rPr lang="en-GB" sz="900" b="0" i="0">
                          <a:solidFill>
                            <a:srgbClr val="00668E"/>
                          </a:solidFill>
                          <a:effectLst/>
                          <a:latin typeface="HelveticaNeue"/>
                        </a:rPr>
                        <a:t> I can write words, phrases and short sentences, using a reference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1" i="0" dirty="0">
                          <a:solidFill>
                            <a:srgbClr val="00668E"/>
                          </a:solidFill>
                          <a:effectLst/>
                          <a:latin typeface="HelveticaNeue"/>
                        </a:rPr>
                        <a:t>L6.1</a:t>
                      </a:r>
                      <a:r>
                        <a:rPr lang="en-GB" sz="900" b="0" i="0" dirty="0">
                          <a:solidFill>
                            <a:srgbClr val="00668E"/>
                          </a:solidFill>
                          <a:effectLst/>
                          <a:latin typeface="HelveticaNeue"/>
                        </a:rPr>
                        <a:t> I can read and understand the main points and some detail from a short written passage  </a:t>
                      </a:r>
                      <a:endParaRPr lang="en-GB" sz="900" b="0" i="0" dirty="0">
                        <a:effectLst/>
                      </a:endParaRPr>
                    </a:p>
                    <a:p>
                      <a:pPr algn="l" rtl="0" fontAlgn="base"/>
                      <a:r>
                        <a:rPr lang="en-GB" sz="900" b="1" i="0" dirty="0">
                          <a:solidFill>
                            <a:srgbClr val="00668E"/>
                          </a:solidFill>
                          <a:effectLst/>
                          <a:latin typeface="HelveticaNeue"/>
                        </a:rPr>
                        <a:t>L6.2</a:t>
                      </a:r>
                      <a:r>
                        <a:rPr lang="en-GB" sz="900" b="0" i="0" dirty="0">
                          <a:solidFill>
                            <a:srgbClr val="00668E"/>
                          </a:solidFill>
                          <a:effectLst/>
                          <a:latin typeface="HelveticaNeue"/>
                        </a:rPr>
                        <a:t> I can identify different text types and read short, authentic texts for enjoyment or information  </a:t>
                      </a:r>
                      <a:endParaRPr lang="en-GB" sz="900" b="0" i="0" dirty="0">
                        <a:effectLst/>
                      </a:endParaRPr>
                    </a:p>
                    <a:p>
                      <a:pPr algn="l" rtl="0" fontAlgn="base"/>
                      <a:r>
                        <a:rPr lang="en-GB" sz="900" b="1" i="0" dirty="0">
                          <a:solidFill>
                            <a:srgbClr val="00668E"/>
                          </a:solidFill>
                          <a:effectLst/>
                          <a:latin typeface="HelveticaNeue"/>
                        </a:rPr>
                        <a:t>L6.3 </a:t>
                      </a:r>
                      <a:r>
                        <a:rPr lang="en-GB" sz="900" b="0" i="0" dirty="0">
                          <a:solidFill>
                            <a:srgbClr val="00668E"/>
                          </a:solidFill>
                          <a:effectLst/>
                          <a:latin typeface="HelveticaNeue"/>
                        </a:rPr>
                        <a:t>I can match sound to sentences and paragraphs  </a:t>
                      </a:r>
                      <a:endParaRPr lang="en-GB" sz="900" b="0" i="0" dirty="0">
                        <a:effectLst/>
                      </a:endParaRPr>
                    </a:p>
                    <a:p>
                      <a:pPr algn="l" rtl="0" fontAlgn="base"/>
                      <a:r>
                        <a:rPr lang="en-GB" sz="900" b="1" i="0" dirty="0">
                          <a:solidFill>
                            <a:srgbClr val="00668E"/>
                          </a:solidFill>
                          <a:effectLst/>
                          <a:latin typeface="HelveticaNeue"/>
                        </a:rPr>
                        <a:t>L6.4</a:t>
                      </a:r>
                      <a:r>
                        <a:rPr lang="en-GB" sz="900" b="0" i="0" dirty="0">
                          <a:solidFill>
                            <a:srgbClr val="00668E"/>
                          </a:solidFill>
                          <a:effectLst/>
                          <a:latin typeface="HelveticaNeue"/>
                        </a:rPr>
                        <a:t> I can write sentences on a range of topics using a model  </a:t>
                      </a:r>
                      <a:endParaRPr lang="en-GB" sz="900" b="0" i="0" dirty="0">
                        <a:effectLst/>
                      </a:endParaRPr>
                    </a:p>
                  </a:txBody>
                  <a:tcPr/>
                </a:tc>
                <a:extLst>
                  <a:ext uri="{0D108BD9-81ED-4DB2-BD59-A6C34878D82A}">
                    <a16:rowId xmlns:a16="http://schemas.microsoft.com/office/drawing/2014/main" val="3566705712"/>
                  </a:ext>
                </a:extLst>
              </a:tr>
              <a:tr h="348805">
                <a:tc gridSpan="4">
                  <a:txBody>
                    <a:bodyPr/>
                    <a:lstStyle/>
                    <a:p>
                      <a:pPr fontAlgn="t"/>
                      <a:endParaRPr lang="en-GB" sz="900" dirty="0">
                        <a:effectLst/>
                      </a:endParaRPr>
                    </a:p>
                    <a:p>
                      <a:pPr algn="ctr" rtl="0" fontAlgn="base"/>
                      <a:r>
                        <a:rPr lang="en-GB" sz="900" b="0" i="1" dirty="0">
                          <a:effectLst/>
                          <a:latin typeface="Calibri" panose="020F0502020204030204" pitchFamily="34" charset="0"/>
                        </a:rPr>
                        <a:t>What does this look like within the learning</a:t>
                      </a:r>
                      <a:r>
                        <a:rPr lang="en-GB" sz="900" b="1" i="1" dirty="0">
                          <a:effectLst/>
                          <a:latin typeface="Calibri" panose="020F0502020204030204" pitchFamily="34" charset="0"/>
                        </a:rPr>
                        <a:t>?  How does the learning demonstrably show progress in skills and knowledge from Y3/4 to Y5/6?</a:t>
                      </a:r>
                      <a:r>
                        <a:rPr lang="en-GB" sz="900" b="0" i="0" dirty="0">
                          <a:effectLst/>
                          <a:latin typeface="Calibri" panose="020F0502020204030204" pitchFamily="34" charset="0"/>
                        </a:rPr>
                        <a:t> </a:t>
                      </a:r>
                      <a:endParaRPr lang="en-GB" sz="900" b="0" i="0" dirty="0">
                        <a:effectLst/>
                      </a:endParaRPr>
                    </a:p>
                    <a:p>
                      <a:pPr algn="ctr" rtl="0" fontAlgn="base"/>
                      <a:r>
                        <a:rPr lang="en-GB" sz="900" b="0" i="0" dirty="0">
                          <a:effectLst/>
                          <a:latin typeface="Calibri" panose="020F0502020204030204" pitchFamily="34" charset="0"/>
                        </a:rPr>
                        <a:t> </a:t>
                      </a:r>
                      <a:endParaRPr lang="en-GB" sz="900" b="0" i="0" dirty="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As children listen to sounds, words and phrases, they repeat and chorus, learning accurate pronunciation. They then gradually learn to link simple phonemes and spellings. They enjoy reading a few familiar words and phrases aloud and begin to write letters and familiar words. They also experiment with writing some familiar words from memory.</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develop their reading skills and learn to understand familiar written phrases in clear printed script. They link listening and reading, by reading short familiar stories, songs and poems while listening to them at the same time. They write familiar words and phrases using a model and begin to experiment with building short phrases from memory.</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revisit and consolidate vocabulary and structures learnt previously, and build on this prior learning. They develop their reading skills by re-reading a range of short texts. They learn to put familiar words into sentence order.</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continue to develop their writing skills by using words and phrases to build sentences and short texts with support.</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Children read a variety of longer texts from different text types. They read aloud with confidence and enjoyment, and also enjoy reading short texts independently. They learn to write some short, simple sentences from memory and continue to develop their writing skills by constructing short texts using a model.</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D3D12BF9-5EBE-4873-B77A-F5008C027BEE}"/>
              </a:ext>
            </a:extLst>
          </p:cNvPr>
          <p:cNvPicPr>
            <a:picLocks noChangeAspect="1"/>
          </p:cNvPicPr>
          <p:nvPr/>
        </p:nvPicPr>
        <p:blipFill>
          <a:blip r:embed="rId3"/>
          <a:stretch>
            <a:fillRect/>
          </a:stretch>
        </p:blipFill>
        <p:spPr>
          <a:xfrm>
            <a:off x="8948263" y="1799136"/>
            <a:ext cx="719612" cy="576263"/>
          </a:xfrm>
          <a:prstGeom prst="rect">
            <a:avLst/>
          </a:prstGeom>
        </p:spPr>
      </p:pic>
    </p:spTree>
    <p:extLst>
      <p:ext uri="{BB962C8B-B14F-4D97-AF65-F5344CB8AC3E}">
        <p14:creationId xmlns:p14="http://schemas.microsoft.com/office/powerpoint/2010/main" val="449964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32876E-3DF3-471E-9103-48167284356B}"/>
              </a:ext>
            </a:extLst>
          </p:cNvPr>
          <p:cNvGraphicFramePr>
            <a:graphicFrameLocks noGrp="1"/>
          </p:cNvGraphicFramePr>
          <p:nvPr>
            <p:extLst>
              <p:ext uri="{D42A27DB-BD31-4B8C-83A1-F6EECF244321}">
                <p14:modId xmlns:p14="http://schemas.microsoft.com/office/powerpoint/2010/main" val="2008237689"/>
              </p:ext>
            </p:extLst>
          </p:nvPr>
        </p:nvGraphicFramePr>
        <p:xfrm>
          <a:off x="161924" y="137411"/>
          <a:ext cx="9582151" cy="6264128"/>
        </p:xfrm>
        <a:graphic>
          <a:graphicData uri="http://schemas.openxmlformats.org/drawingml/2006/table">
            <a:tbl>
              <a:tblPr>
                <a:tableStyleId>{5940675A-B579-460E-94D1-54222C63F5DA}</a:tableStyleId>
              </a:tblPr>
              <a:tblGrid>
                <a:gridCol w="2330269">
                  <a:extLst>
                    <a:ext uri="{9D8B030D-6E8A-4147-A177-3AD203B41FA5}">
                      <a16:colId xmlns:a16="http://schemas.microsoft.com/office/drawing/2014/main" val="3303008041"/>
                    </a:ext>
                  </a:extLst>
                </a:gridCol>
                <a:gridCol w="2339940">
                  <a:extLst>
                    <a:ext uri="{9D8B030D-6E8A-4147-A177-3AD203B41FA5}">
                      <a16:colId xmlns:a16="http://schemas.microsoft.com/office/drawing/2014/main" val="366551826"/>
                    </a:ext>
                  </a:extLst>
                </a:gridCol>
                <a:gridCol w="2455971">
                  <a:extLst>
                    <a:ext uri="{9D8B030D-6E8A-4147-A177-3AD203B41FA5}">
                      <a16:colId xmlns:a16="http://schemas.microsoft.com/office/drawing/2014/main" val="3134929314"/>
                    </a:ext>
                  </a:extLst>
                </a:gridCol>
                <a:gridCol w="2455971">
                  <a:extLst>
                    <a:ext uri="{9D8B030D-6E8A-4147-A177-3AD203B41FA5}">
                      <a16:colId xmlns:a16="http://schemas.microsoft.com/office/drawing/2014/main" val="4280809709"/>
                    </a:ext>
                  </a:extLst>
                </a:gridCol>
              </a:tblGrid>
              <a:tr h="0">
                <a:tc gridSpan="4">
                  <a:txBody>
                    <a:bodyPr/>
                    <a:lstStyle/>
                    <a:p>
                      <a:pPr algn="ctr" rtl="0" fontAlgn="base"/>
                      <a:r>
                        <a:rPr lang="en-GB" sz="1600" b="0" i="0" dirty="0">
                          <a:effectLst/>
                          <a:latin typeface="Calibri" panose="020F0502020204030204" pitchFamily="34" charset="0"/>
                        </a:rPr>
                        <a:t> </a:t>
                      </a:r>
                      <a:r>
                        <a:rPr lang="en-GB" sz="1600" b="1" i="0" dirty="0">
                          <a:solidFill>
                            <a:schemeClr val="bg1"/>
                          </a:solidFill>
                          <a:effectLst/>
                          <a:latin typeface="Calibri" panose="020F0502020204030204" pitchFamily="34" charset="0"/>
                        </a:rPr>
                        <a:t>FRENCH - INTERCULTURAL UNDERSTANDING</a:t>
                      </a:r>
                      <a:r>
                        <a:rPr lang="en-GB" sz="1600" b="0" i="0" dirty="0">
                          <a:solidFill>
                            <a:schemeClr val="bg1"/>
                          </a:solidFill>
                          <a:effectLst/>
                          <a:latin typeface="Calibri" panose="020F0502020204030204" pitchFamily="34" charset="0"/>
                        </a:rPr>
                        <a:t>  </a:t>
                      </a:r>
                      <a:endParaRPr lang="en-GB" sz="1600" b="0" i="0" dirty="0">
                        <a:solidFill>
                          <a:schemeClr val="bg1"/>
                        </a:solidFill>
                        <a:effectLst/>
                      </a:endParaRPr>
                    </a:p>
                  </a:txBody>
                  <a:tcP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1854864"/>
                  </a:ext>
                </a:extLst>
              </a:tr>
              <a:tr h="808208">
                <a:tc gridSpan="4">
                  <a:txBody>
                    <a:bodyPr/>
                    <a:lstStyle/>
                    <a:p>
                      <a:pPr fontAlgn="t"/>
                      <a:endParaRPr lang="en-GB" sz="900">
                        <a:effectLst/>
                      </a:endParaRPr>
                    </a:p>
                    <a:p>
                      <a:pPr algn="l" rtl="0" fontAlgn="base"/>
                      <a:r>
                        <a:rPr lang="en-GB" sz="900" b="1" i="1">
                          <a:effectLst/>
                          <a:latin typeface="Calibri" panose="020F0502020204030204" pitchFamily="34" charset="0"/>
                        </a:rPr>
                        <a:t>National Curriculum Entry:</a:t>
                      </a:r>
                      <a:r>
                        <a:rPr lang="en-GB" sz="900" b="0" i="0">
                          <a:effectLst/>
                          <a:latin typeface="Calibri" panose="020F0502020204030204" pitchFamily="34" charset="0"/>
                        </a:rPr>
                        <a:t>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p>
                      <a:pPr algn="l" rtl="0" fontAlgn="base"/>
                      <a:r>
                        <a:rPr lang="en-GB" sz="900" b="1" i="1">
                          <a:effectLst/>
                          <a:latin typeface="Helvetica" panose="020B0604020202020204" pitchFamily="34" charset="0"/>
                        </a:rPr>
                        <a:t>Intercultural Understanding 1: </a:t>
                      </a:r>
                      <a:r>
                        <a:rPr lang="en-GB" sz="900" b="0" i="1">
                          <a:effectLst/>
                          <a:latin typeface="Helvetica" panose="020B0604020202020204" pitchFamily="34" charset="0"/>
                        </a:rPr>
                        <a:t>appreciate stories, songs, poems and rhymes in the language</a:t>
                      </a:r>
                      <a:r>
                        <a:rPr lang="en-GB" sz="900" b="0" i="0">
                          <a:effectLst/>
                          <a:latin typeface="Helvetica" panose="020B0604020202020204" pitchFamily="34" charset="0"/>
                        </a:rPr>
                        <a:t> </a:t>
                      </a:r>
                      <a:endParaRPr lang="en-GB" sz="900" b="0" i="0">
                        <a:effectLst/>
                      </a:endParaRPr>
                    </a:p>
                    <a:p>
                      <a:pPr algn="ctr"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2240800"/>
                  </a:ext>
                </a:extLst>
              </a:tr>
              <a:tr h="340298">
                <a:tc gridSpan="4">
                  <a:txBody>
                    <a:bodyPr/>
                    <a:lstStyle/>
                    <a:p>
                      <a:pPr fontAlgn="t"/>
                      <a:endParaRPr lang="en-GB" sz="900">
                        <a:effectLst/>
                      </a:endParaRPr>
                    </a:p>
                    <a:p>
                      <a:pPr algn="l" rtl="0" fontAlgn="base"/>
                      <a:r>
                        <a:rPr lang="en-GB" sz="900" b="1" i="1">
                          <a:effectLst/>
                          <a:latin typeface="Calibri" panose="020F0502020204030204" pitchFamily="34" charset="0"/>
                        </a:rPr>
                        <a:t>Skills and Knowledge development targets (in the form of ‘I can…’ statements; these are referenced in the termly and weekly planning):</a:t>
                      </a:r>
                      <a:r>
                        <a:rPr lang="en-GB" sz="900" b="0" i="0">
                          <a:effectLst/>
                          <a:latin typeface="Calibri" panose="020F0502020204030204" pitchFamily="34" charset="0"/>
                        </a:rPr>
                        <a:t> </a:t>
                      </a:r>
                      <a:endParaRPr lang="en-GB" sz="900" b="0" i="0">
                        <a:effectLst/>
                      </a:endParaRPr>
                    </a:p>
                    <a:p>
                      <a:pPr algn="l"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4412583"/>
                  </a:ext>
                </a:extLst>
              </a:tr>
              <a:tr h="0">
                <a:tc>
                  <a:txBody>
                    <a:bodyPr/>
                    <a:lstStyle/>
                    <a:p>
                      <a:pPr fontAlgn="t"/>
                      <a:endParaRPr lang="en-GB" sz="900">
                        <a:effectLst/>
                      </a:endParaRPr>
                    </a:p>
                    <a:p>
                      <a:pPr algn="l" rtl="0" fontAlgn="base"/>
                      <a:r>
                        <a:rPr lang="en-GB" sz="900" b="1" i="0">
                          <a:effectLst/>
                          <a:latin typeface="Calibri" panose="020F0502020204030204" pitchFamily="34" charset="0"/>
                        </a:rPr>
                        <a:t>Year 3</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4</a:t>
                      </a:r>
                      <a:r>
                        <a:rPr lang="en-GB" sz="900" b="0" i="0">
                          <a:effectLst/>
                          <a:latin typeface="Calibri" panose="020F0502020204030204" pitchFamily="34" charset="0"/>
                        </a:rPr>
                        <a:t> </a:t>
                      </a:r>
                      <a:endParaRPr lang="en-GB" sz="900" b="0" i="0">
                        <a:effectLst/>
                      </a:endParaRPr>
                    </a:p>
                  </a:txBody>
                  <a:tcPr>
                    <a:solidFill>
                      <a:srgbClr val="00B0F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5</a:t>
                      </a:r>
                      <a:r>
                        <a:rPr lang="en-GB" sz="900" b="0" i="0">
                          <a:effectLst/>
                          <a:latin typeface="Calibri" panose="020F0502020204030204" pitchFamily="34" charset="0"/>
                        </a:rPr>
                        <a:t> </a:t>
                      </a:r>
                      <a:endParaRPr lang="en-GB" sz="900" b="0" i="0">
                        <a:effectLst/>
                      </a:endParaRPr>
                    </a:p>
                  </a:txBody>
                  <a:tcPr>
                    <a:solidFill>
                      <a:srgbClr val="FFC000"/>
                    </a:solidFill>
                  </a:tcPr>
                </a:tc>
                <a:tc>
                  <a:txBody>
                    <a:bodyPr/>
                    <a:lstStyle/>
                    <a:p>
                      <a:pPr fontAlgn="t"/>
                      <a:endParaRPr lang="en-GB" sz="900">
                        <a:effectLst/>
                      </a:endParaRPr>
                    </a:p>
                    <a:p>
                      <a:pPr algn="l" rtl="0" fontAlgn="base"/>
                      <a:r>
                        <a:rPr lang="en-GB" sz="900" b="1" i="0">
                          <a:effectLst/>
                          <a:latin typeface="Calibri" panose="020F0502020204030204" pitchFamily="34" charset="0"/>
                        </a:rPr>
                        <a:t>Year 6</a:t>
                      </a:r>
                      <a:r>
                        <a:rPr lang="en-GB" sz="900" b="0" i="0">
                          <a:effectLst/>
                          <a:latin typeface="Calibri" panose="020F0502020204030204" pitchFamily="34" charset="0"/>
                        </a:rPr>
                        <a:t> </a:t>
                      </a:r>
                      <a:endParaRPr lang="en-GB" sz="900" b="0" i="0">
                        <a:effectLst/>
                      </a:endParaRPr>
                    </a:p>
                  </a:txBody>
                  <a:tcPr>
                    <a:solidFill>
                      <a:srgbClr val="FFC000"/>
                    </a:solidFill>
                  </a:tcPr>
                </a:tc>
                <a:extLst>
                  <a:ext uri="{0D108BD9-81ED-4DB2-BD59-A6C34878D82A}">
                    <a16:rowId xmlns:a16="http://schemas.microsoft.com/office/drawing/2014/main" val="2906274544"/>
                  </a:ext>
                </a:extLst>
              </a:tr>
              <a:tr h="927312">
                <a:tc>
                  <a:txBody>
                    <a:bodyPr/>
                    <a:lstStyle/>
                    <a:p>
                      <a:pPr fontAlgn="t"/>
                      <a:endParaRPr lang="en-GB" sz="900">
                        <a:effectLst/>
                      </a:endParaRPr>
                    </a:p>
                    <a:p>
                      <a:pPr algn="l" rtl="0" fontAlgn="base"/>
                      <a:r>
                        <a:rPr lang="en-GB" sz="900" b="1" i="0">
                          <a:solidFill>
                            <a:srgbClr val="00668E"/>
                          </a:solidFill>
                          <a:effectLst/>
                          <a:latin typeface="HelveticaNeue"/>
                        </a:rPr>
                        <a:t>IU3.1</a:t>
                      </a:r>
                      <a:r>
                        <a:rPr lang="en-GB" sz="900" b="0" i="0">
                          <a:solidFill>
                            <a:srgbClr val="00668E"/>
                          </a:solidFill>
                          <a:effectLst/>
                          <a:latin typeface="HelveticaNeue"/>
                        </a:rPr>
                        <a:t> I can learn about the different languages spoken by children in the school  </a:t>
                      </a:r>
                      <a:endParaRPr lang="en-GB" sz="900" b="0" i="0">
                        <a:effectLst/>
                      </a:endParaRPr>
                    </a:p>
                    <a:p>
                      <a:pPr algn="l" rtl="0" fontAlgn="base"/>
                      <a:r>
                        <a:rPr lang="en-GB" sz="900" b="1" i="0">
                          <a:solidFill>
                            <a:srgbClr val="00668E"/>
                          </a:solidFill>
                          <a:effectLst/>
                          <a:latin typeface="HelveticaNeue"/>
                        </a:rPr>
                        <a:t>IU3.2</a:t>
                      </a:r>
                      <a:r>
                        <a:rPr lang="en-GB" sz="900" b="0" i="0">
                          <a:solidFill>
                            <a:srgbClr val="00668E"/>
                          </a:solidFill>
                          <a:effectLst/>
                          <a:latin typeface="HelveticaNeue"/>
                        </a:rPr>
                        <a:t> I can locate country/countries where the language is spoken  </a:t>
                      </a:r>
                      <a:endParaRPr lang="en-GB" sz="900" b="0" i="0">
                        <a:effectLst/>
                      </a:endParaRPr>
                    </a:p>
                    <a:p>
                      <a:pPr algn="l" rtl="0" fontAlgn="base"/>
                      <a:r>
                        <a:rPr lang="en-GB" sz="900" b="1" i="0">
                          <a:solidFill>
                            <a:srgbClr val="00668E"/>
                          </a:solidFill>
                          <a:effectLst/>
                          <a:latin typeface="HelveticaNeue"/>
                        </a:rPr>
                        <a:t>IU3.3</a:t>
                      </a:r>
                      <a:r>
                        <a:rPr lang="en-GB" sz="900" b="0" i="0">
                          <a:solidFill>
                            <a:srgbClr val="00668E"/>
                          </a:solidFill>
                          <a:effectLst/>
                          <a:latin typeface="HelveticaNeue"/>
                        </a:rPr>
                        <a:t> I can identify social conventions at home and in other cultures  </a:t>
                      </a:r>
                      <a:endParaRPr lang="en-GB" sz="900" b="0" i="0">
                        <a:effectLst/>
                      </a:endParaRPr>
                    </a:p>
                    <a:p>
                      <a:pPr algn="l" rtl="0" fontAlgn="base"/>
                      <a:r>
                        <a:rPr lang="en-GB" sz="900" b="1" i="0">
                          <a:solidFill>
                            <a:srgbClr val="00668E"/>
                          </a:solidFill>
                          <a:effectLst/>
                          <a:latin typeface="HelveticaNeue"/>
                        </a:rPr>
                        <a:t>IU3.4</a:t>
                      </a:r>
                      <a:r>
                        <a:rPr lang="en-GB" sz="900" b="0" i="0">
                          <a:solidFill>
                            <a:srgbClr val="00668E"/>
                          </a:solidFill>
                          <a:effectLst/>
                          <a:latin typeface="HelveticaNeue"/>
                        </a:rPr>
                        <a:t> I can make indirect or direct contact with the country/countries where the language is spoken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IU4.1</a:t>
                      </a:r>
                      <a:r>
                        <a:rPr lang="en-GB" sz="900" b="0" i="0">
                          <a:solidFill>
                            <a:srgbClr val="00668E"/>
                          </a:solidFill>
                          <a:effectLst/>
                          <a:latin typeface="HelveticaNeue"/>
                        </a:rPr>
                        <a:t> I can learn about festivals and celebrations in different cultures  </a:t>
                      </a:r>
                      <a:endParaRPr lang="en-GB" sz="900" b="0" i="0">
                        <a:effectLst/>
                      </a:endParaRPr>
                    </a:p>
                    <a:p>
                      <a:pPr algn="l" rtl="0" fontAlgn="base"/>
                      <a:r>
                        <a:rPr lang="en-GB" sz="900" b="1" i="0">
                          <a:solidFill>
                            <a:srgbClr val="00668E"/>
                          </a:solidFill>
                          <a:effectLst/>
                          <a:latin typeface="HelveticaNeue"/>
                        </a:rPr>
                        <a:t>IU4.2</a:t>
                      </a:r>
                      <a:r>
                        <a:rPr lang="en-GB" sz="900" b="0" i="0">
                          <a:solidFill>
                            <a:srgbClr val="00668E"/>
                          </a:solidFill>
                          <a:effectLst/>
                          <a:latin typeface="HelveticaNeue"/>
                        </a:rPr>
                        <a:t> I know about some aspects of everyday life and compare them to their own  </a:t>
                      </a:r>
                      <a:endParaRPr lang="en-GB" sz="900" b="0" i="0">
                        <a:effectLst/>
                      </a:endParaRPr>
                    </a:p>
                    <a:p>
                      <a:pPr algn="l" rtl="0" fontAlgn="base"/>
                      <a:r>
                        <a:rPr lang="en-GB" sz="900" b="1" i="0">
                          <a:solidFill>
                            <a:srgbClr val="00668E"/>
                          </a:solidFill>
                          <a:effectLst/>
                          <a:latin typeface="HelveticaNeue"/>
                        </a:rPr>
                        <a:t>IU4.3</a:t>
                      </a:r>
                      <a:r>
                        <a:rPr lang="en-GB" sz="900" b="0" i="0">
                          <a:solidFill>
                            <a:srgbClr val="00668E"/>
                          </a:solidFill>
                          <a:effectLst/>
                          <a:latin typeface="HelveticaNeue"/>
                        </a:rPr>
                        <a:t> I can compare traditional stories  </a:t>
                      </a:r>
                      <a:endParaRPr lang="en-GB" sz="900" b="0" i="0">
                        <a:effectLst/>
                      </a:endParaRPr>
                    </a:p>
                    <a:p>
                      <a:pPr algn="l" rtl="0" fontAlgn="base"/>
                      <a:r>
                        <a:rPr lang="en-GB" sz="900" b="1" i="0">
                          <a:solidFill>
                            <a:srgbClr val="00668E"/>
                          </a:solidFill>
                          <a:effectLst/>
                          <a:latin typeface="HelveticaNeue"/>
                        </a:rPr>
                        <a:t>IU4.4</a:t>
                      </a:r>
                      <a:r>
                        <a:rPr lang="en-GB" sz="900" b="0" i="0">
                          <a:solidFill>
                            <a:srgbClr val="00668E"/>
                          </a:solidFill>
                          <a:effectLst/>
                          <a:latin typeface="HelveticaNeue"/>
                        </a:rPr>
                        <a:t> I can learn about ways of travelling to the country/countries  </a:t>
                      </a:r>
                      <a:endParaRPr lang="en-GB" sz="900" b="0" i="0">
                        <a:effectLst/>
                      </a:endParaRPr>
                    </a:p>
                    <a:p>
                      <a:pPr algn="l" rtl="0" fontAlgn="base"/>
                      <a:r>
                        <a:rPr lang="en-GB" sz="900" b="0" i="0">
                          <a:effectLst/>
                          <a:latin typeface="Times New Roman" panose="02020603050405020304" pitchFamily="18"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IU5.1</a:t>
                      </a:r>
                      <a:r>
                        <a:rPr lang="en-GB" sz="900" b="0" i="0">
                          <a:solidFill>
                            <a:srgbClr val="00668E"/>
                          </a:solidFill>
                          <a:effectLst/>
                          <a:latin typeface="HelveticaNeue"/>
                        </a:rPr>
                        <a:t> I can look at further aspects of their everyday lives from the perspective of someone from another country  </a:t>
                      </a:r>
                      <a:endParaRPr lang="en-GB" sz="900" b="0" i="0">
                        <a:effectLst/>
                      </a:endParaRPr>
                    </a:p>
                    <a:p>
                      <a:pPr algn="l" rtl="0" fontAlgn="base"/>
                      <a:r>
                        <a:rPr lang="en-GB" sz="900" b="1" i="0">
                          <a:solidFill>
                            <a:srgbClr val="00668E"/>
                          </a:solidFill>
                          <a:effectLst/>
                          <a:latin typeface="HelveticaNeue"/>
                        </a:rPr>
                        <a:t>IU5.2</a:t>
                      </a:r>
                      <a:r>
                        <a:rPr lang="en-GB" sz="900" b="0" i="0">
                          <a:solidFill>
                            <a:srgbClr val="00668E"/>
                          </a:solidFill>
                          <a:effectLst/>
                          <a:latin typeface="HelveticaNeue"/>
                        </a:rPr>
                        <a:t> I can recognise similarities and differences between places  </a:t>
                      </a:r>
                      <a:endParaRPr lang="en-GB" sz="900" b="0" i="0">
                        <a:effectLst/>
                      </a:endParaRPr>
                    </a:p>
                    <a:p>
                      <a:pPr algn="l" rtl="0" fontAlgn="base"/>
                      <a:r>
                        <a:rPr lang="en-GB" sz="900" b="1" i="0">
                          <a:solidFill>
                            <a:srgbClr val="00668E"/>
                          </a:solidFill>
                          <a:effectLst/>
                          <a:latin typeface="HelveticaNeue"/>
                        </a:rPr>
                        <a:t>IU5.3</a:t>
                      </a:r>
                      <a:r>
                        <a:rPr lang="en-GB" sz="900" b="0" i="0">
                          <a:solidFill>
                            <a:srgbClr val="00668E"/>
                          </a:solidFill>
                          <a:effectLst/>
                          <a:latin typeface="HelveticaNeue"/>
                        </a:rPr>
                        <a:t> I can compare symbols, objects or products which represent their own culture with those of another country  </a:t>
                      </a:r>
                      <a:endParaRPr lang="en-GB" sz="900" b="0" i="0">
                        <a:effectLst/>
                      </a:endParaRPr>
                    </a:p>
                    <a:p>
                      <a:pPr algn="l" rtl="0" fontAlgn="base"/>
                      <a:r>
                        <a:rPr lang="en-GB" sz="900" b="0" i="0">
                          <a:effectLst/>
                          <a:latin typeface="Helvetica" panose="020B0604020202020204" pitchFamily="34" charset="0"/>
                        </a:rPr>
                        <a:t> </a:t>
                      </a:r>
                      <a:endParaRPr lang="en-GB" sz="900" b="0" i="0">
                        <a:effectLst/>
                      </a:endParaRPr>
                    </a:p>
                  </a:txBody>
                  <a:tcPr/>
                </a:tc>
                <a:tc>
                  <a:txBody>
                    <a:bodyPr/>
                    <a:lstStyle/>
                    <a:p>
                      <a:pPr fontAlgn="t"/>
                      <a:endParaRPr lang="en-GB" sz="900">
                        <a:effectLst/>
                      </a:endParaRPr>
                    </a:p>
                    <a:p>
                      <a:pPr algn="l" rtl="0" fontAlgn="base"/>
                      <a:r>
                        <a:rPr lang="en-GB" sz="900" b="1" i="0">
                          <a:solidFill>
                            <a:srgbClr val="00668E"/>
                          </a:solidFill>
                          <a:effectLst/>
                          <a:latin typeface="HelveticaNeue"/>
                        </a:rPr>
                        <a:t>IU6.1</a:t>
                      </a:r>
                      <a:r>
                        <a:rPr lang="en-GB" sz="900" b="0" i="0">
                          <a:solidFill>
                            <a:srgbClr val="00668E"/>
                          </a:solidFill>
                          <a:effectLst/>
                          <a:latin typeface="HelveticaNeue"/>
                        </a:rPr>
                        <a:t> I can compare attitudes towards aspects of everyday life  </a:t>
                      </a:r>
                      <a:endParaRPr lang="en-GB" sz="900" b="0" i="0">
                        <a:effectLst/>
                      </a:endParaRPr>
                    </a:p>
                    <a:p>
                      <a:pPr algn="l" rtl="0" fontAlgn="base"/>
                      <a:r>
                        <a:rPr lang="en-GB" sz="900" b="1" i="0">
                          <a:solidFill>
                            <a:srgbClr val="00668E"/>
                          </a:solidFill>
                          <a:effectLst/>
                          <a:latin typeface="HelveticaNeue"/>
                        </a:rPr>
                        <a:t>IU6.2</a:t>
                      </a:r>
                      <a:r>
                        <a:rPr lang="en-GB" sz="900" b="0" i="0">
                          <a:solidFill>
                            <a:srgbClr val="00668E"/>
                          </a:solidFill>
                          <a:effectLst/>
                          <a:latin typeface="HelveticaNeue"/>
                        </a:rPr>
                        <a:t> I can recognise and understand some of the [similarities and] differences between people  </a:t>
                      </a:r>
                      <a:endParaRPr lang="en-GB" sz="900" b="0" i="0">
                        <a:effectLst/>
                      </a:endParaRPr>
                    </a:p>
                    <a:p>
                      <a:pPr algn="l" rtl="0" fontAlgn="base"/>
                      <a:r>
                        <a:rPr lang="en-GB" sz="900" b="1" i="0">
                          <a:solidFill>
                            <a:srgbClr val="00668E"/>
                          </a:solidFill>
                          <a:effectLst/>
                          <a:latin typeface="HelveticaNeue"/>
                        </a:rPr>
                        <a:t>IU6.3</a:t>
                      </a:r>
                      <a:r>
                        <a:rPr lang="en-GB" sz="900" b="0" i="0">
                          <a:solidFill>
                            <a:srgbClr val="00668E"/>
                          </a:solidFill>
                          <a:effectLst/>
                          <a:latin typeface="HelveticaNeue"/>
                        </a:rPr>
                        <a:t> I can present information about an aspect of culture  </a:t>
                      </a:r>
                      <a:endParaRPr lang="en-GB" sz="900" b="0" i="0">
                        <a:effectLst/>
                      </a:endParaRPr>
                    </a:p>
                    <a:p>
                      <a:pPr algn="l" rtl="0" fontAlgn="base"/>
                      <a:r>
                        <a:rPr lang="en-GB" sz="900" b="0" i="0">
                          <a:solidFill>
                            <a:srgbClr val="000000"/>
                          </a:solidFill>
                          <a:effectLst/>
                          <a:latin typeface="Helvetica" panose="020B0604020202020204" pitchFamily="34" charset="0"/>
                        </a:rPr>
                        <a:t> </a:t>
                      </a:r>
                      <a:endParaRPr lang="en-GB" sz="900" b="0" i="0">
                        <a:effectLst/>
                      </a:endParaRPr>
                    </a:p>
                  </a:txBody>
                  <a:tcPr/>
                </a:tc>
                <a:extLst>
                  <a:ext uri="{0D108BD9-81ED-4DB2-BD59-A6C34878D82A}">
                    <a16:rowId xmlns:a16="http://schemas.microsoft.com/office/drawing/2014/main" val="3566705712"/>
                  </a:ext>
                </a:extLst>
              </a:tr>
              <a:tr h="348805">
                <a:tc gridSpan="4">
                  <a:txBody>
                    <a:bodyPr/>
                    <a:lstStyle/>
                    <a:p>
                      <a:pPr fontAlgn="t"/>
                      <a:endParaRPr lang="en-GB" sz="900">
                        <a:effectLst/>
                      </a:endParaRPr>
                    </a:p>
                    <a:p>
                      <a:pPr algn="ctr" rtl="0" fontAlgn="base"/>
                      <a:r>
                        <a:rPr lang="en-GB" sz="900" b="0" i="1">
                          <a:effectLst/>
                          <a:latin typeface="Calibri" panose="020F0502020204030204" pitchFamily="34" charset="0"/>
                        </a:rPr>
                        <a:t>What does this look like within the learning</a:t>
                      </a:r>
                      <a:r>
                        <a:rPr lang="en-GB" sz="900" b="1" i="1">
                          <a:effectLst/>
                          <a:latin typeface="Calibri" panose="020F0502020204030204" pitchFamily="34" charset="0"/>
                        </a:rPr>
                        <a:t>?  How does the learning demonstrably show progress in skills and knowledge from Y3/4 to Y5/6?</a:t>
                      </a:r>
                      <a:r>
                        <a:rPr lang="en-GB" sz="900" b="0" i="0">
                          <a:effectLst/>
                          <a:latin typeface="Calibri" panose="020F0502020204030204" pitchFamily="34" charset="0"/>
                        </a:rPr>
                        <a:t> </a:t>
                      </a:r>
                      <a:endParaRPr lang="en-GB" sz="900" b="0" i="0">
                        <a:effectLst/>
                      </a:endParaRPr>
                    </a:p>
                    <a:p>
                      <a:pPr algn="ctr" rtl="0" fontAlgn="base"/>
                      <a:r>
                        <a:rPr lang="en-GB" sz="900" b="0" i="0">
                          <a:effectLst/>
                          <a:latin typeface="Calibri" panose="020F0502020204030204" pitchFamily="34" charset="0"/>
                        </a:rPr>
                        <a:t> </a:t>
                      </a:r>
                      <a:endParaRPr lang="en-GB" sz="900" b="0" i="0">
                        <a:effectLst/>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3601591"/>
                  </a:ext>
                </a:extLst>
              </a:tr>
              <a:tr h="1361192">
                <a:tc>
                  <a:txBody>
                    <a:bodyPr/>
                    <a:lstStyle/>
                    <a:p>
                      <a:pPr fontAlgn="t"/>
                      <a:endParaRPr lang="en-GB" sz="900">
                        <a:effectLst/>
                      </a:endParaRPr>
                    </a:p>
                    <a:p>
                      <a:pPr algn="l" rtl="0" fontAlgn="base"/>
                      <a:r>
                        <a:rPr lang="en-GB" sz="900" b="0" i="1">
                          <a:effectLst/>
                          <a:latin typeface="Calibri" panose="020F0502020204030204" pitchFamily="34" charset="0"/>
                        </a:rPr>
                        <a:t>Learning a language arouses children’s interest and curiosity in their own identities and helps them to see the relationships between their lives and those of others. During the year they think about the linguistic diversity of their own school and talk about the languages they would like to learn.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find out where the language they are learning is spoken.</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make contact either in person or through Internet or video with a partner school or native speaker, e.g. a parent, or a language assistant.</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reflect upon celebrations in which they participate at home, at school and in the wider community, and discuss the similarities with celebrations in other cultures. They compare aspects of everyday life at home and abroad, e.g. sports and hobbies, with children from other countries.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identify common elements in traditional stories from other cultures.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a:effectLst/>
                      </a:endParaRPr>
                    </a:p>
                    <a:p>
                      <a:pPr algn="l" rtl="0" fontAlgn="base"/>
                      <a:r>
                        <a:rPr lang="en-GB" sz="900" b="0" i="1">
                          <a:effectLst/>
                          <a:latin typeface="Calibri" panose="020F0502020204030204" pitchFamily="34" charset="0"/>
                        </a:rPr>
                        <a:t>Children discuss aspects of daily life which they have in common with children in different countries.</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They look at the similarities and differences between their own locality and that of another country.</a:t>
                      </a:r>
                      <a:r>
                        <a:rPr lang="en-GB" sz="900" b="0" i="0">
                          <a:effectLst/>
                          <a:latin typeface="Calibri" panose="020F0502020204030204" pitchFamily="34" charset="0"/>
                        </a:rPr>
                        <a:t> </a:t>
                      </a:r>
                      <a:endParaRPr lang="en-GB" sz="900" b="0" i="0">
                        <a:effectLst/>
                      </a:endParaRPr>
                    </a:p>
                    <a:p>
                      <a:pPr algn="l" rtl="0" fontAlgn="base"/>
                      <a:r>
                        <a:rPr lang="en-GB" sz="900" b="0" i="1">
                          <a:effectLst/>
                          <a:latin typeface="Calibri" panose="020F0502020204030204" pitchFamily="34" charset="0"/>
                        </a:rPr>
                        <a:t>Children also learn about symbols, objects and products that represent countries.</a:t>
                      </a:r>
                      <a:r>
                        <a:rPr lang="en-GB" sz="900" b="0" i="0">
                          <a:effectLst/>
                          <a:latin typeface="Calibri" panose="020F0502020204030204" pitchFamily="34" charset="0"/>
                        </a:rPr>
                        <a:t> </a:t>
                      </a:r>
                      <a:endParaRPr lang="en-GB" sz="900" b="0" i="0">
                        <a:effectLst/>
                      </a:endParaRPr>
                    </a:p>
                  </a:txBody>
                  <a:tcPr/>
                </a:tc>
                <a:tc>
                  <a:txBody>
                    <a:bodyPr/>
                    <a:lstStyle/>
                    <a:p>
                      <a:pPr fontAlgn="t"/>
                      <a:endParaRPr lang="en-GB" sz="900" dirty="0">
                        <a:effectLst/>
                      </a:endParaRPr>
                    </a:p>
                    <a:p>
                      <a:pPr algn="l" rtl="0" fontAlgn="base"/>
                      <a:r>
                        <a:rPr lang="en-GB" sz="900" b="0" i="1" dirty="0">
                          <a:effectLst/>
                          <a:latin typeface="Calibri" panose="020F0502020204030204" pitchFamily="34" charset="0"/>
                        </a:rPr>
                        <a:t>Children compare attitudes of different cultures.</a:t>
                      </a:r>
                      <a:r>
                        <a:rPr lang="en-GB" sz="900" b="0" i="0" dirty="0">
                          <a:effectLst/>
                          <a:latin typeface="Calibri" panose="020F0502020204030204" pitchFamily="34" charset="0"/>
                        </a:rPr>
                        <a:t> </a:t>
                      </a:r>
                      <a:endParaRPr lang="en-GB" sz="900" b="0" i="0" dirty="0">
                        <a:effectLst/>
                      </a:endParaRPr>
                    </a:p>
                    <a:p>
                      <a:pPr algn="l" rtl="0" fontAlgn="base"/>
                      <a:r>
                        <a:rPr lang="en-GB" sz="900" b="0" i="1" dirty="0">
                          <a:effectLst/>
                          <a:latin typeface="Calibri" panose="020F0502020204030204" pitchFamily="34" charset="0"/>
                        </a:rPr>
                        <a:t>They discuss stereotypes and reflect on the importance of developing tolerance and understanding between people. They celebrate their understanding and knowledge with others.</a:t>
                      </a:r>
                      <a:r>
                        <a:rPr lang="en-GB" sz="900" b="0" i="0" dirty="0">
                          <a:effectLst/>
                          <a:latin typeface="Calibri" panose="020F0502020204030204" pitchFamily="34" charset="0"/>
                        </a:rPr>
                        <a:t> </a:t>
                      </a:r>
                      <a:endParaRPr lang="en-GB" sz="900" b="0" i="0" dirty="0">
                        <a:effectLst/>
                      </a:endParaRPr>
                    </a:p>
                  </a:txBody>
                  <a:tcPr/>
                </a:tc>
                <a:extLst>
                  <a:ext uri="{0D108BD9-81ED-4DB2-BD59-A6C34878D82A}">
                    <a16:rowId xmlns:a16="http://schemas.microsoft.com/office/drawing/2014/main" val="3377085888"/>
                  </a:ext>
                </a:extLst>
              </a:tr>
            </a:tbl>
          </a:graphicData>
        </a:graphic>
      </p:graphicFrame>
      <p:pic>
        <p:nvPicPr>
          <p:cNvPr id="3" name="Picture 2">
            <a:hlinkClick r:id="rId2" action="ppaction://hlinksldjump"/>
            <a:extLst>
              <a:ext uri="{FF2B5EF4-FFF2-40B4-BE49-F238E27FC236}">
                <a16:creationId xmlns:a16="http://schemas.microsoft.com/office/drawing/2014/main" id="{1E303983-0750-4B80-B582-7A2AD5E80748}"/>
              </a:ext>
            </a:extLst>
          </p:cNvPr>
          <p:cNvPicPr>
            <a:picLocks noChangeAspect="1"/>
          </p:cNvPicPr>
          <p:nvPr/>
        </p:nvPicPr>
        <p:blipFill>
          <a:blip r:embed="rId3"/>
          <a:stretch>
            <a:fillRect/>
          </a:stretch>
        </p:blipFill>
        <p:spPr>
          <a:xfrm>
            <a:off x="8881588" y="5685336"/>
            <a:ext cx="719612" cy="576263"/>
          </a:xfrm>
          <a:prstGeom prst="rect">
            <a:avLst/>
          </a:prstGeom>
        </p:spPr>
      </p:pic>
    </p:spTree>
    <p:extLst>
      <p:ext uri="{BB962C8B-B14F-4D97-AF65-F5344CB8AC3E}">
        <p14:creationId xmlns:p14="http://schemas.microsoft.com/office/powerpoint/2010/main" val="3640194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785" y="130231"/>
            <a:ext cx="4737808" cy="461665"/>
          </a:xfrm>
          <a:prstGeom prst="rect">
            <a:avLst/>
          </a:prstGeom>
          <a:noFill/>
        </p:spPr>
        <p:txBody>
          <a:bodyPr wrap="square" rtlCol="0">
            <a:spAutoFit/>
          </a:bodyPr>
          <a:lstStyle/>
          <a:p>
            <a:pPr algn="ctr" defTabSz="914400"/>
            <a:r>
              <a:rPr lang="en-GB" sz="2400" b="1" u="sng" dirty="0">
                <a:solidFill>
                  <a:prstClr val="black"/>
                </a:solidFill>
                <a:latin typeface="Calibri"/>
              </a:rPr>
              <a:t>French Key Skills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1670607" y="26050"/>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7800422" y="798504"/>
          <a:ext cx="1517886" cy="1005840"/>
        </p:xfrm>
        <a:graphic>
          <a:graphicData uri="http://schemas.openxmlformats.org/drawingml/2006/table">
            <a:tbl>
              <a:tblPr firstRow="1" bandRow="1">
                <a:tableStyleId>{5940675A-B579-460E-94D1-54222C63F5DA}</a:tableStyleId>
              </a:tblPr>
              <a:tblGrid>
                <a:gridCol w="1517886">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2" name="Rounded Rectangle 11"/>
          <p:cNvSpPr/>
          <p:nvPr/>
        </p:nvSpPr>
        <p:spPr>
          <a:xfrm>
            <a:off x="761075" y="4885855"/>
            <a:ext cx="1485312" cy="7390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basic animals.</a:t>
            </a:r>
          </a:p>
        </p:txBody>
      </p:sp>
      <p:sp>
        <p:nvSpPr>
          <p:cNvPr id="24" name="Rounded Rectangle 23"/>
          <p:cNvSpPr/>
          <p:nvPr/>
        </p:nvSpPr>
        <p:spPr>
          <a:xfrm>
            <a:off x="3289627" y="2219955"/>
            <a:ext cx="198777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speak in sentences using familiar vocabulary.</a:t>
            </a:r>
          </a:p>
        </p:txBody>
      </p:sp>
      <p:sp>
        <p:nvSpPr>
          <p:cNvPr id="30" name="Rounded Rectangle 29"/>
          <p:cNvSpPr/>
          <p:nvPr/>
        </p:nvSpPr>
        <p:spPr>
          <a:xfrm>
            <a:off x="3276373" y="5204178"/>
            <a:ext cx="1987779"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r>
              <a:rPr lang="en-GB" sz="1300" dirty="0">
                <a:solidFill>
                  <a:prstClr val="black"/>
                </a:solidFill>
                <a:latin typeface="Calibri"/>
              </a:rPr>
              <a:t>I can write or copy simple words/symbols and/or sentences correctly. </a:t>
            </a:r>
          </a:p>
        </p:txBody>
      </p:sp>
      <p:cxnSp>
        <p:nvCxnSpPr>
          <p:cNvPr id="38" name="Straight Arrow Connector 37"/>
          <p:cNvCxnSpPr>
            <a:cxnSpLocks/>
            <a:endCxn id="24" idx="1"/>
          </p:cNvCxnSpPr>
          <p:nvPr/>
        </p:nvCxnSpPr>
        <p:spPr>
          <a:xfrm>
            <a:off x="2246388" y="2577196"/>
            <a:ext cx="1043239"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stCxn id="64" idx="1"/>
            <a:endCxn id="30" idx="3"/>
          </p:cNvCxnSpPr>
          <p:nvPr/>
        </p:nvCxnSpPr>
        <p:spPr>
          <a:xfrm flipH="1">
            <a:off x="5264151" y="5231301"/>
            <a:ext cx="778950" cy="30375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284093" y="3118413"/>
            <a:ext cx="2001033" cy="57992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count up to 100.</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284093" y="4045936"/>
            <a:ext cx="1993313" cy="8893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read carefully and show understanding of words and phrases.</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730439" y="1144445"/>
            <a:ext cx="1515949" cy="962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all the colours.</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742337" y="2308932"/>
            <a:ext cx="1504051" cy="9623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ask and answer basic questions.</a:t>
            </a:r>
          </a:p>
        </p:txBody>
      </p:sp>
      <p:sp>
        <p:nvSpPr>
          <p:cNvPr id="62" name="Rounded Rectangle 27">
            <a:extLst>
              <a:ext uri="{FF2B5EF4-FFF2-40B4-BE49-F238E27FC236}">
                <a16:creationId xmlns:a16="http://schemas.microsoft.com/office/drawing/2014/main" id="{AF58FC1F-B736-44EC-AFB7-BC53FA46F5FA}"/>
              </a:ext>
            </a:extLst>
          </p:cNvPr>
          <p:cNvSpPr/>
          <p:nvPr/>
        </p:nvSpPr>
        <p:spPr>
          <a:xfrm>
            <a:off x="5986298" y="892998"/>
            <a:ext cx="1560652" cy="9113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comment on likes and dislikes.</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6043101" y="4655576"/>
            <a:ext cx="1577004" cy="1151450"/>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write phrases from memory and adapt these to create new sentences.</a:t>
            </a:r>
          </a:p>
        </p:txBody>
      </p:sp>
      <p:cxnSp>
        <p:nvCxnSpPr>
          <p:cNvPr id="82" name="Straight Arrow Connector 81">
            <a:extLst>
              <a:ext uri="{FF2B5EF4-FFF2-40B4-BE49-F238E27FC236}">
                <a16:creationId xmlns:a16="http://schemas.microsoft.com/office/drawing/2014/main" id="{B620E504-440E-4835-95B5-91045B9A6A6D}"/>
              </a:ext>
            </a:extLst>
          </p:cNvPr>
          <p:cNvCxnSpPr>
            <a:cxnSpLocks/>
            <a:endCxn id="43" idx="1"/>
          </p:cNvCxnSpPr>
          <p:nvPr/>
        </p:nvCxnSpPr>
        <p:spPr>
          <a:xfrm>
            <a:off x="2246388" y="4150425"/>
            <a:ext cx="1037705" cy="3402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761075" y="3473419"/>
            <a:ext cx="1485312" cy="996206"/>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name the days of the week and the months of the year.</a:t>
            </a:r>
          </a:p>
        </p:txBody>
      </p:sp>
      <p:sp>
        <p:nvSpPr>
          <p:cNvPr id="85" name="Rounded Rectangle 27">
            <a:extLst>
              <a:ext uri="{FF2B5EF4-FFF2-40B4-BE49-F238E27FC236}">
                <a16:creationId xmlns:a16="http://schemas.microsoft.com/office/drawing/2014/main" id="{AF58FC1F-B736-44EC-AFB7-BC53FA46F5FA}"/>
              </a:ext>
            </a:extLst>
          </p:cNvPr>
          <p:cNvSpPr/>
          <p:nvPr/>
        </p:nvSpPr>
        <p:spPr>
          <a:xfrm>
            <a:off x="6043101" y="3393647"/>
            <a:ext cx="1517886" cy="88937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a dictionary to identify unfamiliar words.</a:t>
            </a:r>
          </a:p>
        </p:txBody>
      </p:sp>
      <p:sp>
        <p:nvSpPr>
          <p:cNvPr id="54" name="TextBox 53"/>
          <p:cNvSpPr txBox="1"/>
          <p:nvPr/>
        </p:nvSpPr>
        <p:spPr>
          <a:xfrm>
            <a:off x="7659614" y="2098485"/>
            <a:ext cx="1658695" cy="4693593"/>
          </a:xfrm>
          <a:prstGeom prst="rect">
            <a:avLst/>
          </a:prstGeom>
          <a:noFill/>
          <a:ln>
            <a:solidFill>
              <a:schemeClr val="tx1"/>
            </a:solidFill>
          </a:ln>
        </p:spPr>
        <p:txBody>
          <a:bodyPr wrap="square" rtlCol="0">
            <a:spAutoFit/>
          </a:bodyPr>
          <a:lstStyle/>
          <a:p>
            <a:pPr defTabSz="914400"/>
            <a:r>
              <a:rPr lang="en-GB" sz="1300" dirty="0">
                <a:solidFill>
                  <a:prstClr val="black"/>
                </a:solidFill>
                <a:latin typeface="Calibri"/>
              </a:rPr>
              <a:t>Additional Information: </a:t>
            </a:r>
          </a:p>
          <a:p>
            <a:pPr defTabSz="914400"/>
            <a:endParaRPr lang="en-GB" sz="1300" dirty="0">
              <a:solidFill>
                <a:prstClr val="black"/>
              </a:solidFill>
              <a:latin typeface="Calibri"/>
            </a:endParaRPr>
          </a:p>
          <a:p>
            <a:pPr defTabSz="914400"/>
            <a:r>
              <a:rPr lang="en-GB" sz="1300" dirty="0">
                <a:solidFill>
                  <a:prstClr val="black"/>
                </a:solidFill>
                <a:latin typeface="Calibri"/>
              </a:rPr>
              <a:t>Although we focus on learning the French language, we also believe that it is important to heighten our children’s awareness of their own and others’ cultural identities.  We do this by teaching various topics throughout the year linked to aspects of the Francophone world including physical and human geographical studies along with festivals and </a:t>
            </a:r>
            <a:r>
              <a:rPr lang="en-GB" sz="1300">
                <a:solidFill>
                  <a:prstClr val="black"/>
                </a:solidFill>
                <a:latin typeface="Calibri"/>
              </a:rPr>
              <a:t>inter-cultural celebrations.</a:t>
            </a:r>
            <a:endParaRPr lang="en-GB" sz="1300" dirty="0">
              <a:solidFill>
                <a:prstClr val="black"/>
              </a:solidFill>
              <a:latin typeface="Calibri"/>
            </a:endParaRPr>
          </a:p>
        </p:txBody>
      </p:sp>
      <p:pic>
        <p:nvPicPr>
          <p:cNvPr id="55"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59" y="108242"/>
            <a:ext cx="952500" cy="819150"/>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a:extLst>
              <a:ext uri="{FF2B5EF4-FFF2-40B4-BE49-F238E27FC236}">
                <a16:creationId xmlns:a16="http://schemas.microsoft.com/office/drawing/2014/main" id="{93639C93-193C-D247-AC50-9BC09784FEDC}"/>
              </a:ext>
            </a:extLst>
          </p:cNvPr>
          <p:cNvSpPr/>
          <p:nvPr/>
        </p:nvSpPr>
        <p:spPr>
          <a:xfrm>
            <a:off x="3276373" y="892276"/>
            <a:ext cx="2001033" cy="114004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listen attentively to spoken language and show understanding by joining in and responding.</a:t>
            </a:r>
          </a:p>
        </p:txBody>
      </p:sp>
      <p:cxnSp>
        <p:nvCxnSpPr>
          <p:cNvPr id="79" name="Straight Arrow Connector 78">
            <a:extLst>
              <a:ext uri="{FF2B5EF4-FFF2-40B4-BE49-F238E27FC236}">
                <a16:creationId xmlns:a16="http://schemas.microsoft.com/office/drawing/2014/main" id="{C5F56D3A-3860-184D-89BF-8C76B7DC507C}"/>
              </a:ext>
            </a:extLst>
          </p:cNvPr>
          <p:cNvCxnSpPr>
            <a:cxnSpLocks/>
            <a:stCxn id="12" idx="3"/>
            <a:endCxn id="30" idx="1"/>
          </p:cNvCxnSpPr>
          <p:nvPr/>
        </p:nvCxnSpPr>
        <p:spPr>
          <a:xfrm>
            <a:off x="2246388" y="5255355"/>
            <a:ext cx="1029985" cy="2797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9A2439C-7DF2-FD49-95DC-F71E8C27D38F}"/>
              </a:ext>
            </a:extLst>
          </p:cNvPr>
          <p:cNvCxnSpPr>
            <a:cxnSpLocks/>
          </p:cNvCxnSpPr>
          <p:nvPr/>
        </p:nvCxnSpPr>
        <p:spPr>
          <a:xfrm>
            <a:off x="5249026" y="2678766"/>
            <a:ext cx="737273"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8C0BF0D-DCE6-1946-A402-D05830E177AD}"/>
              </a:ext>
            </a:extLst>
          </p:cNvPr>
          <p:cNvCxnSpPr>
            <a:cxnSpLocks/>
            <a:stCxn id="44" idx="3"/>
          </p:cNvCxnSpPr>
          <p:nvPr/>
        </p:nvCxnSpPr>
        <p:spPr>
          <a:xfrm flipV="1">
            <a:off x="2246388" y="1604399"/>
            <a:ext cx="1029985" cy="2120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60E007-C705-E949-AF0D-FF29C6F409C6}"/>
              </a:ext>
            </a:extLst>
          </p:cNvPr>
          <p:cNvCxnSpPr>
            <a:cxnSpLocks/>
            <a:endCxn id="85" idx="1"/>
          </p:cNvCxnSpPr>
          <p:nvPr/>
        </p:nvCxnSpPr>
        <p:spPr>
          <a:xfrm flipV="1">
            <a:off x="5285125" y="3838337"/>
            <a:ext cx="757976" cy="44468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8" name="Rounded Rectangle 27">
            <a:extLst>
              <a:ext uri="{FF2B5EF4-FFF2-40B4-BE49-F238E27FC236}">
                <a16:creationId xmlns:a16="http://schemas.microsoft.com/office/drawing/2014/main" id="{FFAB06CF-09D2-FE4B-B05A-75D68685E0F2}"/>
              </a:ext>
            </a:extLst>
          </p:cNvPr>
          <p:cNvSpPr/>
          <p:nvPr/>
        </p:nvSpPr>
        <p:spPr>
          <a:xfrm>
            <a:off x="5986298" y="2111689"/>
            <a:ext cx="1560652" cy="88921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describe people.</a:t>
            </a:r>
          </a:p>
        </p:txBody>
      </p:sp>
      <p:cxnSp>
        <p:nvCxnSpPr>
          <p:cNvPr id="56" name="Straight Arrow Connector 55">
            <a:extLst>
              <a:ext uri="{FF2B5EF4-FFF2-40B4-BE49-F238E27FC236}">
                <a16:creationId xmlns:a16="http://schemas.microsoft.com/office/drawing/2014/main" id="{A734869A-59C4-4741-A130-F4E00BAA2BDA}"/>
              </a:ext>
            </a:extLst>
          </p:cNvPr>
          <p:cNvCxnSpPr>
            <a:cxnSpLocks/>
            <a:endCxn id="62" idx="1"/>
          </p:cNvCxnSpPr>
          <p:nvPr/>
        </p:nvCxnSpPr>
        <p:spPr>
          <a:xfrm>
            <a:off x="5249026" y="1336475"/>
            <a:ext cx="737273" cy="1219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8" name="Picture 27">
            <a:hlinkClick r:id="rId5" action="ppaction://hlinksldjump"/>
            <a:extLst>
              <a:ext uri="{FF2B5EF4-FFF2-40B4-BE49-F238E27FC236}">
                <a16:creationId xmlns:a16="http://schemas.microsoft.com/office/drawing/2014/main" id="{6CD69F79-C639-4BEC-B2B7-23851CF5CF98}"/>
              </a:ext>
            </a:extLst>
          </p:cNvPr>
          <p:cNvPicPr>
            <a:picLocks noChangeAspect="1"/>
          </p:cNvPicPr>
          <p:nvPr/>
        </p:nvPicPr>
        <p:blipFill>
          <a:blip r:embed="rId6"/>
          <a:stretch>
            <a:fillRect/>
          </a:stretch>
        </p:blipFill>
        <p:spPr>
          <a:xfrm>
            <a:off x="41463" y="6084236"/>
            <a:ext cx="719612" cy="576263"/>
          </a:xfrm>
          <a:prstGeom prst="rect">
            <a:avLst/>
          </a:prstGeom>
        </p:spPr>
      </p:pic>
    </p:spTree>
    <p:extLst>
      <p:ext uri="{BB962C8B-B14F-4D97-AF65-F5344CB8AC3E}">
        <p14:creationId xmlns:p14="http://schemas.microsoft.com/office/powerpoint/2010/main" val="3615993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175381" y="459554"/>
            <a:ext cx="1555234"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PE</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0D43C711-9CF0-4E63-A677-0F67A2FAE7ED}"/>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3611408" y="2874013"/>
            <a:ext cx="2710891" cy="2853047"/>
          </a:xfrm>
          <a:prstGeom prst="rect">
            <a:avLst/>
          </a:prstGeom>
        </p:spPr>
      </p:pic>
      <p:pic>
        <p:nvPicPr>
          <p:cNvPr id="7" name="Picture 6">
            <a:hlinkClick r:id="rId3" action="ppaction://hlinksldjump"/>
            <a:extLst>
              <a:ext uri="{FF2B5EF4-FFF2-40B4-BE49-F238E27FC236}">
                <a16:creationId xmlns:a16="http://schemas.microsoft.com/office/drawing/2014/main" id="{5FC16EDC-4554-47F1-8648-A56866CA52FA}"/>
              </a:ext>
            </a:extLst>
          </p:cNvPr>
          <p:cNvPicPr>
            <a:picLocks noChangeAspect="1"/>
          </p:cNvPicPr>
          <p:nvPr/>
        </p:nvPicPr>
        <p:blipFill>
          <a:blip r:embed="rId4"/>
          <a:stretch>
            <a:fillRect/>
          </a:stretch>
        </p:blipFill>
        <p:spPr>
          <a:xfrm>
            <a:off x="9129238" y="6129332"/>
            <a:ext cx="719612" cy="576263"/>
          </a:xfrm>
          <a:prstGeom prst="rect">
            <a:avLst/>
          </a:prstGeom>
        </p:spPr>
      </p:pic>
    </p:spTree>
    <p:extLst>
      <p:ext uri="{BB962C8B-B14F-4D97-AF65-F5344CB8AC3E}">
        <p14:creationId xmlns:p14="http://schemas.microsoft.com/office/powerpoint/2010/main" val="290586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B6031-B02C-49EA-AE76-D8294162AE62}"/>
              </a:ext>
            </a:extLst>
          </p:cNvPr>
          <p:cNvSpPr txBox="1"/>
          <p:nvPr/>
        </p:nvSpPr>
        <p:spPr>
          <a:xfrm>
            <a:off x="368968" y="465221"/>
            <a:ext cx="9095874" cy="4708981"/>
          </a:xfrm>
          <a:prstGeom prst="rect">
            <a:avLst/>
          </a:prstGeom>
          <a:noFill/>
        </p:spPr>
        <p:txBody>
          <a:bodyPr wrap="square" rtlCol="0">
            <a:spAutoFit/>
          </a:bodyPr>
          <a:lstStyle/>
          <a:p>
            <a:r>
              <a:rPr lang="en-GB" sz="2000" dirty="0"/>
              <a:t>For PE, we use the Complete PE scheme and thus follow their progression of skills document. Screenshots of this progression is available of the next slides. You can also following think link for an online version: </a:t>
            </a:r>
            <a:r>
              <a:rPr lang="en-GB" sz="2000" dirty="0">
                <a:hlinkClick r:id="rId2"/>
              </a:rPr>
              <a:t>KS2_Overview_of_Learning_iq4Z_2022_06_21_11_35_05_503.pdf (completepe.com)</a:t>
            </a: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For dance we use schemes purchased from Dance notes, the progression document is directly linked to this scheme. </a:t>
            </a:r>
          </a:p>
        </p:txBody>
      </p:sp>
      <p:pic>
        <p:nvPicPr>
          <p:cNvPr id="3" name="Picture 2">
            <a:extLst>
              <a:ext uri="{FF2B5EF4-FFF2-40B4-BE49-F238E27FC236}">
                <a16:creationId xmlns:a16="http://schemas.microsoft.com/office/drawing/2014/main" id="{EBF7472C-22D4-4143-91AF-E11E4D01A6D0}"/>
              </a:ext>
            </a:extLst>
          </p:cNvPr>
          <p:cNvPicPr>
            <a:picLocks noChangeAspect="1"/>
          </p:cNvPicPr>
          <p:nvPr/>
        </p:nvPicPr>
        <p:blipFill>
          <a:blip r:embed="rId3"/>
          <a:stretch>
            <a:fillRect/>
          </a:stretch>
        </p:blipFill>
        <p:spPr>
          <a:xfrm>
            <a:off x="3982264" y="2188082"/>
            <a:ext cx="5482578" cy="2005372"/>
          </a:xfrm>
          <a:prstGeom prst="rect">
            <a:avLst/>
          </a:prstGeom>
        </p:spPr>
      </p:pic>
      <p:pic>
        <p:nvPicPr>
          <p:cNvPr id="4" name="Picture 3">
            <a:hlinkClick r:id="rId4" action="ppaction://hlinksldjump"/>
            <a:extLst>
              <a:ext uri="{FF2B5EF4-FFF2-40B4-BE49-F238E27FC236}">
                <a16:creationId xmlns:a16="http://schemas.microsoft.com/office/drawing/2014/main" id="{571A9066-EA3E-498A-809C-E34AB9B6E4D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21866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1246993179"/>
              </p:ext>
            </p:extLst>
          </p:nvPr>
        </p:nvGraphicFramePr>
        <p:xfrm>
          <a:off x="0" y="-1"/>
          <a:ext cx="9906002" cy="6695574"/>
        </p:xfrm>
        <a:graphic>
          <a:graphicData uri="http://schemas.openxmlformats.org/drawingml/2006/table">
            <a:tbl>
              <a:tblPr firstRow="1" bandRow="1">
                <a:tableStyleId>{5940675A-B579-460E-94D1-54222C63F5DA}</a:tableStyleId>
              </a:tblPr>
              <a:tblGrid>
                <a:gridCol w="2180956">
                  <a:extLst>
                    <a:ext uri="{9D8B030D-6E8A-4147-A177-3AD203B41FA5}">
                      <a16:colId xmlns:a16="http://schemas.microsoft.com/office/drawing/2014/main" val="595044815"/>
                    </a:ext>
                  </a:extLst>
                </a:gridCol>
                <a:gridCol w="2575015">
                  <a:extLst>
                    <a:ext uri="{9D8B030D-6E8A-4147-A177-3AD203B41FA5}">
                      <a16:colId xmlns:a16="http://schemas.microsoft.com/office/drawing/2014/main" val="1000259726"/>
                    </a:ext>
                  </a:extLst>
                </a:gridCol>
                <a:gridCol w="1287508">
                  <a:extLst>
                    <a:ext uri="{9D8B030D-6E8A-4147-A177-3AD203B41FA5}">
                      <a16:colId xmlns:a16="http://schemas.microsoft.com/office/drawing/2014/main" val="2759187466"/>
                    </a:ext>
                  </a:extLst>
                </a:gridCol>
                <a:gridCol w="1287508">
                  <a:extLst>
                    <a:ext uri="{9D8B030D-6E8A-4147-A177-3AD203B41FA5}">
                      <a16:colId xmlns:a16="http://schemas.microsoft.com/office/drawing/2014/main" val="1823808223"/>
                    </a:ext>
                  </a:extLst>
                </a:gridCol>
                <a:gridCol w="2575015">
                  <a:extLst>
                    <a:ext uri="{9D8B030D-6E8A-4147-A177-3AD203B41FA5}">
                      <a16:colId xmlns:a16="http://schemas.microsoft.com/office/drawing/2014/main" val="693098512"/>
                    </a:ext>
                  </a:extLst>
                </a:gridCol>
              </a:tblGrid>
              <a:tr h="390358">
                <a:tc gridSpan="5">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90358">
                <a:tc vMerge="1">
                  <a:txBody>
                    <a:bodyPr/>
                    <a:lstStyle/>
                    <a:p>
                      <a:endParaRPr lang="en-GB" sz="1200" dirty="0"/>
                    </a:p>
                  </a:txBody>
                  <a:tcPr/>
                </a:tc>
                <a:tc gridSpan="4">
                  <a:txBody>
                    <a:bodyPr/>
                    <a:lstStyle/>
                    <a:p>
                      <a:pPr algn="ctr"/>
                      <a:endParaRPr lang="en-GB" sz="1200" b="1" dirty="0"/>
                    </a:p>
                  </a:txBody>
                  <a:tcPr/>
                </a:tc>
                <a:tc hMerge="1">
                  <a:txBody>
                    <a:bodyPr/>
                    <a:lstStyle/>
                    <a:p>
                      <a:pPr algn="ctr"/>
                      <a:endParaRPr lang="en-GB" sz="1200" b="1" dirty="0"/>
                    </a:p>
                  </a:txBody>
                  <a:tcPr/>
                </a:tc>
                <a:tc hMerge="1">
                  <a:txBody>
                    <a:bodyPr/>
                    <a:lstStyle/>
                    <a:p>
                      <a:endParaRPr lang="en-GB"/>
                    </a:p>
                  </a:txBody>
                  <a:tcPr/>
                </a:tc>
                <a:tc hMerge="1">
                  <a:txBody>
                    <a:bodyPr/>
                    <a:lstStyle/>
                    <a:p>
                      <a:pPr algn="ctr"/>
                      <a:endParaRPr lang="en-GB" sz="1200" b="1" dirty="0"/>
                    </a:p>
                  </a:txBody>
                  <a:tcPr/>
                </a:tc>
                <a:extLst>
                  <a:ext uri="{0D108BD9-81ED-4DB2-BD59-A6C34878D82A}">
                    <a16:rowId xmlns:a16="http://schemas.microsoft.com/office/drawing/2014/main" val="2276495086"/>
                  </a:ext>
                </a:extLst>
              </a:tr>
              <a:tr h="390358">
                <a:tc>
                  <a:txBody>
                    <a:bodyPr/>
                    <a:lstStyle/>
                    <a:p>
                      <a:pPr rtl="0" fontAlgn="base"/>
                      <a:r>
                        <a:rPr lang="en-GB" sz="1200" b="0" i="0" kern="1200" dirty="0">
                          <a:solidFill>
                            <a:schemeClr val="tx1"/>
                          </a:solidFill>
                          <a:effectLst/>
                          <a:latin typeface="+mn-lt"/>
                          <a:ea typeface="+mn-ea"/>
                          <a:cs typeface="+mn-cs"/>
                        </a:rPr>
                        <a:t>CS 1 - design, write and debug programs that accomplish specific goals, including controlling or simulating physical systems; solve problems by decomposing them into smaller parts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2 - use sequence, selection, and repetition in programs; work with variables and various forms of input and output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3 - use logical reasoning to explain how some simple algorithms work and to detect and correct errors in algorithms and programs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4 - understand computer networks including the internet; how they can provide multiple services, such as the world wide web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CS 5 - appreciate how results are selected and ranked </a:t>
                      </a:r>
                    </a:p>
                    <a:p>
                      <a:endParaRPr lang="en-GB" sz="1000" b="1" dirty="0"/>
                    </a:p>
                  </a:txBody>
                  <a:tcPr/>
                </a:tc>
                <a:tc>
                  <a:txBody>
                    <a:bodyPr/>
                    <a:lstStyle/>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algorithms are [implemented] found on digital devices as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simple algorithms using loops, and selection i.e., if statements.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3 </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I can [use logical reasoning to] predict outcomes.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4</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find and correct errors i.e., debugging, in algorithms.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5</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arithmetic operators, if statements, and loops, within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6</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logical reasoning to] predict the behaviour of programs.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7</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find and correct simple semantic errors i.e., debugging, in programs.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8</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 range of digital devices can be considered a computer.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9</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and can use a range of input and output devices.</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 10</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how programs specify the function of a general-purpose computer.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1</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design solutions (algorithms) that use repetition and two-way selection i.e., if, then and else.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2</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use diagrams to express solutions.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3 </a:t>
                      </a:r>
                      <a:r>
                        <a:rPr lang="en-GB" sz="1000">
                          <a:solidFill>
                            <a:srgbClr val="00668E"/>
                          </a:solidFill>
                          <a:effectLst/>
                          <a:latin typeface="HelveticaNeue"/>
                          <a:ea typeface="Times New Roman" panose="02020603050405020304" pitchFamily="18" charset="0"/>
                          <a:cs typeface="Times New Roman" panose="02020603050405020304" pitchFamily="18" charset="0"/>
                        </a:rPr>
                        <a:t>I can use logical reasoning to predict outputs, showing an awareness of inputs.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4</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create programs that implement algorithms to achieve given goals.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5</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declare and assign variables.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6</a:t>
                      </a:r>
                      <a:r>
                        <a:rPr lang="en-GB" sz="1000">
                          <a:solidFill>
                            <a:srgbClr val="00668E"/>
                          </a:solidFill>
                          <a:effectLst/>
                          <a:latin typeface="HelveticaNeue"/>
                          <a:ea typeface="Times New Roman" panose="02020603050405020304" pitchFamily="18" charset="0"/>
                          <a:cs typeface="Times New Roman" panose="02020603050405020304" pitchFamily="18" charset="0"/>
                        </a:rPr>
                        <a:t> I can use post-tested loops e.g., 'until', and a sequence of selection statements in programs, including an if, then and else statement. (</a:t>
                      </a:r>
                      <a:r>
                        <a:rPr lang="en-GB" sz="1000" b="1">
                          <a:solidFill>
                            <a:srgbClr val="FF0000"/>
                          </a:solidFill>
                          <a:effectLst/>
                          <a:latin typeface="HelveticaNeue"/>
                          <a:ea typeface="Times New Roman" panose="02020603050405020304" pitchFamily="18" charset="0"/>
                          <a:cs typeface="Times New Roman" panose="02020603050405020304" pitchFamily="18" charset="0"/>
                        </a:rPr>
                        <a:t>AL</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7</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that computers collect data from various input devices, including sensors and application software.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8</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the difference between hardware and application software, and their roles within a computer system.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a:solidFill>
                            <a:srgbClr val="00668E"/>
                          </a:solidFill>
                          <a:effectLst/>
                          <a:latin typeface="HelveticaNeue"/>
                          <a:ea typeface="Times New Roman" panose="02020603050405020304" pitchFamily="18" charset="0"/>
                          <a:cs typeface="Times New Roman" panose="02020603050405020304" pitchFamily="18" charset="0"/>
                        </a:rPr>
                        <a:t>CS </a:t>
                      </a:r>
                      <a:r>
                        <a:rPr lang="en-GB" sz="10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000" b="1">
                          <a:solidFill>
                            <a:srgbClr val="00668E"/>
                          </a:solidFill>
                          <a:effectLst/>
                          <a:latin typeface="HelveticaNeue"/>
                          <a:ea typeface="Times New Roman" panose="02020603050405020304" pitchFamily="18" charset="0"/>
                          <a:cs typeface="Times New Roman" panose="02020603050405020304" pitchFamily="18" charset="0"/>
                        </a:rPr>
                        <a:t> 9</a:t>
                      </a:r>
                      <a:r>
                        <a:rPr lang="en-GB" sz="1000">
                          <a:solidFill>
                            <a:srgbClr val="00668E"/>
                          </a:solidFill>
                          <a:effectLst/>
                          <a:latin typeface="HelveticaNeue"/>
                          <a:ea typeface="Times New Roman" panose="02020603050405020304" pitchFamily="18" charset="0"/>
                          <a:cs typeface="Times New Roman" panose="02020603050405020304" pitchFamily="18" charset="0"/>
                        </a:rPr>
                        <a:t> I know the difference between the internet and internet service e.g., world wide web. (</a:t>
                      </a:r>
                      <a:r>
                        <a:rPr lang="en-GB" sz="1000" b="1">
                          <a:solidFill>
                            <a:srgbClr val="FF0000"/>
                          </a:solidFill>
                          <a:effectLst/>
                          <a:latin typeface="HelveticaNeue"/>
                          <a:ea typeface="Times New Roman" panose="02020603050405020304" pitchFamily="18" charset="0"/>
                          <a:cs typeface="Times New Roman" panose="02020603050405020304" pitchFamily="18" charset="0"/>
                        </a:rPr>
                        <a:t>AB</a:t>
                      </a:r>
                      <a:r>
                        <a:rPr lang="en-GB" sz="100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a:txBody>
                    <a:bodyPr/>
                    <a:lstStyle/>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1</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show an awareness of tasks best completed by humans or computers.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2</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solutions by decomposing a problem and creates a sub-solution for each of these parts (decomposition).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3 </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I know that different solutions exist for the same problem.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4</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the difference between, and I can appropriately use: if, then and else statements.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5</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use a variable and relational operators within a loop to govern termination.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6</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can design, write and debug modular programs using procedures.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7</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that a procedure can be used to hide the detail with sub-solution (procedural abstraction).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8</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why and when computers are used.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9</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the main functions of the operating system.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700"/>
                        </a:spcBef>
                        <a:spcAft>
                          <a:spcPts val="0"/>
                        </a:spcAft>
                      </a:pPr>
                      <a:r>
                        <a:rPr lang="en-GB" sz="1000" b="1" dirty="0">
                          <a:solidFill>
                            <a:srgbClr val="00668E"/>
                          </a:solidFill>
                          <a:effectLst/>
                          <a:latin typeface="HelveticaNeue"/>
                          <a:ea typeface="Times New Roman" panose="02020603050405020304" pitchFamily="18" charset="0"/>
                          <a:cs typeface="Times New Roman" panose="02020603050405020304" pitchFamily="18" charset="0"/>
                        </a:rPr>
                        <a:t>CS Blue 10</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I know how to effectively use search engines, and I know how search results are selected, including that search engines use 'web crawler programs'.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0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0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143A4000-128A-40A7-B7BB-C46273D3A36D}"/>
              </a:ext>
            </a:extLst>
          </p:cNvPr>
          <p:cNvPicPr>
            <a:picLocks noChangeAspect="1"/>
          </p:cNvPicPr>
          <p:nvPr/>
        </p:nvPicPr>
        <p:blipFill>
          <a:blip r:embed="rId4"/>
          <a:stretch>
            <a:fillRect/>
          </a:stretch>
        </p:blipFill>
        <p:spPr>
          <a:xfrm>
            <a:off x="6481288" y="5989594"/>
            <a:ext cx="719612" cy="576263"/>
          </a:xfrm>
          <a:prstGeom prst="rect">
            <a:avLst/>
          </a:prstGeom>
        </p:spPr>
      </p:pic>
    </p:spTree>
    <p:extLst>
      <p:ext uri="{BB962C8B-B14F-4D97-AF65-F5344CB8AC3E}">
        <p14:creationId xmlns:p14="http://schemas.microsoft.com/office/powerpoint/2010/main" val="3268211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2835574269"/>
              </p:ext>
            </p:extLst>
          </p:nvPr>
        </p:nvGraphicFramePr>
        <p:xfrm>
          <a:off x="-1" y="0"/>
          <a:ext cx="9725891" cy="617220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t>Basketball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dribbling; keeping control Introduce passing and receiving Combine dribbling and passing to create space Develop passing, receiving and dribbling Introduce shooting</a:t>
                      </a:r>
                    </a:p>
                  </a:txBody>
                  <a:tcPr/>
                </a:tc>
                <a:tc>
                  <a:txBody>
                    <a:bodyPr/>
                    <a:lstStyle/>
                    <a:p>
                      <a:pPr marL="171450" indent="-171450">
                        <a:buFont typeface="Arial" panose="020B0604020202020204" pitchFamily="34" charset="0"/>
                        <a:buChar char="•"/>
                      </a:pPr>
                      <a:r>
                        <a:rPr lang="en-GB" sz="1100" dirty="0"/>
                        <a:t>Refine dribbling Refine passing and receiving Refine passing and dribbling creating space Refine passing and dribbling creating shooting opportunities Introduce marking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Recap and refine dribbling and passing to create attacking opportunities Develop marking Refine shooting Refine attacking skills, passing, dribbling and shooting introduce officiating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keeping possession, develop officiating Consolidate defending Create, understand and apply attacking tactics in game situations Create, understand and apply defending tactics in game situations</a:t>
                      </a:r>
                    </a:p>
                  </a:txBody>
                  <a:tcPr/>
                </a:tc>
                <a:extLst>
                  <a:ext uri="{0D108BD9-81ED-4DB2-BD59-A6C34878D82A}">
                    <a16:rowId xmlns:a16="http://schemas.microsoft.com/office/drawing/2014/main" val="2188522848"/>
                  </a:ext>
                </a:extLst>
              </a:tr>
              <a:tr h="370840">
                <a:tc>
                  <a:txBody>
                    <a:bodyPr/>
                    <a:lstStyle/>
                    <a:p>
                      <a:r>
                        <a:rPr lang="en-GB" sz="1200" b="1" dirty="0">
                          <a:highlight>
                            <a:srgbClr val="FFFF00"/>
                          </a:highlight>
                        </a:rPr>
                        <a:t>Football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Introduce/develop dribbling keeping control Introduce passing and receiving Combine dribbling and passing to create space Develop passing, receiving and dribbling</a:t>
                      </a:r>
                    </a:p>
                  </a:txBody>
                  <a:tcPr/>
                </a:tc>
                <a:tc>
                  <a:txBody>
                    <a:bodyPr/>
                    <a:lstStyle/>
                    <a:p>
                      <a:pPr marL="171450" indent="-171450">
                        <a:buFont typeface="Arial" panose="020B0604020202020204" pitchFamily="34" charset="0"/>
                        <a:buChar char="•"/>
                      </a:pPr>
                      <a:r>
                        <a:rPr lang="en-GB" sz="1100" dirty="0"/>
                        <a:t>Refine dribbling Turning Refine passing and receiving Develop passing and dribbling creating space Introduce shooting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dribbling and passing to maintain possession Introduce and develop defending Develop shooting Refine attacking skills, passing, dribbling and shooting, introduce officiating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keeping possession, develop officiating Consolidate defending Organise formations and mange teams Organise formations decide tactics, manage reams and officiate games</a:t>
                      </a:r>
                    </a:p>
                  </a:txBody>
                  <a:tcPr/>
                </a:tc>
                <a:extLst>
                  <a:ext uri="{0D108BD9-81ED-4DB2-BD59-A6C34878D82A}">
                    <a16:rowId xmlns:a16="http://schemas.microsoft.com/office/drawing/2014/main" val="640083970"/>
                  </a:ext>
                </a:extLst>
              </a:tr>
              <a:tr h="370840">
                <a:tc>
                  <a:txBody>
                    <a:bodyPr/>
                    <a:lstStyle/>
                    <a:p>
                      <a:r>
                        <a:rPr lang="en-GB" sz="1200" b="1" dirty="0"/>
                        <a:t>Hockey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dribbling; keeping control Introduce passing and receiving Combine dribbling and passing to create space Develop passing, receiving and dribbling Introduce shooting</a:t>
                      </a:r>
                    </a:p>
                  </a:txBody>
                  <a:tcPr/>
                </a:tc>
                <a:tc>
                  <a:txBody>
                    <a:bodyPr/>
                    <a:lstStyle/>
                    <a:p>
                      <a:pPr marL="171450" indent="-171450">
                        <a:buFont typeface="Arial" panose="020B0604020202020204" pitchFamily="34" charset="0"/>
                        <a:buChar char="•"/>
                      </a:pPr>
                      <a:r>
                        <a:rPr lang="en-GB" sz="1100" dirty="0"/>
                        <a:t>Refine dribbling and passing Develop shooting; combine passing and dribbling to create shooting opportunities Develop passing and dribbling creating space for attacking opportunities Introduce defending; blocking and tackling </a:t>
                      </a:r>
                    </a:p>
                  </a:txBody>
                  <a:tcPr/>
                </a:tc>
                <a:tc>
                  <a:txBody>
                    <a:bodyPr/>
                    <a:lstStyle/>
                    <a:p>
                      <a:pPr marL="171450" indent="-171450">
                        <a:buFont typeface="Arial" panose="020B0604020202020204" pitchFamily="34" charset="0"/>
                        <a:buChar char="•"/>
                      </a:pPr>
                      <a:r>
                        <a:rPr lang="en-GB" sz="1100" dirty="0"/>
                        <a:t>Develop defending; block and tacking Recap and refine dribbling and passing to create attacking opportunities Refine attacking skills, passing dribbling and shooting Refine defending skills developing transition from defence to attack</a:t>
                      </a:r>
                    </a:p>
                  </a:txBody>
                  <a:tcPr/>
                </a:tc>
                <a:tc>
                  <a:txBody>
                    <a:bodyPr/>
                    <a:lstStyle/>
                    <a:p>
                      <a:pPr marL="171450" indent="-171450">
                        <a:buFont typeface="Arial" panose="020B0604020202020204" pitchFamily="34" charset="0"/>
                        <a:buChar char="•"/>
                      </a:pPr>
                      <a:r>
                        <a:rPr lang="en-GB" sz="1100" dirty="0"/>
                        <a:t>Consolidate keeping possession, develop officiating Consolidate defending Create, understand and apply attacking/defending tactics in game situations</a:t>
                      </a:r>
                    </a:p>
                  </a:txBody>
                  <a:tcPr/>
                </a:tc>
                <a:extLst>
                  <a:ext uri="{0D108BD9-81ED-4DB2-BD59-A6C34878D82A}">
                    <a16:rowId xmlns:a16="http://schemas.microsoft.com/office/drawing/2014/main" val="1604859182"/>
                  </a:ext>
                </a:extLst>
              </a:tr>
              <a:tr h="370840">
                <a:tc>
                  <a:txBody>
                    <a:bodyPr/>
                    <a:lstStyle/>
                    <a:p>
                      <a:r>
                        <a:rPr lang="en-GB" sz="1200" b="1" dirty="0"/>
                        <a:t>Netball</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passing, receiving and creating space Develop/combine passing and moving Combine/develop passing and shooting</a:t>
                      </a:r>
                    </a:p>
                  </a:txBody>
                  <a:tcPr/>
                </a:tc>
                <a:tc>
                  <a:txBody>
                    <a:bodyPr/>
                    <a:lstStyle/>
                    <a:p>
                      <a:pPr marL="171450" indent="-171450">
                        <a:buFont typeface="Arial" panose="020B0604020202020204" pitchFamily="34" charset="0"/>
                        <a:buChar char="•"/>
                      </a:pPr>
                      <a:r>
                        <a:rPr lang="en-GB" sz="1100" dirty="0"/>
                        <a:t>Refine passing and receiving Develop passing and dribbling creating space Develop passing, moving and shooting Refine passing and shooting Develop footwork</a:t>
                      </a:r>
                    </a:p>
                  </a:txBody>
                  <a:tcPr/>
                </a:tc>
                <a:tc>
                  <a:txBody>
                    <a:bodyPr/>
                    <a:lstStyle/>
                    <a:p>
                      <a:pPr marL="171450" indent="-171450">
                        <a:buFont typeface="Arial" panose="020B0604020202020204" pitchFamily="34" charset="0"/>
                        <a:buChar char="•"/>
                      </a:pPr>
                      <a:r>
                        <a:rPr lang="en-GB" sz="1100" dirty="0"/>
                        <a:t>Refine passing and receiving Apply passing, footwork and shooting into mini games, introduce officiating Introduce defending Explore the function of other passing styles</a:t>
                      </a:r>
                    </a:p>
                  </a:txBody>
                  <a:tcPr/>
                </a:tc>
                <a:tc>
                  <a:txBody>
                    <a:bodyPr/>
                    <a:lstStyle/>
                    <a:p>
                      <a:pPr marL="171450" indent="-171450">
                        <a:buFont typeface="Arial" panose="020B0604020202020204" pitchFamily="34" charset="0"/>
                        <a:buChar char="•"/>
                      </a:pPr>
                      <a:r>
                        <a:rPr lang="en-GB" sz="1100" dirty="0"/>
                        <a:t>Consolidate keeping possession, develop officiating Consolidate defending Create, understand and apply attacking/defending tactics in game situations</a:t>
                      </a:r>
                    </a:p>
                  </a:txBody>
                  <a:tcPr/>
                </a:tc>
                <a:extLst>
                  <a:ext uri="{0D108BD9-81ED-4DB2-BD59-A6C34878D82A}">
                    <a16:rowId xmlns:a16="http://schemas.microsoft.com/office/drawing/2014/main" val="1413606750"/>
                  </a:ext>
                </a:extLst>
              </a:tr>
            </a:tbl>
          </a:graphicData>
        </a:graphic>
      </p:graphicFrame>
      <p:pic>
        <p:nvPicPr>
          <p:cNvPr id="4" name="Picture 3">
            <a:hlinkClick r:id="rId2" action="ppaction://hlinksldjump"/>
            <a:extLst>
              <a:ext uri="{FF2B5EF4-FFF2-40B4-BE49-F238E27FC236}">
                <a16:creationId xmlns:a16="http://schemas.microsoft.com/office/drawing/2014/main" id="{8973D56A-9621-4D11-9830-3EFF57928144}"/>
              </a:ext>
            </a:extLst>
          </p:cNvPr>
          <p:cNvPicPr>
            <a:picLocks noChangeAspect="1"/>
          </p:cNvPicPr>
          <p:nvPr/>
        </p:nvPicPr>
        <p:blipFill>
          <a:blip r:embed="rId3"/>
          <a:stretch>
            <a:fillRect/>
          </a:stretch>
        </p:blipFill>
        <p:spPr>
          <a:xfrm>
            <a:off x="9006278" y="6281737"/>
            <a:ext cx="719612" cy="576263"/>
          </a:xfrm>
          <a:prstGeom prst="rect">
            <a:avLst/>
          </a:prstGeom>
        </p:spPr>
      </p:pic>
    </p:spTree>
    <p:extLst>
      <p:ext uri="{BB962C8B-B14F-4D97-AF65-F5344CB8AC3E}">
        <p14:creationId xmlns:p14="http://schemas.microsoft.com/office/powerpoint/2010/main" val="33430616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19042130"/>
              </p:ext>
            </p:extLst>
          </p:nvPr>
        </p:nvGraphicFramePr>
        <p:xfrm>
          <a:off x="-1" y="0"/>
          <a:ext cx="9725891" cy="617220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highlight>
                            <a:srgbClr val="FFFF00"/>
                          </a:highlight>
                        </a:rPr>
                        <a:t>Tag Rugby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moving with the ball, passing and receiving Introduce tagging Create space when attacking Develop passing and moving Combine passing/moving to create attacking opportunities</a:t>
                      </a:r>
                    </a:p>
                  </a:txBody>
                  <a:tcPr/>
                </a:tc>
                <a:tc>
                  <a:txBody>
                    <a:bodyPr/>
                    <a:lstStyle/>
                    <a:p>
                      <a:pPr marL="171450" indent="-171450">
                        <a:buFont typeface="Arial" panose="020B0604020202020204" pitchFamily="34" charset="0"/>
                        <a:buChar char="•"/>
                      </a:pPr>
                      <a:r>
                        <a:rPr lang="en-GB" sz="1100" dirty="0"/>
                        <a:t>Develop passing, moving and creating space Apply learning to 3v3 mini games Develop defending in game situations Combine passing and moving to create an attack and score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passing and moving to create attacking opportunities Explore different passes that can be used to outwit defenders Refine defending as a team Create and apply defending tactics. Develop officiating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passing and moving Consolidate defending Create, understand and apply attacking/defending tactics in game situations Consolidate attacking and defending in min games </a:t>
                      </a:r>
                    </a:p>
                  </a:txBody>
                  <a:tcPr/>
                </a:tc>
                <a:extLst>
                  <a:ext uri="{0D108BD9-81ED-4DB2-BD59-A6C34878D82A}">
                    <a16:rowId xmlns:a16="http://schemas.microsoft.com/office/drawing/2014/main" val="2188522848"/>
                  </a:ext>
                </a:extLst>
              </a:tr>
              <a:tr h="370840">
                <a:tc>
                  <a:txBody>
                    <a:bodyPr/>
                    <a:lstStyle/>
                    <a:p>
                      <a:r>
                        <a:rPr lang="en-GB" sz="1200" b="1" dirty="0">
                          <a:highlight>
                            <a:srgbClr val="FFFF00"/>
                          </a:highlight>
                        </a:rPr>
                        <a:t>Cricket</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Understand the concept of batting and fielding Introduce throwing overarm Introduce throwing underarm Introduce catching Striking with intent</a:t>
                      </a:r>
                    </a:p>
                  </a:txBody>
                  <a:tcPr/>
                </a:tc>
                <a:tc>
                  <a:txBody>
                    <a:bodyPr/>
                    <a:lstStyle/>
                    <a:p>
                      <a:pPr marL="171450" indent="-171450">
                        <a:buFont typeface="Arial" panose="020B0604020202020204" pitchFamily="34" charset="0"/>
                        <a:buChar char="•"/>
                      </a:pPr>
                      <a:r>
                        <a:rPr lang="en-GB" sz="1100" dirty="0"/>
                        <a:t>Develop an understanding of batting and fielding Introduce bowling underarm Develop stopping and returning the ball Develop retrieving and returning the ball Striking the ball at different angels and speeds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batting, understand and develop batting and bowling tactics Refine fielding stooping, catching and throwing Combine bowling and fielding creating and applying tactics Introduce umpiring and scoring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Consolidate batting/ fielding/bowling Create, understand and apply attacking/defensive tactics in game</a:t>
                      </a:r>
                    </a:p>
                  </a:txBody>
                  <a:tcPr/>
                </a:tc>
                <a:extLst>
                  <a:ext uri="{0D108BD9-81ED-4DB2-BD59-A6C34878D82A}">
                    <a16:rowId xmlns:a16="http://schemas.microsoft.com/office/drawing/2014/main" val="640083970"/>
                  </a:ext>
                </a:extLst>
              </a:tr>
              <a:tr h="370840">
                <a:tc>
                  <a:txBody>
                    <a:bodyPr/>
                    <a:lstStyle/>
                    <a:p>
                      <a:r>
                        <a:rPr lang="en-GB" sz="1200" b="1" dirty="0">
                          <a:highlight>
                            <a:srgbClr val="FFFF00"/>
                          </a:highlight>
                        </a:rPr>
                        <a:t>Rounders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Introduce to rounders Introduce overarm throwing Apply overarm and underarm throwing Introduce stopping the ball Application of stopping the ball in a game</a:t>
                      </a:r>
                    </a:p>
                  </a:txBody>
                  <a:tcPr/>
                </a:tc>
                <a:tc>
                  <a:txBody>
                    <a:bodyPr/>
                    <a:lstStyle/>
                    <a:p>
                      <a:pPr marL="171450" indent="-171450">
                        <a:buFont typeface="Arial" panose="020B0604020202020204" pitchFamily="34" charset="0"/>
                        <a:buChar char="•"/>
                      </a:pPr>
                      <a:r>
                        <a:rPr lang="en-GB" sz="1100" dirty="0"/>
                        <a:t>Develop fielding bowling with a backstop Introduce batting; how Develop batting; where and why Introduce and apply basic fielding tactics</a:t>
                      </a:r>
                    </a:p>
                  </a:txBody>
                  <a:tcPr/>
                </a:tc>
                <a:tc>
                  <a:txBody>
                    <a:bodyPr/>
                    <a:lstStyle/>
                    <a:p>
                      <a:pPr marL="171450" indent="-171450">
                        <a:buFont typeface="Arial" panose="020B0604020202020204" pitchFamily="34" charset="0"/>
                        <a:buChar char="•"/>
                      </a:pPr>
                      <a:r>
                        <a:rPr lang="en-GB" sz="1100" dirty="0"/>
                        <a:t>Develop fielding tactics maximising players Understand what happens if the batter misses the ball Refine fielding tactics, what players where? Applying tactics in mini games</a:t>
                      </a:r>
                    </a:p>
                  </a:txBody>
                  <a:tcPr/>
                </a:tc>
                <a:tc>
                  <a:txBody>
                    <a:bodyPr/>
                    <a:lstStyle/>
                    <a:p>
                      <a:pPr marL="171450" indent="-171450">
                        <a:buFont typeface="Arial" panose="020B0604020202020204" pitchFamily="34" charset="0"/>
                        <a:buChar char="•"/>
                      </a:pPr>
                      <a:r>
                        <a:rPr lang="en-GB" sz="1100" dirty="0"/>
                        <a:t>Introduction to full rounders Consolidate fielding tactics Refine our understanding of what happens if the batter misses or hits the ball backwards Batting considerations </a:t>
                      </a:r>
                    </a:p>
                  </a:txBody>
                  <a:tcPr/>
                </a:tc>
                <a:extLst>
                  <a:ext uri="{0D108BD9-81ED-4DB2-BD59-A6C34878D82A}">
                    <a16:rowId xmlns:a16="http://schemas.microsoft.com/office/drawing/2014/main" val="1604859182"/>
                  </a:ext>
                </a:extLst>
              </a:tr>
              <a:tr h="370840">
                <a:tc>
                  <a:txBody>
                    <a:bodyPr/>
                    <a:lstStyle/>
                    <a:p>
                      <a:r>
                        <a:rPr lang="en-GB" sz="1200" b="1" dirty="0">
                          <a:highlight>
                            <a:srgbClr val="FFFF00"/>
                          </a:highlight>
                        </a:rPr>
                        <a:t>Tennis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Introduction tennis, outwitting an opponent Creating space to win a point Consolidate how to win a game introduce rackets Introduce the forehand</a:t>
                      </a:r>
                    </a:p>
                  </a:txBody>
                  <a:tcPr/>
                </a:tc>
                <a:tc>
                  <a:txBody>
                    <a:bodyPr/>
                    <a:lstStyle/>
                    <a:p>
                      <a:pPr marL="171450" indent="-171450">
                        <a:buFont typeface="Arial" panose="020B0604020202020204" pitchFamily="34" charset="0"/>
                        <a:buChar char="•"/>
                      </a:pPr>
                      <a:r>
                        <a:rPr lang="en-GB" sz="1100" dirty="0"/>
                        <a:t>Developing the forehand Creating space to win a point using a racket Introduce the backhand Applying the forehand and backhand in game situations Applying the forehand and backhand creating space to win a point</a:t>
                      </a:r>
                    </a:p>
                  </a:txBody>
                  <a:tcPr/>
                </a:tc>
                <a:tc>
                  <a:txBody>
                    <a:bodyPr/>
                    <a:lstStyle/>
                    <a:p>
                      <a:pPr marL="171450" indent="-171450">
                        <a:buFont typeface="Arial" panose="020B0604020202020204" pitchFamily="34" charset="0"/>
                        <a:buChar char="•"/>
                      </a:pPr>
                      <a:r>
                        <a:rPr lang="en-GB" sz="1100" dirty="0"/>
                        <a:t>Introduce/develop the volley Controlling the game from the serve Doubles, understanding and applying tactics to win a pint</a:t>
                      </a:r>
                    </a:p>
                  </a:txBody>
                  <a:tcPr/>
                </a:tc>
                <a:tc>
                  <a:txBody>
                    <a:bodyPr/>
                    <a:lstStyle/>
                    <a:p>
                      <a:pPr marL="171450" indent="-171450">
                        <a:buFont typeface="Arial" panose="020B0604020202020204" pitchFamily="34" charset="0"/>
                        <a:buChar char="•"/>
                      </a:pPr>
                      <a:r>
                        <a:rPr lang="en-GB" sz="1100" dirty="0"/>
                        <a:t>Game application Game application, mixed ability doubles, round robin games</a:t>
                      </a:r>
                    </a:p>
                  </a:txBody>
                  <a:tcPr/>
                </a:tc>
                <a:extLst>
                  <a:ext uri="{0D108BD9-81ED-4DB2-BD59-A6C34878D82A}">
                    <a16:rowId xmlns:a16="http://schemas.microsoft.com/office/drawing/2014/main" val="1413606750"/>
                  </a:ext>
                </a:extLst>
              </a:tr>
            </a:tbl>
          </a:graphicData>
        </a:graphic>
      </p:graphicFrame>
      <p:pic>
        <p:nvPicPr>
          <p:cNvPr id="4" name="Picture 3">
            <a:hlinkClick r:id="rId2" action="ppaction://hlinksldjump"/>
            <a:extLst>
              <a:ext uri="{FF2B5EF4-FFF2-40B4-BE49-F238E27FC236}">
                <a16:creationId xmlns:a16="http://schemas.microsoft.com/office/drawing/2014/main" id="{5C2FBE14-5ECA-41C0-84F3-F985287B0FD1}"/>
              </a:ext>
            </a:extLst>
          </p:cNvPr>
          <p:cNvPicPr>
            <a:picLocks noChangeAspect="1"/>
          </p:cNvPicPr>
          <p:nvPr/>
        </p:nvPicPr>
        <p:blipFill>
          <a:blip r:embed="rId3"/>
          <a:stretch>
            <a:fillRect/>
          </a:stretch>
        </p:blipFill>
        <p:spPr>
          <a:xfrm>
            <a:off x="8959518" y="6191250"/>
            <a:ext cx="719612" cy="576263"/>
          </a:xfrm>
          <a:prstGeom prst="rect">
            <a:avLst/>
          </a:prstGeom>
        </p:spPr>
      </p:pic>
    </p:spTree>
    <p:extLst>
      <p:ext uri="{BB962C8B-B14F-4D97-AF65-F5344CB8AC3E}">
        <p14:creationId xmlns:p14="http://schemas.microsoft.com/office/powerpoint/2010/main" val="180338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867C39-E49B-4997-90E8-433A7DBEF309}"/>
              </a:ext>
            </a:extLst>
          </p:cNvPr>
          <p:cNvGraphicFramePr>
            <a:graphicFrameLocks noGrp="1"/>
          </p:cNvGraphicFramePr>
          <p:nvPr>
            <p:extLst>
              <p:ext uri="{D42A27DB-BD31-4B8C-83A1-F6EECF244321}">
                <p14:modId xmlns:p14="http://schemas.microsoft.com/office/powerpoint/2010/main" val="18649033"/>
              </p:ext>
            </p:extLst>
          </p:nvPr>
        </p:nvGraphicFramePr>
        <p:xfrm>
          <a:off x="-1" y="0"/>
          <a:ext cx="9725891" cy="490728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595044815"/>
                    </a:ext>
                  </a:extLst>
                </a:gridCol>
                <a:gridCol w="2228055">
                  <a:extLst>
                    <a:ext uri="{9D8B030D-6E8A-4147-A177-3AD203B41FA5}">
                      <a16:colId xmlns:a16="http://schemas.microsoft.com/office/drawing/2014/main" val="1000259726"/>
                    </a:ext>
                  </a:extLst>
                </a:gridCol>
                <a:gridCol w="2228055">
                  <a:extLst>
                    <a:ext uri="{9D8B030D-6E8A-4147-A177-3AD203B41FA5}">
                      <a16:colId xmlns:a16="http://schemas.microsoft.com/office/drawing/2014/main" val="2759187466"/>
                    </a:ext>
                  </a:extLst>
                </a:gridCol>
                <a:gridCol w="2228055">
                  <a:extLst>
                    <a:ext uri="{9D8B030D-6E8A-4147-A177-3AD203B41FA5}">
                      <a16:colId xmlns:a16="http://schemas.microsoft.com/office/drawing/2014/main" val="693098512"/>
                    </a:ext>
                  </a:extLst>
                </a:gridCol>
                <a:gridCol w="2228055">
                  <a:extLst>
                    <a:ext uri="{9D8B030D-6E8A-4147-A177-3AD203B41FA5}">
                      <a16:colId xmlns:a16="http://schemas.microsoft.com/office/drawing/2014/main" val="941853803"/>
                    </a:ext>
                  </a:extLst>
                </a:gridCol>
              </a:tblGrid>
              <a:tr h="370840">
                <a:tc gridSpan="5">
                  <a:txBody>
                    <a:bodyPr/>
                    <a:lstStyle/>
                    <a:p>
                      <a:pPr algn="ctr"/>
                      <a:r>
                        <a:rPr lang="en-GB" b="1" dirty="0">
                          <a:solidFill>
                            <a:schemeClr val="bg1"/>
                          </a:solidFill>
                        </a:rPr>
                        <a:t>PE</a:t>
                      </a: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tc hMerge="1">
                  <a:txBody>
                    <a:bodyPr/>
                    <a:lstStyle/>
                    <a:p>
                      <a:pPr algn="ctr"/>
                      <a:endParaRPr lang="en-GB" b="1" dirty="0">
                        <a:solidFill>
                          <a:schemeClr val="bg1"/>
                        </a:solidFill>
                      </a:endParaRPr>
                    </a:p>
                  </a:txBody>
                  <a:tcPr>
                    <a:solidFill>
                      <a:schemeClr val="accent1">
                        <a:lumMod val="75000"/>
                      </a:schemeClr>
                    </a:solidFill>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gridSpan="2">
                  <a:txBody>
                    <a:bodyPr/>
                    <a:lstStyle/>
                    <a:p>
                      <a:pPr algn="ctr"/>
                      <a:r>
                        <a:rPr lang="en-GB" sz="1200" b="1" dirty="0"/>
                        <a:t>Year 5/6 </a:t>
                      </a:r>
                    </a:p>
                  </a:txBody>
                  <a:tcPr>
                    <a:solidFill>
                      <a:srgbClr val="FFC000"/>
                    </a:solidFill>
                  </a:tcPr>
                </a:tc>
                <a:tc hMerge="1">
                  <a:txBody>
                    <a:bodyPr/>
                    <a:lstStyle/>
                    <a:p>
                      <a:pPr algn="ctr"/>
                      <a:endParaRPr lang="en-GB" sz="1200" b="1" dirty="0"/>
                    </a:p>
                  </a:txBody>
                  <a:tcPr>
                    <a:solidFill>
                      <a:srgbClr val="00B0F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Core </a:t>
                      </a:r>
                    </a:p>
                  </a:txBody>
                  <a:tcPr/>
                </a:tc>
                <a:tc>
                  <a:txBody>
                    <a:bodyPr/>
                    <a:lstStyle/>
                    <a:p>
                      <a:pPr algn="ctr"/>
                      <a:r>
                        <a:rPr lang="en-GB" sz="1200" b="1" dirty="0"/>
                        <a:t>Advance</a:t>
                      </a:r>
                    </a:p>
                  </a:txBody>
                  <a:tcPr/>
                </a:tc>
                <a:tc>
                  <a:txBody>
                    <a:bodyPr/>
                    <a:lstStyle/>
                    <a:p>
                      <a:pPr algn="ctr"/>
                      <a:r>
                        <a:rPr lang="en-GB" sz="1200" b="1" dirty="0"/>
                        <a:t>Core</a:t>
                      </a:r>
                    </a:p>
                  </a:txBody>
                  <a:tcPr/>
                </a:tc>
                <a:tc>
                  <a:txBody>
                    <a:bodyPr/>
                    <a:lstStyle/>
                    <a:p>
                      <a:pPr algn="ctr"/>
                      <a:r>
                        <a:rPr lang="en-GB" sz="1200" b="1" dirty="0"/>
                        <a:t>Advance</a:t>
                      </a:r>
                    </a:p>
                  </a:txBody>
                  <a:tcPr/>
                </a:tc>
                <a:extLst>
                  <a:ext uri="{0D108BD9-81ED-4DB2-BD59-A6C34878D82A}">
                    <a16:rowId xmlns:a16="http://schemas.microsoft.com/office/drawing/2014/main" val="2276495086"/>
                  </a:ext>
                </a:extLst>
              </a:tr>
              <a:tr h="370840">
                <a:tc>
                  <a:txBody>
                    <a:bodyPr/>
                    <a:lstStyle/>
                    <a:p>
                      <a:r>
                        <a:rPr lang="en-GB" sz="1200" b="1" dirty="0"/>
                        <a:t>Athletics</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Explore running for speed Explore acceleration Introduce /develop relay: Running for speed in a team Throwing: Accuracy vs distance Standing long jump </a:t>
                      </a:r>
                    </a:p>
                  </a:txBody>
                  <a:tcPr/>
                </a:tc>
                <a:tc>
                  <a:txBody>
                    <a:bodyPr/>
                    <a:lstStyle/>
                    <a:p>
                      <a:pPr marL="171450" indent="-171450">
                        <a:buFont typeface="Arial" panose="020B0604020202020204" pitchFamily="34" charset="0"/>
                        <a:buChar char="•"/>
                      </a:pPr>
                      <a:r>
                        <a:rPr lang="en-GB" sz="1100" dirty="0"/>
                        <a:t>Develop running at speed Exploring our stride pattern Exploring running at pace Understand and apply tactics when running for distance Javelin Standing triple jump</a:t>
                      </a:r>
                    </a:p>
                  </a:txBody>
                  <a:tcPr/>
                </a:tc>
                <a:tc>
                  <a:txBody>
                    <a:bodyPr/>
                    <a:lstStyle/>
                    <a:p>
                      <a:pPr marL="171450" indent="-171450">
                        <a:buFont typeface="Arial" panose="020B0604020202020204" pitchFamily="34" charset="0"/>
                        <a:buChar char="•"/>
                      </a:pPr>
                      <a:r>
                        <a:rPr lang="en-GB" sz="1100" dirty="0"/>
                        <a:t>Finishing a race Evaluating our performance Sprinting: My personal best Relay changeovers Shot Put Introducing the hurdles </a:t>
                      </a:r>
                    </a:p>
                  </a:txBody>
                  <a:tcPr/>
                </a:tc>
                <a:tc>
                  <a:txBody>
                    <a:bodyPr/>
                    <a:lstStyle/>
                    <a:p>
                      <a:pPr marL="171450" indent="-171450">
                        <a:buFont typeface="Arial" panose="020B0604020202020204" pitchFamily="34" charset="0"/>
                        <a:buChar char="•"/>
                      </a:pPr>
                      <a:r>
                        <a:rPr lang="en-GB" sz="1100" dirty="0"/>
                        <a:t>Running for speed competition Running for distance competition Throwing competition Jumping competition</a:t>
                      </a:r>
                    </a:p>
                  </a:txBody>
                  <a:tcPr/>
                </a:tc>
                <a:extLst>
                  <a:ext uri="{0D108BD9-81ED-4DB2-BD59-A6C34878D82A}">
                    <a16:rowId xmlns:a16="http://schemas.microsoft.com/office/drawing/2014/main" val="1396401806"/>
                  </a:ext>
                </a:extLst>
              </a:tr>
              <a:tr h="370840">
                <a:tc>
                  <a:txBody>
                    <a:bodyPr/>
                    <a:lstStyle/>
                    <a:p>
                      <a:r>
                        <a:rPr lang="en-GB" sz="1200" b="1" dirty="0"/>
                        <a:t>Gymnastics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b="1" dirty="0"/>
                        <a:t>Symmetry &amp; Asymmetry</a:t>
                      </a:r>
                    </a:p>
                    <a:p>
                      <a:pPr marL="0" indent="0">
                        <a:buFont typeface="Arial" panose="020B0604020202020204" pitchFamily="34" charset="0"/>
                        <a:buNone/>
                      </a:pPr>
                      <a:r>
                        <a:rPr lang="en-GB" sz="1100" dirty="0"/>
                        <a:t>Introduction to symmetry Introduction to asymmetry</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b="1" dirty="0"/>
                        <a:t>Bridges</a:t>
                      </a:r>
                    </a:p>
                    <a:p>
                      <a:pPr marL="0" indent="0">
                        <a:buFont typeface="Arial" panose="020B0604020202020204" pitchFamily="34" charset="0"/>
                        <a:buNone/>
                      </a:pPr>
                      <a:r>
                        <a:rPr lang="en-GB" sz="1100" dirty="0"/>
                        <a:t>Introduction to bridges Application of bridge learning onto apparatus</a:t>
                      </a:r>
                    </a:p>
                  </a:txBody>
                  <a:tcPr/>
                </a:tc>
                <a:tc>
                  <a:txBody>
                    <a:bodyPr/>
                    <a:lstStyle/>
                    <a:p>
                      <a:pPr marL="171450" indent="-171450">
                        <a:buFont typeface="Arial" panose="020B0604020202020204" pitchFamily="34" charset="0"/>
                        <a:buChar char="•"/>
                      </a:pPr>
                      <a:r>
                        <a:rPr lang="en-GB" sz="1100" b="1" dirty="0"/>
                        <a:t>Symmetry &amp; Asymmetry</a:t>
                      </a:r>
                    </a:p>
                    <a:p>
                      <a:pPr marL="0" indent="0">
                        <a:buFont typeface="Arial" panose="020B0604020202020204" pitchFamily="34" charset="0"/>
                        <a:buNone/>
                      </a:pPr>
                      <a:r>
                        <a:rPr lang="en-GB" sz="1100" dirty="0"/>
                        <a:t>Application of learning onto apparatus Sequence formation Sequence completion </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b="1" dirty="0"/>
                        <a:t>Bridges</a:t>
                      </a:r>
                    </a:p>
                    <a:p>
                      <a:pPr marL="0" indent="0">
                        <a:buFont typeface="Arial" panose="020B0604020202020204" pitchFamily="34" charset="0"/>
                        <a:buNone/>
                      </a:pPr>
                      <a:r>
                        <a:rPr lang="en-GB" sz="1100" dirty="0"/>
                        <a:t>Develop sequences with bridges Sequence formation Sequence completion</a:t>
                      </a:r>
                    </a:p>
                  </a:txBody>
                  <a:tcPr/>
                </a:tc>
                <a:tc>
                  <a:txBody>
                    <a:bodyPr/>
                    <a:lstStyle/>
                    <a:p>
                      <a:pPr marL="171450" indent="-171450">
                        <a:buFont typeface="Arial" panose="020B0604020202020204" pitchFamily="34" charset="0"/>
                        <a:buChar char="•"/>
                      </a:pPr>
                      <a:r>
                        <a:rPr lang="en-GB" sz="1100" b="1" dirty="0"/>
                        <a:t>Counter Balance &amp; Counter Tension</a:t>
                      </a:r>
                    </a:p>
                    <a:p>
                      <a:pPr marL="0" indent="0">
                        <a:buFont typeface="Arial" panose="020B0604020202020204" pitchFamily="34" charset="0"/>
                        <a:buNone/>
                      </a:pPr>
                      <a:r>
                        <a:rPr lang="en-GB" sz="1100" dirty="0"/>
                        <a:t>Introduction to counter balance Application of counter balance learning onto apparatus</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b="1" dirty="0"/>
                        <a:t>Matching &amp; Mirroring</a:t>
                      </a:r>
                    </a:p>
                    <a:p>
                      <a:pPr marL="0" indent="0">
                        <a:buFont typeface="Arial" panose="020B0604020202020204" pitchFamily="34" charset="0"/>
                        <a:buNone/>
                      </a:pPr>
                      <a:r>
                        <a:rPr lang="en-GB" sz="1100" dirty="0"/>
                        <a:t>Introduction to matching/mirroring Application of matching/mirroring learning onto apparatus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t>Counter Balance &amp; Counter Tension</a:t>
                      </a:r>
                    </a:p>
                    <a:p>
                      <a:pPr marL="0" indent="0">
                        <a:buFont typeface="Arial" panose="020B0604020202020204" pitchFamily="34" charset="0"/>
                        <a:buNone/>
                      </a:pPr>
                      <a:r>
                        <a:rPr lang="en-GB" sz="1100" dirty="0"/>
                        <a:t>Sequence formation Counter Tension Sequence completion</a:t>
                      </a:r>
                    </a:p>
                    <a:p>
                      <a:pPr marL="0" indent="0">
                        <a:buFont typeface="Arial" panose="020B0604020202020204" pitchFamily="34" charset="0"/>
                        <a:buNone/>
                      </a:pPr>
                      <a:endParaRPr lang="en-GB"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t>Matching &amp; Mirroring</a:t>
                      </a:r>
                    </a:p>
                    <a:p>
                      <a:pPr marL="0" indent="0">
                        <a:buFont typeface="Arial" panose="020B0604020202020204" pitchFamily="34" charset="0"/>
                        <a:buNone/>
                      </a:pPr>
                      <a:r>
                        <a:rPr lang="en-GB" sz="1100" dirty="0"/>
                        <a:t>Sequence development</a:t>
                      </a:r>
                    </a:p>
                  </a:txBody>
                  <a:tcPr/>
                </a:tc>
                <a:extLst>
                  <a:ext uri="{0D108BD9-81ED-4DB2-BD59-A6C34878D82A}">
                    <a16:rowId xmlns:a16="http://schemas.microsoft.com/office/drawing/2014/main" val="653558399"/>
                  </a:ext>
                </a:extLst>
              </a:tr>
              <a:tr h="370840">
                <a:tc>
                  <a:txBody>
                    <a:bodyPr/>
                    <a:lstStyle/>
                    <a:p>
                      <a:r>
                        <a:rPr lang="en-GB" sz="1200" b="1" dirty="0"/>
                        <a:t>Swimming </a:t>
                      </a:r>
                    </a:p>
                  </a:txBody>
                  <a:tcPr vert="vert270">
                    <a:solidFill>
                      <a:schemeClr val="bg1">
                        <a:lumMod val="85000"/>
                      </a:schemeClr>
                    </a:solidFill>
                  </a:tcPr>
                </a:tc>
                <a:tc gridSpan="4">
                  <a:txBody>
                    <a:bodyPr/>
                    <a:lstStyle/>
                    <a:p>
                      <a:pPr marL="0" indent="0">
                        <a:buFont typeface="Arial" panose="020B0604020202020204" pitchFamily="34" charset="0"/>
                        <a:buNone/>
                      </a:pPr>
                      <a:r>
                        <a:rPr lang="en-GB" sz="1100" dirty="0"/>
                        <a:t>By the end of year 6 children will be able to swim 25m, using a range of strokes effectively</a:t>
                      </a:r>
                    </a:p>
                    <a:p>
                      <a:pPr marL="0" indent="0">
                        <a:buFont typeface="Arial" panose="020B0604020202020204" pitchFamily="34" charset="0"/>
                        <a:buNone/>
                      </a:pPr>
                      <a:r>
                        <a:rPr lang="en-GB" sz="1100" dirty="0"/>
                        <a:t>By the end of year 6 all children will have received self-rescue training</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i="1" dirty="0"/>
                        <a:t>*Once the above objectives have been obtained, children no longer attend swimming sessions. </a:t>
                      </a:r>
                    </a:p>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tc hMerge="1">
                  <a:txBody>
                    <a:bodyPr/>
                    <a:lstStyle/>
                    <a:p>
                      <a:pPr marL="0" indent="0">
                        <a:buFont typeface="Arial" panose="020B0604020202020204" pitchFamily="34" charset="0"/>
                        <a:buNone/>
                      </a:pPr>
                      <a:endParaRPr lang="en-GB" sz="1100" dirty="0"/>
                    </a:p>
                  </a:txBody>
                  <a:tcPr/>
                </a:tc>
                <a:extLst>
                  <a:ext uri="{0D108BD9-81ED-4DB2-BD59-A6C34878D82A}">
                    <a16:rowId xmlns:a16="http://schemas.microsoft.com/office/drawing/2014/main" val="2135038950"/>
                  </a:ext>
                </a:extLst>
              </a:tr>
            </a:tbl>
          </a:graphicData>
        </a:graphic>
      </p:graphicFrame>
      <p:pic>
        <p:nvPicPr>
          <p:cNvPr id="4" name="Picture 3">
            <a:hlinkClick r:id="rId2" action="ppaction://hlinksldjump"/>
            <a:extLst>
              <a:ext uri="{FF2B5EF4-FFF2-40B4-BE49-F238E27FC236}">
                <a16:creationId xmlns:a16="http://schemas.microsoft.com/office/drawing/2014/main" id="{968FD03A-5D7B-442C-AB82-AAC612EAF860}"/>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060283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96F60C-69B7-4982-84F3-B3755171D700}"/>
              </a:ext>
            </a:extLst>
          </p:cNvPr>
          <p:cNvGraphicFramePr>
            <a:graphicFrameLocks noGrp="1"/>
          </p:cNvGraphicFramePr>
          <p:nvPr>
            <p:extLst>
              <p:ext uri="{D42A27DB-BD31-4B8C-83A1-F6EECF244321}">
                <p14:modId xmlns:p14="http://schemas.microsoft.com/office/powerpoint/2010/main" val="2595719452"/>
              </p:ext>
            </p:extLst>
          </p:nvPr>
        </p:nvGraphicFramePr>
        <p:xfrm>
          <a:off x="90054" y="325582"/>
          <a:ext cx="9725891" cy="4556760"/>
        </p:xfrm>
        <a:graphic>
          <a:graphicData uri="http://schemas.openxmlformats.org/drawingml/2006/table">
            <a:tbl>
              <a:tblPr firstRow="1" bandRow="1">
                <a:tableStyleId>{5940675A-B579-460E-94D1-54222C63F5DA}</a:tableStyleId>
              </a:tblPr>
              <a:tblGrid>
                <a:gridCol w="813671">
                  <a:extLst>
                    <a:ext uri="{9D8B030D-6E8A-4147-A177-3AD203B41FA5}">
                      <a16:colId xmlns:a16="http://schemas.microsoft.com/office/drawing/2014/main" val="3169419308"/>
                    </a:ext>
                  </a:extLst>
                </a:gridCol>
                <a:gridCol w="2228055">
                  <a:extLst>
                    <a:ext uri="{9D8B030D-6E8A-4147-A177-3AD203B41FA5}">
                      <a16:colId xmlns:a16="http://schemas.microsoft.com/office/drawing/2014/main" val="2760813987"/>
                    </a:ext>
                  </a:extLst>
                </a:gridCol>
                <a:gridCol w="2228055">
                  <a:extLst>
                    <a:ext uri="{9D8B030D-6E8A-4147-A177-3AD203B41FA5}">
                      <a16:colId xmlns:a16="http://schemas.microsoft.com/office/drawing/2014/main" val="4084265042"/>
                    </a:ext>
                  </a:extLst>
                </a:gridCol>
                <a:gridCol w="2228055">
                  <a:extLst>
                    <a:ext uri="{9D8B030D-6E8A-4147-A177-3AD203B41FA5}">
                      <a16:colId xmlns:a16="http://schemas.microsoft.com/office/drawing/2014/main" val="1854230482"/>
                    </a:ext>
                  </a:extLst>
                </a:gridCol>
                <a:gridCol w="2228055">
                  <a:extLst>
                    <a:ext uri="{9D8B030D-6E8A-4147-A177-3AD203B41FA5}">
                      <a16:colId xmlns:a16="http://schemas.microsoft.com/office/drawing/2014/main" val="3919987597"/>
                    </a:ext>
                  </a:extLst>
                </a:gridCol>
              </a:tblGrid>
              <a:tr h="370840">
                <a:tc gridSpan="5">
                  <a:txBody>
                    <a:bodyPr/>
                    <a:lstStyle/>
                    <a:p>
                      <a:pPr algn="ctr"/>
                      <a:r>
                        <a:rPr lang="en-GB" sz="1800" b="1" dirty="0">
                          <a:solidFill>
                            <a:schemeClr val="bg1"/>
                          </a:solidFill>
                        </a:rPr>
                        <a:t>PE</a:t>
                      </a:r>
                    </a:p>
                  </a:txBody>
                  <a:tcPr>
                    <a:solidFill>
                      <a:schemeClr val="accent1">
                        <a:lumMod val="75000"/>
                      </a:schemeClr>
                    </a:solidFill>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tc hMerge="1">
                  <a:txBody>
                    <a:bodyPr/>
                    <a:lstStyle/>
                    <a:p>
                      <a:pPr algn="ctr"/>
                      <a:endParaRPr lang="en-GB" sz="1200" b="1" dirty="0"/>
                    </a:p>
                  </a:txBody>
                  <a:tcPr/>
                </a:tc>
                <a:extLst>
                  <a:ext uri="{0D108BD9-81ED-4DB2-BD59-A6C34878D82A}">
                    <a16:rowId xmlns:a16="http://schemas.microsoft.com/office/drawing/2014/main" val="3205672175"/>
                  </a:ext>
                </a:extLst>
              </a:tr>
              <a:tr h="370840">
                <a:tc>
                  <a:txBody>
                    <a:bodyPr/>
                    <a:lstStyle/>
                    <a:p>
                      <a:endParaRPr lang="en-GB" sz="1200" b="1" dirty="0"/>
                    </a:p>
                  </a:txBody>
                  <a:tcPr vert="vert270">
                    <a:solidFill>
                      <a:schemeClr val="bg1"/>
                    </a:solidFill>
                  </a:tcPr>
                </a:tc>
                <a:tc gridSpan="2">
                  <a:txBody>
                    <a:bodyPr/>
                    <a:lstStyle/>
                    <a:p>
                      <a:pPr algn="ctr"/>
                      <a:r>
                        <a:rPr lang="en-GB" sz="1200" b="1" dirty="0"/>
                        <a:t>Year 3/4</a:t>
                      </a:r>
                    </a:p>
                  </a:txBody>
                  <a:tcPr>
                    <a:solidFill>
                      <a:srgbClr val="00B0F0"/>
                    </a:solidFill>
                  </a:tcPr>
                </a:tc>
                <a:tc hMerge="1">
                  <a:txBody>
                    <a:bodyPr/>
                    <a:lstStyle/>
                    <a:p>
                      <a:pPr algn="ctr"/>
                      <a:endParaRPr lang="en-GB" sz="1200" b="1" dirty="0"/>
                    </a:p>
                  </a:txBody>
                  <a:tcPr>
                    <a:solidFill>
                      <a:srgbClr val="00B0F0"/>
                    </a:solidFill>
                  </a:tcPr>
                </a:tc>
                <a:tc gridSpan="2">
                  <a:txBody>
                    <a:bodyPr/>
                    <a:lstStyle/>
                    <a:p>
                      <a:pPr algn="ctr"/>
                      <a:r>
                        <a:rPr lang="en-GB" sz="1200" b="1" dirty="0"/>
                        <a:t>Year 5/6</a:t>
                      </a:r>
                    </a:p>
                  </a:txBody>
                  <a:tcPr>
                    <a:solidFill>
                      <a:srgbClr val="FFC000"/>
                    </a:solidFill>
                  </a:tcPr>
                </a:tc>
                <a:tc hMerge="1">
                  <a:txBody>
                    <a:bodyPr/>
                    <a:lstStyle/>
                    <a:p>
                      <a:pPr algn="ctr"/>
                      <a:endParaRPr lang="en-GB" sz="1200" b="1" dirty="0"/>
                    </a:p>
                  </a:txBody>
                  <a:tcPr>
                    <a:solidFill>
                      <a:srgbClr val="FFC000"/>
                    </a:solidFill>
                  </a:tcPr>
                </a:tc>
                <a:extLst>
                  <a:ext uri="{0D108BD9-81ED-4DB2-BD59-A6C34878D82A}">
                    <a16:rowId xmlns:a16="http://schemas.microsoft.com/office/drawing/2014/main" val="2914558258"/>
                  </a:ext>
                </a:extLst>
              </a:tr>
              <a:tr h="370840">
                <a:tc>
                  <a:txBody>
                    <a:bodyPr/>
                    <a:lstStyle/>
                    <a:p>
                      <a:endParaRPr lang="en-GB" sz="1200" b="1" dirty="0"/>
                    </a:p>
                  </a:txBody>
                  <a:tcPr vert="vert270">
                    <a:solidFill>
                      <a:schemeClr val="bg1"/>
                    </a:solidFill>
                  </a:tcPr>
                </a:tc>
                <a:tc>
                  <a:txBody>
                    <a:bodyPr/>
                    <a:lstStyle/>
                    <a:p>
                      <a:pPr algn="ctr"/>
                      <a:r>
                        <a:rPr lang="en-GB" sz="1200" b="1" dirty="0"/>
                        <a:t>Core </a:t>
                      </a:r>
                    </a:p>
                  </a:txBody>
                  <a:tcPr>
                    <a:solidFill>
                      <a:schemeClr val="bg1"/>
                    </a:solidFill>
                  </a:tcPr>
                </a:tc>
                <a:tc>
                  <a:txBody>
                    <a:bodyPr/>
                    <a:lstStyle/>
                    <a:p>
                      <a:pPr algn="ctr"/>
                      <a:r>
                        <a:rPr lang="en-GB" sz="1200" b="1" dirty="0"/>
                        <a:t>Advance</a:t>
                      </a:r>
                    </a:p>
                  </a:txBody>
                  <a:tcPr>
                    <a:solidFill>
                      <a:schemeClr val="bg1"/>
                    </a:solidFill>
                  </a:tcPr>
                </a:tc>
                <a:tc>
                  <a:txBody>
                    <a:bodyPr/>
                    <a:lstStyle/>
                    <a:p>
                      <a:pPr algn="ctr"/>
                      <a:r>
                        <a:rPr lang="en-GB" sz="1200" b="1" dirty="0"/>
                        <a:t>Core</a:t>
                      </a:r>
                    </a:p>
                  </a:txBody>
                  <a:tcPr>
                    <a:solidFill>
                      <a:schemeClr val="bg1"/>
                    </a:solidFill>
                  </a:tcPr>
                </a:tc>
                <a:tc>
                  <a:txBody>
                    <a:bodyPr/>
                    <a:lstStyle/>
                    <a:p>
                      <a:pPr algn="ctr"/>
                      <a:r>
                        <a:rPr lang="en-GB" sz="1200" b="1" dirty="0"/>
                        <a:t>Advance</a:t>
                      </a:r>
                    </a:p>
                  </a:txBody>
                  <a:tcPr>
                    <a:solidFill>
                      <a:schemeClr val="bg1"/>
                    </a:solidFill>
                  </a:tcPr>
                </a:tc>
                <a:extLst>
                  <a:ext uri="{0D108BD9-81ED-4DB2-BD59-A6C34878D82A}">
                    <a16:rowId xmlns:a16="http://schemas.microsoft.com/office/drawing/2014/main" val="3037943280"/>
                  </a:ext>
                </a:extLst>
              </a:tr>
              <a:tr h="370840">
                <a:tc>
                  <a:txBody>
                    <a:bodyPr/>
                    <a:lstStyle/>
                    <a:p>
                      <a:r>
                        <a:rPr lang="en-GB" sz="1200" b="1" dirty="0"/>
                        <a:t>Dance</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100" dirty="0"/>
                        <a:t>Copy, remember and repeat simple skills with control and co-ordination </a:t>
                      </a:r>
                    </a:p>
                    <a:p>
                      <a:pPr marL="171450" indent="-171450">
                        <a:buFont typeface="Arial" panose="020B0604020202020204" pitchFamily="34" charset="0"/>
                        <a:buChar char="•"/>
                      </a:pPr>
                      <a:r>
                        <a:rPr lang="en-GB" sz="1100" dirty="0"/>
                        <a:t>Can link several movements together with control and co-ordination </a:t>
                      </a:r>
                    </a:p>
                    <a:p>
                      <a:pPr marL="171450" indent="-171450">
                        <a:buFont typeface="Arial" panose="020B0604020202020204" pitchFamily="34" charset="0"/>
                        <a:buChar char="•"/>
                      </a:pPr>
                      <a:r>
                        <a:rPr lang="en-GB" sz="1100" dirty="0"/>
                        <a:t>Pupils vary skills, actions and idea. They begin to show some understanding of simple techniques </a:t>
                      </a:r>
                    </a:p>
                    <a:p>
                      <a:pPr marL="171450" indent="-171450">
                        <a:buFont typeface="Arial" panose="020B0604020202020204" pitchFamily="34" charset="0"/>
                        <a:buChar char="•"/>
                      </a:pPr>
                      <a:r>
                        <a:rPr lang="en-GB" sz="1100" dirty="0"/>
                        <a:t>Compose and perform dance phrases and short dances that express and communicate moods, ideas and feelings </a:t>
                      </a:r>
                    </a:p>
                    <a:p>
                      <a:pPr marL="171450" indent="-171450">
                        <a:buFont typeface="Arial" panose="020B0604020202020204" pitchFamily="34" charset="0"/>
                        <a:buChar char="•"/>
                      </a:pPr>
                      <a:r>
                        <a:rPr lang="en-GB" sz="1100" dirty="0"/>
                        <a:t>Can talk about differences between their own and others’ performances and suggest improvements </a:t>
                      </a:r>
                    </a:p>
                  </a:txBody>
                  <a:tcPr/>
                </a:tc>
                <a:tc>
                  <a:txBody>
                    <a:bodyPr/>
                    <a:lstStyle/>
                    <a:p>
                      <a:pPr marL="171450" indent="-171450">
                        <a:buFont typeface="Arial" panose="020B0604020202020204" pitchFamily="34" charset="0"/>
                        <a:buChar char="•"/>
                      </a:pPr>
                      <a:r>
                        <a:rPr lang="en-GB" sz="1100" dirty="0"/>
                        <a:t>Select and use skills and ideas with co-ordination and control </a:t>
                      </a:r>
                    </a:p>
                    <a:p>
                      <a:pPr marL="171450" indent="-171450">
                        <a:buFont typeface="Arial" panose="020B0604020202020204" pitchFamily="34" charset="0"/>
                        <a:buChar char="•"/>
                      </a:pPr>
                      <a:r>
                        <a:rPr lang="en-GB" sz="1100" dirty="0"/>
                        <a:t>Improvise freely with a partner, translating ideas from stimuli to movement</a:t>
                      </a:r>
                    </a:p>
                    <a:p>
                      <a:pPr marL="171450" indent="-171450">
                        <a:buFont typeface="Arial" panose="020B0604020202020204" pitchFamily="34" charset="0"/>
                        <a:buChar char="•"/>
                      </a:pPr>
                      <a:r>
                        <a:rPr lang="en-GB" sz="1100" dirty="0"/>
                        <a:t>Pupils show that they show that they understand tactics and composition by starting to vary how they respond</a:t>
                      </a:r>
                    </a:p>
                    <a:p>
                      <a:pPr marL="171450" indent="-171450">
                        <a:buFont typeface="Arial" panose="020B0604020202020204" pitchFamily="34" charset="0"/>
                        <a:buChar char="•"/>
                      </a:pPr>
                      <a:r>
                        <a:rPr lang="en-GB" sz="1100" dirty="0"/>
                        <a:t>Apply basic compositional ideas to create dances that convey feeling and emotions </a:t>
                      </a:r>
                    </a:p>
                    <a:p>
                      <a:pPr marL="171450" indent="-171450">
                        <a:buFont typeface="Arial" panose="020B0604020202020204" pitchFamily="34" charset="0"/>
                        <a:buChar char="•"/>
                      </a:pPr>
                      <a:r>
                        <a:rPr lang="en-GB" sz="1100" dirty="0"/>
                        <a:t>Describe and comment on their own and others performance and make simple suggestions to improve quality.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Performance shows precision, control and fluency.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Respond to a variety of stimuli, showing a range of actions, performed with control and fluency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Pupils link skills, techniques and ideas accurately and appropriately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Create and perform dances using a range of movement patterns, in a response to a range of stimuli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From observation of others, begin to describe constructively how to refine, improve and modify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Refine own performance in response to comment of others and self analysis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Consistent performance showing precision, control and fluency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Perform a variety of dance styles with accuracy and consistency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Pupils select and combine skills, techniques and ideas, demonstrating knowledge of technique and composition.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Extend compositional skills, incorporating a wider range of dance styles and forms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Analyse selected skills and techniques within the activity and suggest ways to improve the quality of performance, demonstrating sound knowledge and understanding</a:t>
                      </a:r>
                    </a:p>
                  </a:txBody>
                  <a:tcPr/>
                </a:tc>
                <a:extLst>
                  <a:ext uri="{0D108BD9-81ED-4DB2-BD59-A6C34878D82A}">
                    <a16:rowId xmlns:a16="http://schemas.microsoft.com/office/drawing/2014/main" val="1969756147"/>
                  </a:ext>
                </a:extLst>
              </a:tr>
            </a:tbl>
          </a:graphicData>
        </a:graphic>
      </p:graphicFrame>
      <p:pic>
        <p:nvPicPr>
          <p:cNvPr id="3" name="Picture 2">
            <a:hlinkClick r:id="rId2" action="ppaction://hlinksldjump"/>
            <a:extLst>
              <a:ext uri="{FF2B5EF4-FFF2-40B4-BE49-F238E27FC236}">
                <a16:creationId xmlns:a16="http://schemas.microsoft.com/office/drawing/2014/main" id="{5E0A1A19-458C-4E51-89AE-F0C447DC483B}"/>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521396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711478" y="1999589"/>
            <a:ext cx="1550908" cy="792088"/>
          </a:xfrm>
          <a:prstGeom prst="roundRect">
            <a:avLst/>
          </a:prstGeom>
          <a:solidFill>
            <a:srgbClr val="FF000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handle a shot put safely</a:t>
            </a:r>
          </a:p>
        </p:txBody>
      </p:sp>
      <p:sp>
        <p:nvSpPr>
          <p:cNvPr id="10" name="Rounded Rectangle 9"/>
          <p:cNvSpPr/>
          <p:nvPr/>
        </p:nvSpPr>
        <p:spPr>
          <a:xfrm>
            <a:off x="711478" y="3045106"/>
            <a:ext cx="1550908" cy="792088"/>
          </a:xfrm>
          <a:prstGeom prst="roundRect">
            <a:avLst/>
          </a:prstGeom>
          <a:solidFill>
            <a:srgbClr val="FF000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push throw </a:t>
            </a:r>
          </a:p>
        </p:txBody>
      </p:sp>
      <p:sp>
        <p:nvSpPr>
          <p:cNvPr id="11" name="Rounded Rectangle 10"/>
          <p:cNvSpPr/>
          <p:nvPr/>
        </p:nvSpPr>
        <p:spPr>
          <a:xfrm>
            <a:off x="2978761" y="1999589"/>
            <a:ext cx="1550908" cy="885926"/>
          </a:xfrm>
          <a:prstGeom prst="roundRect">
            <a:avLst/>
          </a:prstGeom>
          <a:solidFill>
            <a:srgbClr val="FF000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change body shape to decrease air resistance </a:t>
            </a:r>
          </a:p>
        </p:txBody>
      </p:sp>
      <p:sp>
        <p:nvSpPr>
          <p:cNvPr id="13" name="Rounded Rectangle 12"/>
          <p:cNvSpPr/>
          <p:nvPr/>
        </p:nvSpPr>
        <p:spPr>
          <a:xfrm>
            <a:off x="5364149" y="2326593"/>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run a mile</a:t>
            </a:r>
          </a:p>
        </p:txBody>
      </p:sp>
      <p:graphicFrame>
        <p:nvGraphicFramePr>
          <p:cNvPr id="53" name="Table 52"/>
          <p:cNvGraphicFramePr>
            <a:graphicFrameLocks noGrp="1"/>
          </p:cNvGraphicFramePr>
          <p:nvPr/>
        </p:nvGraphicFramePr>
        <p:xfrm>
          <a:off x="8121353" y="184190"/>
          <a:ext cx="1137151" cy="27432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Athletics</a:t>
                      </a:r>
                    </a:p>
                  </a:txBody>
                  <a:tcPr>
                    <a:solidFill>
                      <a:srgbClr val="FF0000"/>
                    </a:solidFill>
                  </a:tcPr>
                </a:tc>
                <a:extLst>
                  <a:ext uri="{0D108BD9-81ED-4DB2-BD59-A6C34878D82A}">
                    <a16:rowId xmlns:a16="http://schemas.microsoft.com/office/drawing/2014/main" val="10000"/>
                  </a:ext>
                </a:extLst>
              </a:tr>
            </a:tbl>
          </a:graphicData>
        </a:graphic>
      </p:graphicFrame>
      <p:sp>
        <p:nvSpPr>
          <p:cNvPr id="55" name="Rounded Rectangle 54"/>
          <p:cNvSpPr/>
          <p:nvPr/>
        </p:nvSpPr>
        <p:spPr>
          <a:xfrm>
            <a:off x="2978761" y="3090073"/>
            <a:ext cx="1550908" cy="885926"/>
          </a:xfrm>
          <a:prstGeom prst="roundRect">
            <a:avLst/>
          </a:prstGeom>
          <a:solidFill>
            <a:srgbClr val="FF000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throw the javelin with a run up and without a run up</a:t>
            </a:r>
          </a:p>
        </p:txBody>
      </p:sp>
      <p:sp>
        <p:nvSpPr>
          <p:cNvPr id="56" name="Rounded Rectangle 55"/>
          <p:cNvSpPr/>
          <p:nvPr/>
        </p:nvSpPr>
        <p:spPr>
          <a:xfrm>
            <a:off x="5339109" y="4365105"/>
            <a:ext cx="1554220" cy="1556369"/>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jump: One foot to the other. One foot to two feet. One foot to same foot to two feet </a:t>
            </a:r>
          </a:p>
        </p:txBody>
      </p:sp>
      <p:sp>
        <p:nvSpPr>
          <p:cNvPr id="57" name="Rounded Rectangle 56"/>
          <p:cNvSpPr/>
          <p:nvPr/>
        </p:nvSpPr>
        <p:spPr>
          <a:xfrm>
            <a:off x="5339109" y="3356992"/>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use my toes and heel to spin and throw a discuss</a:t>
            </a:r>
          </a:p>
        </p:txBody>
      </p:sp>
      <p:cxnSp>
        <p:nvCxnSpPr>
          <p:cNvPr id="24" name="Straight Arrow Connector 23"/>
          <p:cNvCxnSpPr/>
          <p:nvPr/>
        </p:nvCxnSpPr>
        <p:spPr>
          <a:xfrm>
            <a:off x="2262387" y="3441150"/>
            <a:ext cx="716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64149" y="1341906"/>
            <a:ext cx="1554220" cy="773820"/>
          </a:xfrm>
          <a:prstGeom prst="roundRect">
            <a:avLst/>
          </a:prstGeom>
          <a:solidFill>
            <a:srgbClr val="FF000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400" dirty="0"/>
              <a:t>I can sprint 60m in under 12 seconds</a:t>
            </a:r>
          </a:p>
        </p:txBody>
      </p:sp>
      <p:cxnSp>
        <p:nvCxnSpPr>
          <p:cNvPr id="3" name="Straight Arrow Connector 2"/>
          <p:cNvCxnSpPr>
            <a:stCxn id="11" idx="3"/>
          </p:cNvCxnSpPr>
          <p:nvPr/>
        </p:nvCxnSpPr>
        <p:spPr>
          <a:xfrm flipV="1">
            <a:off x="4529669" y="1844824"/>
            <a:ext cx="809440" cy="597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6">
            <a:hlinkClick r:id="rId6" action="ppaction://hlinksldjump"/>
            <a:extLst>
              <a:ext uri="{FF2B5EF4-FFF2-40B4-BE49-F238E27FC236}">
                <a16:creationId xmlns:a16="http://schemas.microsoft.com/office/drawing/2014/main" id="{45C9D1C4-667B-45B2-995B-DB195312F366}"/>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197984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a:t>
            </a:r>
            <a:r>
              <a:rPr lang="en-GB"/>
              <a:t>Map </a:t>
            </a:r>
            <a:endParaRPr lang="en-GB" dirty="0"/>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88123" y="1747963"/>
            <a:ext cx="1550908" cy="792088"/>
          </a:xfrm>
          <a:prstGeom prst="roundRect">
            <a:avLst/>
          </a:prstGeom>
          <a:solidFill>
            <a:srgbClr val="7030A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improvise</a:t>
            </a:r>
          </a:p>
        </p:txBody>
      </p:sp>
      <p:graphicFrame>
        <p:nvGraphicFramePr>
          <p:cNvPr id="53" name="Table 52"/>
          <p:cNvGraphicFramePr>
            <a:graphicFrameLocks noGrp="1"/>
          </p:cNvGraphicFramePr>
          <p:nvPr/>
        </p:nvGraphicFramePr>
        <p:xfrm>
          <a:off x="8121352" y="184190"/>
          <a:ext cx="1296144" cy="54864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Dance</a:t>
                      </a:r>
                    </a:p>
                  </a:txBody>
                  <a:tcPr>
                    <a:solidFill>
                      <a:srgbClr val="7030A0"/>
                    </a:solidFill>
                  </a:tcPr>
                </a:tc>
                <a:extLst>
                  <a:ext uri="{0D108BD9-81ED-4DB2-BD59-A6C34878D82A}">
                    <a16:rowId xmlns:a16="http://schemas.microsoft.com/office/drawing/2014/main" val="10000"/>
                  </a:ext>
                </a:extLst>
              </a:tr>
              <a:tr h="245285">
                <a:tc>
                  <a:txBody>
                    <a:bodyPr/>
                    <a:lstStyle/>
                    <a:p>
                      <a:pPr algn="ctr"/>
                      <a:r>
                        <a:rPr lang="en-GB" sz="1200" dirty="0"/>
                        <a:t>Gymnastics</a:t>
                      </a:r>
                    </a:p>
                  </a:txBody>
                  <a:tcPr>
                    <a:solidFill>
                      <a:srgbClr val="E456E7"/>
                    </a:solidFill>
                  </a:tcPr>
                </a:tc>
                <a:extLst>
                  <a:ext uri="{0D108BD9-81ED-4DB2-BD59-A6C34878D82A}">
                    <a16:rowId xmlns:a16="http://schemas.microsoft.com/office/drawing/2014/main" val="10001"/>
                  </a:ext>
                </a:extLst>
              </a:tr>
            </a:tbl>
          </a:graphicData>
        </a:graphic>
      </p:graphicFrame>
      <p:cxnSp>
        <p:nvCxnSpPr>
          <p:cNvPr id="24" name="Straight Arrow Connector 23"/>
          <p:cNvCxnSpPr>
            <a:endCxn id="37" idx="1"/>
          </p:cNvCxnSpPr>
          <p:nvPr/>
        </p:nvCxnSpPr>
        <p:spPr>
          <a:xfrm>
            <a:off x="2239032" y="2056600"/>
            <a:ext cx="845449" cy="41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43644" y="1621813"/>
            <a:ext cx="1554220" cy="773820"/>
          </a:xfrm>
          <a:prstGeom prst="roundRect">
            <a:avLst/>
          </a:prstGeom>
          <a:solidFill>
            <a:srgbClr val="7030A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a:t>I can choreograph motifs using repetition, direction, level, speed and space</a:t>
            </a:r>
          </a:p>
        </p:txBody>
      </p:sp>
      <p:cxnSp>
        <p:nvCxnSpPr>
          <p:cNvPr id="3" name="Straight Arrow Connector 2"/>
          <p:cNvCxnSpPr/>
          <p:nvPr/>
        </p:nvCxnSpPr>
        <p:spPr>
          <a:xfrm>
            <a:off x="4530625" y="2041166"/>
            <a:ext cx="8094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800328" y="4175515"/>
            <a:ext cx="1550908" cy="792088"/>
          </a:xfrm>
          <a:prstGeom prst="roundRect">
            <a:avLst/>
          </a:prstGeom>
          <a:solidFill>
            <a:srgbClr val="E456E7"/>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make shapes with my body.</a:t>
            </a:r>
          </a:p>
        </p:txBody>
      </p:sp>
      <p:sp>
        <p:nvSpPr>
          <p:cNvPr id="36" name="Rounded Rectangle 35"/>
          <p:cNvSpPr/>
          <p:nvPr/>
        </p:nvSpPr>
        <p:spPr>
          <a:xfrm>
            <a:off x="810281" y="3212976"/>
            <a:ext cx="1550908" cy="792088"/>
          </a:xfrm>
          <a:prstGeom prst="roundRect">
            <a:avLst/>
          </a:prstGeom>
          <a:solidFill>
            <a:srgbClr val="E456E7"/>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balance on pads and points</a:t>
            </a:r>
          </a:p>
        </p:txBody>
      </p:sp>
      <p:sp>
        <p:nvSpPr>
          <p:cNvPr id="37" name="Rounded Rectangle 36"/>
          <p:cNvSpPr/>
          <p:nvPr/>
        </p:nvSpPr>
        <p:spPr>
          <a:xfrm>
            <a:off x="3084480" y="1655601"/>
            <a:ext cx="1550908" cy="885926"/>
          </a:xfrm>
          <a:prstGeom prst="roundRect">
            <a:avLst/>
          </a:prstGeom>
          <a:solidFill>
            <a:srgbClr val="7030A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GB" sz="1200" dirty="0"/>
              <a:t>I can choose my own dance steps and movements and then develop them</a:t>
            </a:r>
          </a:p>
        </p:txBody>
      </p:sp>
      <p:sp>
        <p:nvSpPr>
          <p:cNvPr id="38" name="Rounded Rectangle 37"/>
          <p:cNvSpPr/>
          <p:nvPr/>
        </p:nvSpPr>
        <p:spPr>
          <a:xfrm>
            <a:off x="3084480" y="3210246"/>
            <a:ext cx="1550908" cy="705679"/>
          </a:xfrm>
          <a:prstGeom prst="roundRect">
            <a:avLst/>
          </a:prstGeom>
          <a:solidFill>
            <a:srgbClr val="E456E7"/>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plan and perform a sequence of moves.  </a:t>
            </a:r>
          </a:p>
        </p:txBody>
      </p:sp>
      <p:sp>
        <p:nvSpPr>
          <p:cNvPr id="44" name="Rounded Rectangle 43"/>
          <p:cNvSpPr/>
          <p:nvPr/>
        </p:nvSpPr>
        <p:spPr>
          <a:xfrm>
            <a:off x="5363809" y="3142104"/>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make sequences that have changes of speed and level</a:t>
            </a:r>
          </a:p>
        </p:txBody>
      </p:sp>
      <p:sp>
        <p:nvSpPr>
          <p:cNvPr id="18" name="Rounded Rectangle 17"/>
          <p:cNvSpPr/>
          <p:nvPr/>
        </p:nvSpPr>
        <p:spPr>
          <a:xfrm>
            <a:off x="3084480" y="4261925"/>
            <a:ext cx="1550908" cy="705679"/>
          </a:xfrm>
          <a:prstGeom prst="roundRect">
            <a:avLst/>
          </a:prstGeom>
          <a:solidFill>
            <a:srgbClr val="E456E7"/>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combine shapes and balances in my performance </a:t>
            </a:r>
          </a:p>
        </p:txBody>
      </p:sp>
      <p:cxnSp>
        <p:nvCxnSpPr>
          <p:cNvPr id="19" name="Straight Arrow Connector 18"/>
          <p:cNvCxnSpPr/>
          <p:nvPr/>
        </p:nvCxnSpPr>
        <p:spPr>
          <a:xfrm>
            <a:off x="2391432" y="3789040"/>
            <a:ext cx="69304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91432" y="4689140"/>
            <a:ext cx="6930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63735" y="3529014"/>
            <a:ext cx="6930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363809" y="5229200"/>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use balances, shapes, levels and actions</a:t>
            </a:r>
          </a:p>
        </p:txBody>
      </p:sp>
      <p:cxnSp>
        <p:nvCxnSpPr>
          <p:cNvPr id="27" name="Straight Arrow Connector 26"/>
          <p:cNvCxnSpPr>
            <a:endCxn id="28" idx="1"/>
          </p:cNvCxnSpPr>
          <p:nvPr/>
        </p:nvCxnSpPr>
        <p:spPr>
          <a:xfrm>
            <a:off x="4647017" y="3775615"/>
            <a:ext cx="789209" cy="80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436225" y="4193783"/>
            <a:ext cx="1554220" cy="773820"/>
          </a:xfrm>
          <a:prstGeom prst="roundRect">
            <a:avLst/>
          </a:prstGeom>
          <a:solidFill>
            <a:srgbClr val="E456E7"/>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200" dirty="0"/>
              <a:t>I can link my ideas and actions into well timed sequences</a:t>
            </a:r>
          </a:p>
        </p:txBody>
      </p:sp>
      <p:cxnSp>
        <p:nvCxnSpPr>
          <p:cNvPr id="29" name="Straight Arrow Connector 28"/>
          <p:cNvCxnSpPr/>
          <p:nvPr/>
        </p:nvCxnSpPr>
        <p:spPr>
          <a:xfrm>
            <a:off x="4615653" y="4689140"/>
            <a:ext cx="724412" cy="805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9">
            <a:hlinkClick r:id="rId6" action="ppaction://hlinksldjump"/>
            <a:extLst>
              <a:ext uri="{FF2B5EF4-FFF2-40B4-BE49-F238E27FC236}">
                <a16:creationId xmlns:a16="http://schemas.microsoft.com/office/drawing/2014/main" id="{F124FDC1-9FAB-439F-9CE3-A4A02BA79676}"/>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9414947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ranston junior academy">
            <a:hlinkClick r:id="rId2"/>
            <a:extLst>
              <a:ext uri="{FF2B5EF4-FFF2-40B4-BE49-F238E27FC236}">
                <a16:creationId xmlns:a16="http://schemas.microsoft.com/office/drawing/2014/main" id="{5D2948A9-B3DE-D5DC-1905-1B740ADF2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0" y="147093"/>
            <a:ext cx="773906" cy="665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 picture containing text&#10;&#10;Description automatically generated">
            <a:extLst>
              <a:ext uri="{FF2B5EF4-FFF2-40B4-BE49-F238E27FC236}">
                <a16:creationId xmlns:a16="http://schemas.microsoft.com/office/drawing/2014/main" id="{0D3D871C-2B4D-CDFD-2D43-8B01EC6674B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140184" y="94688"/>
            <a:ext cx="1861143" cy="73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348A2CA-F400-815B-B01A-0FFE34EF1969}"/>
              </a:ext>
            </a:extLst>
          </p:cNvPr>
          <p:cNvSpPr txBox="1"/>
          <p:nvPr/>
        </p:nvSpPr>
        <p:spPr>
          <a:xfrm>
            <a:off x="3231365" y="296441"/>
            <a:ext cx="1793105" cy="317459"/>
          </a:xfrm>
          <a:prstGeom prst="rect">
            <a:avLst/>
          </a:prstGeom>
          <a:noFill/>
        </p:spPr>
        <p:txBody>
          <a:bodyPr wrap="square" rtlCol="0">
            <a:spAutoFit/>
          </a:bodyPr>
          <a:lstStyle/>
          <a:p>
            <a:r>
              <a:rPr lang="en-GB" sz="1463" dirty="0"/>
              <a:t>P.E Progression Map</a:t>
            </a:r>
          </a:p>
        </p:txBody>
      </p:sp>
      <p:graphicFrame>
        <p:nvGraphicFramePr>
          <p:cNvPr id="9" name="Table 8">
            <a:extLst>
              <a:ext uri="{FF2B5EF4-FFF2-40B4-BE49-F238E27FC236}">
                <a16:creationId xmlns:a16="http://schemas.microsoft.com/office/drawing/2014/main" id="{E3B33449-2574-A5DD-79B9-BEF920E0FF57}"/>
              </a:ext>
            </a:extLst>
          </p:cNvPr>
          <p:cNvGraphicFramePr>
            <a:graphicFrameLocks noGrp="1"/>
          </p:cNvGraphicFramePr>
          <p:nvPr>
            <p:extLst>
              <p:ext uri="{D42A27DB-BD31-4B8C-83A1-F6EECF244321}">
                <p14:modId xmlns:p14="http://schemas.microsoft.com/office/powerpoint/2010/main" val="2311101505"/>
              </p:ext>
            </p:extLst>
          </p:nvPr>
        </p:nvGraphicFramePr>
        <p:xfrm>
          <a:off x="7294677" y="159145"/>
          <a:ext cx="923935" cy="832488"/>
        </p:xfrm>
        <a:graphic>
          <a:graphicData uri="http://schemas.openxmlformats.org/drawingml/2006/table">
            <a:tbl>
              <a:tblPr firstRow="1" bandRow="1">
                <a:tableStyleId>{5940675A-B579-460E-94D1-54222C63F5DA}</a:tableStyleId>
              </a:tblPr>
              <a:tblGrid>
                <a:gridCol w="923935">
                  <a:extLst>
                    <a:ext uri="{9D8B030D-6E8A-4147-A177-3AD203B41FA5}">
                      <a16:colId xmlns:a16="http://schemas.microsoft.com/office/drawing/2014/main" val="20000"/>
                    </a:ext>
                  </a:extLst>
                </a:gridCol>
              </a:tblGrid>
              <a:tr h="222885">
                <a:tc>
                  <a:txBody>
                    <a:bodyPr/>
                    <a:lstStyle/>
                    <a:p>
                      <a:pPr algn="ctr"/>
                      <a:r>
                        <a:rPr lang="en-GB" sz="1000" dirty="0"/>
                        <a:t>Year 3/4 </a:t>
                      </a:r>
                    </a:p>
                  </a:txBody>
                  <a:tcPr marL="74295" marR="74295" marT="37148" marB="37148">
                    <a:solidFill>
                      <a:srgbClr val="0070C0"/>
                    </a:solidFill>
                  </a:tcPr>
                </a:tc>
                <a:extLst>
                  <a:ext uri="{0D108BD9-81ED-4DB2-BD59-A6C34878D82A}">
                    <a16:rowId xmlns:a16="http://schemas.microsoft.com/office/drawing/2014/main" val="10000"/>
                  </a:ext>
                </a:extLst>
              </a:tr>
              <a:tr h="371475">
                <a:tc>
                  <a:txBody>
                    <a:bodyPr/>
                    <a:lstStyle/>
                    <a:p>
                      <a:pPr algn="ctr"/>
                      <a:r>
                        <a:rPr lang="en-GB" sz="1000" dirty="0"/>
                        <a:t>Across all year groups</a:t>
                      </a:r>
                    </a:p>
                  </a:txBody>
                  <a:tcPr marL="74295" marR="74295" marT="37148" marB="37148">
                    <a:solidFill>
                      <a:schemeClr val="bg1">
                        <a:lumMod val="75000"/>
                      </a:schemeClr>
                    </a:solidFill>
                  </a:tcPr>
                </a:tc>
                <a:extLst>
                  <a:ext uri="{0D108BD9-81ED-4DB2-BD59-A6C34878D82A}">
                    <a16:rowId xmlns:a16="http://schemas.microsoft.com/office/drawing/2014/main" val="10001"/>
                  </a:ext>
                </a:extLst>
              </a:tr>
              <a:tr h="222885">
                <a:tc>
                  <a:txBody>
                    <a:bodyPr/>
                    <a:lstStyle/>
                    <a:p>
                      <a:pPr algn="ctr"/>
                      <a:r>
                        <a:rPr lang="en-GB" sz="1000" dirty="0"/>
                        <a:t>Year 5/6</a:t>
                      </a:r>
                    </a:p>
                  </a:txBody>
                  <a:tcPr marL="74295" marR="74295" marT="37148" marB="37148">
                    <a:solidFill>
                      <a:srgbClr val="FFC000"/>
                    </a:solidFill>
                  </a:tcPr>
                </a:tc>
                <a:extLst>
                  <a:ext uri="{0D108BD9-81ED-4DB2-BD59-A6C34878D82A}">
                    <a16:rowId xmlns:a16="http://schemas.microsoft.com/office/drawing/2014/main" val="10002"/>
                  </a:ext>
                </a:extLst>
              </a:tr>
            </a:tbl>
          </a:graphicData>
        </a:graphic>
      </p:graphicFrame>
      <p:graphicFrame>
        <p:nvGraphicFramePr>
          <p:cNvPr id="11" name="Table 10">
            <a:extLst>
              <a:ext uri="{FF2B5EF4-FFF2-40B4-BE49-F238E27FC236}">
                <a16:creationId xmlns:a16="http://schemas.microsoft.com/office/drawing/2014/main" id="{15A3720C-2E6B-912B-3CC8-5A48D9F4A9C9}"/>
              </a:ext>
            </a:extLst>
          </p:cNvPr>
          <p:cNvGraphicFramePr>
            <a:graphicFrameLocks noGrp="1"/>
          </p:cNvGraphicFramePr>
          <p:nvPr>
            <p:extLst>
              <p:ext uri="{D42A27DB-BD31-4B8C-83A1-F6EECF244321}">
                <p14:modId xmlns:p14="http://schemas.microsoft.com/office/powerpoint/2010/main" val="3085040406"/>
              </p:ext>
            </p:extLst>
          </p:nvPr>
        </p:nvGraphicFramePr>
        <p:xfrm>
          <a:off x="8462713" y="174366"/>
          <a:ext cx="1091680" cy="546476"/>
        </p:xfrm>
        <a:graphic>
          <a:graphicData uri="http://schemas.openxmlformats.org/drawingml/2006/table">
            <a:tbl>
              <a:tblPr firstRow="1" bandRow="1">
                <a:tableStyleId>{5940675A-B579-460E-94D1-54222C63F5DA}</a:tableStyleId>
              </a:tblPr>
              <a:tblGrid>
                <a:gridCol w="1091680">
                  <a:extLst>
                    <a:ext uri="{9D8B030D-6E8A-4147-A177-3AD203B41FA5}">
                      <a16:colId xmlns:a16="http://schemas.microsoft.com/office/drawing/2014/main" val="20000"/>
                    </a:ext>
                  </a:extLst>
                </a:gridCol>
              </a:tblGrid>
              <a:tr h="273238">
                <a:tc>
                  <a:txBody>
                    <a:bodyPr/>
                    <a:lstStyle/>
                    <a:p>
                      <a:pPr algn="ctr"/>
                      <a:r>
                        <a:rPr lang="en-GB" sz="1000" dirty="0"/>
                        <a:t>Netball</a:t>
                      </a:r>
                    </a:p>
                  </a:txBody>
                  <a:tcPr marL="74295" marR="74295" marT="37148" marB="37148">
                    <a:solidFill>
                      <a:srgbClr val="F50B96"/>
                    </a:solidFill>
                  </a:tcPr>
                </a:tc>
                <a:extLst>
                  <a:ext uri="{0D108BD9-81ED-4DB2-BD59-A6C34878D82A}">
                    <a16:rowId xmlns:a16="http://schemas.microsoft.com/office/drawing/2014/main" val="10000"/>
                  </a:ext>
                </a:extLst>
              </a:tr>
              <a:tr h="273238">
                <a:tc>
                  <a:txBody>
                    <a:bodyPr/>
                    <a:lstStyle/>
                    <a:p>
                      <a:pPr algn="ctr"/>
                      <a:r>
                        <a:rPr lang="en-GB" sz="1000" baseline="0" dirty="0"/>
                        <a:t>Basketball</a:t>
                      </a:r>
                    </a:p>
                  </a:txBody>
                  <a:tcPr marL="74295" marR="74295" marT="37148" marB="37148">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3" name="Rounded Rectangle 35">
            <a:extLst>
              <a:ext uri="{FF2B5EF4-FFF2-40B4-BE49-F238E27FC236}">
                <a16:creationId xmlns:a16="http://schemas.microsoft.com/office/drawing/2014/main" id="{240AC835-78FE-972A-A7F5-8905511A26E1}"/>
              </a:ext>
            </a:extLst>
          </p:cNvPr>
          <p:cNvSpPr/>
          <p:nvPr/>
        </p:nvSpPr>
        <p:spPr>
          <a:xfrm>
            <a:off x="857731" y="1537107"/>
            <a:ext cx="1260113" cy="719815"/>
          </a:xfrm>
          <a:prstGeom prst="roundRect">
            <a:avLst/>
          </a:prstGeom>
          <a:solidFill>
            <a:srgbClr val="F50B96"/>
          </a:solidFill>
          <a:ln w="57150"/>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t>I can do chest pass, bounce pass and overhead pass</a:t>
            </a:r>
            <a:endParaRPr lang="en-GB" sz="1138" dirty="0">
              <a:cs typeface="Calibri"/>
            </a:endParaRPr>
          </a:p>
        </p:txBody>
      </p:sp>
      <p:sp>
        <p:nvSpPr>
          <p:cNvPr id="2" name="Rounded Rectangle 35">
            <a:extLst>
              <a:ext uri="{FF2B5EF4-FFF2-40B4-BE49-F238E27FC236}">
                <a16:creationId xmlns:a16="http://schemas.microsoft.com/office/drawing/2014/main" id="{CDCF967A-BCF2-5EFF-B81F-C1E0F605F17D}"/>
              </a:ext>
            </a:extLst>
          </p:cNvPr>
          <p:cNvSpPr/>
          <p:nvPr/>
        </p:nvSpPr>
        <p:spPr>
          <a:xfrm>
            <a:off x="2718874" y="2339757"/>
            <a:ext cx="1260113" cy="643572"/>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cs typeface="Calibri"/>
              </a:rPr>
              <a:t>I can use correct technique to shoot.</a:t>
            </a:r>
          </a:p>
        </p:txBody>
      </p:sp>
      <p:sp>
        <p:nvSpPr>
          <p:cNvPr id="4" name="Rounded Rectangle 36">
            <a:extLst>
              <a:ext uri="{FF2B5EF4-FFF2-40B4-BE49-F238E27FC236}">
                <a16:creationId xmlns:a16="http://schemas.microsoft.com/office/drawing/2014/main" id="{3939411B-C087-B789-E87D-184E91562AAD}"/>
              </a:ext>
            </a:extLst>
          </p:cNvPr>
          <p:cNvSpPr/>
          <p:nvPr/>
        </p:nvSpPr>
        <p:spPr>
          <a:xfrm>
            <a:off x="2718874" y="1515578"/>
            <a:ext cx="1260113" cy="719815"/>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move and use space effectively.</a:t>
            </a:r>
          </a:p>
        </p:txBody>
      </p:sp>
      <p:sp>
        <p:nvSpPr>
          <p:cNvPr id="6" name="Rounded Rectangle 24">
            <a:extLst>
              <a:ext uri="{FF2B5EF4-FFF2-40B4-BE49-F238E27FC236}">
                <a16:creationId xmlns:a16="http://schemas.microsoft.com/office/drawing/2014/main" id="{C71D39D9-6C1A-297C-6F5B-B64EFFF492F5}"/>
              </a:ext>
            </a:extLst>
          </p:cNvPr>
          <p:cNvSpPr/>
          <p:nvPr/>
        </p:nvSpPr>
        <p:spPr>
          <a:xfrm>
            <a:off x="2718874" y="3114837"/>
            <a:ext cx="1260113" cy="759835"/>
          </a:xfrm>
          <a:prstGeom prst="roundRect">
            <a:avLst/>
          </a:prstGeom>
          <a:solidFill>
            <a:srgbClr val="F50B96"/>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use the correct footwork (including pivot) </a:t>
            </a:r>
          </a:p>
          <a:p>
            <a:pPr algn="ctr"/>
            <a:r>
              <a:rPr lang="en-GB" sz="1138" dirty="0"/>
              <a:t>In a game </a:t>
            </a:r>
          </a:p>
        </p:txBody>
      </p:sp>
      <p:sp>
        <p:nvSpPr>
          <p:cNvPr id="12" name="Rounded Rectangle 24">
            <a:extLst>
              <a:ext uri="{FF2B5EF4-FFF2-40B4-BE49-F238E27FC236}">
                <a16:creationId xmlns:a16="http://schemas.microsoft.com/office/drawing/2014/main" id="{6223212A-D9B9-7914-825F-5A5D401B2734}"/>
              </a:ext>
            </a:extLst>
          </p:cNvPr>
          <p:cNvSpPr/>
          <p:nvPr/>
        </p:nvSpPr>
        <p:spPr>
          <a:xfrm>
            <a:off x="4633852" y="1537107"/>
            <a:ext cx="1260113" cy="719815"/>
          </a:xfrm>
          <a:prstGeom prst="roundRect">
            <a:avLst/>
          </a:prstGeom>
          <a:solidFill>
            <a:srgbClr val="F50B96"/>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show understanding of rules and umpire a game.</a:t>
            </a:r>
          </a:p>
        </p:txBody>
      </p:sp>
      <p:sp>
        <p:nvSpPr>
          <p:cNvPr id="14" name="Rounded Rectangle 35">
            <a:extLst>
              <a:ext uri="{FF2B5EF4-FFF2-40B4-BE49-F238E27FC236}">
                <a16:creationId xmlns:a16="http://schemas.microsoft.com/office/drawing/2014/main" id="{E6E34108-46D2-BE14-ADEE-FB9C9A765B3E}"/>
              </a:ext>
            </a:extLst>
          </p:cNvPr>
          <p:cNvSpPr/>
          <p:nvPr/>
        </p:nvSpPr>
        <p:spPr>
          <a:xfrm>
            <a:off x="828914" y="4449685"/>
            <a:ext cx="1260113" cy="719815"/>
          </a:xfrm>
          <a:prstGeom prst="roundRect">
            <a:avLst/>
          </a:prstGeom>
          <a:solidFill>
            <a:schemeClr val="accent2">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lIns="74295" tIns="37148" rIns="74295" bIns="37148" rtlCol="0" anchor="ctr"/>
          <a:lstStyle/>
          <a:p>
            <a:pPr algn="ctr"/>
            <a:r>
              <a:rPr lang="en-GB" sz="1138" dirty="0">
                <a:cs typeface="Calibri"/>
              </a:rPr>
              <a:t>I can dribble the ball whilst moving. </a:t>
            </a:r>
          </a:p>
        </p:txBody>
      </p:sp>
      <p:sp>
        <p:nvSpPr>
          <p:cNvPr id="15" name="Rounded Rectangle 36">
            <a:extLst>
              <a:ext uri="{FF2B5EF4-FFF2-40B4-BE49-F238E27FC236}">
                <a16:creationId xmlns:a16="http://schemas.microsoft.com/office/drawing/2014/main" id="{6CB640D5-84D1-2D69-A6CE-0F8D02E4FF56}"/>
              </a:ext>
            </a:extLst>
          </p:cNvPr>
          <p:cNvSpPr/>
          <p:nvPr/>
        </p:nvSpPr>
        <p:spPr>
          <a:xfrm>
            <a:off x="2718874" y="4449685"/>
            <a:ext cx="1260113" cy="719815"/>
          </a:xfrm>
          <a:prstGeom prst="roundRect">
            <a:avLst/>
          </a:prstGeom>
          <a:solidFill>
            <a:schemeClr val="accent2">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shoot accurately from various distances.</a:t>
            </a:r>
          </a:p>
        </p:txBody>
      </p:sp>
      <p:sp>
        <p:nvSpPr>
          <p:cNvPr id="16" name="Rounded Rectangle 24">
            <a:extLst>
              <a:ext uri="{FF2B5EF4-FFF2-40B4-BE49-F238E27FC236}">
                <a16:creationId xmlns:a16="http://schemas.microsoft.com/office/drawing/2014/main" id="{8FE7EF3C-36C2-B67B-37FF-C92990A9914E}"/>
              </a:ext>
            </a:extLst>
          </p:cNvPr>
          <p:cNvSpPr/>
          <p:nvPr/>
        </p:nvSpPr>
        <p:spPr>
          <a:xfrm>
            <a:off x="4676323" y="4449685"/>
            <a:ext cx="1260113" cy="719815"/>
          </a:xfrm>
          <a:prstGeom prst="roundRect">
            <a:avLst/>
          </a:prstGeom>
          <a:solidFill>
            <a:srgbClr val="F50B96"/>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sz="1138" dirty="0"/>
              <a:t>I can mark effectively to gain possession.</a:t>
            </a:r>
          </a:p>
        </p:txBody>
      </p:sp>
    </p:spTree>
    <p:extLst>
      <p:ext uri="{BB962C8B-B14F-4D97-AF65-F5344CB8AC3E}">
        <p14:creationId xmlns:p14="http://schemas.microsoft.com/office/powerpoint/2010/main" val="3386330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52656" y="1007150"/>
            <a:ext cx="1550908" cy="792088"/>
          </a:xfrm>
          <a:prstGeom prst="roundRect">
            <a:avLst/>
          </a:prstGeom>
          <a:solidFill>
            <a:srgbClr val="0070C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dribble a football </a:t>
            </a:r>
          </a:p>
        </p:txBody>
      </p:sp>
      <p:sp>
        <p:nvSpPr>
          <p:cNvPr id="10" name="Rounded Rectangle 9"/>
          <p:cNvSpPr/>
          <p:nvPr/>
        </p:nvSpPr>
        <p:spPr>
          <a:xfrm>
            <a:off x="652656" y="1988840"/>
            <a:ext cx="1550908" cy="792088"/>
          </a:xfrm>
          <a:prstGeom prst="roundRect">
            <a:avLst/>
          </a:prstGeom>
          <a:solidFill>
            <a:srgbClr val="0070C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pass whilst moving </a:t>
            </a:r>
          </a:p>
        </p:txBody>
      </p:sp>
      <p:sp>
        <p:nvSpPr>
          <p:cNvPr id="11" name="Rounded Rectangle 10"/>
          <p:cNvSpPr/>
          <p:nvPr/>
        </p:nvSpPr>
        <p:spPr>
          <a:xfrm>
            <a:off x="2864768" y="1007150"/>
            <a:ext cx="1550908" cy="792088"/>
          </a:xfrm>
          <a:prstGeom prst="roundRect">
            <a:avLst/>
          </a:prstGeom>
          <a:solidFill>
            <a:srgbClr val="0070C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dribbling in a team game</a:t>
            </a:r>
          </a:p>
        </p:txBody>
      </p:sp>
      <p:sp>
        <p:nvSpPr>
          <p:cNvPr id="13" name="Rounded Rectangle 12"/>
          <p:cNvSpPr/>
          <p:nvPr/>
        </p:nvSpPr>
        <p:spPr>
          <a:xfrm>
            <a:off x="5184003" y="1044663"/>
            <a:ext cx="1554220" cy="773820"/>
          </a:xfrm>
          <a:prstGeom prst="roundRect">
            <a:avLst/>
          </a:prstGeom>
          <a:solidFill>
            <a:srgbClr val="0070C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give advice and coaching to other pupils</a:t>
            </a:r>
          </a:p>
        </p:txBody>
      </p:sp>
      <p:cxnSp>
        <p:nvCxnSpPr>
          <p:cNvPr id="15" name="Straight Arrow Connector 14"/>
          <p:cNvCxnSpPr>
            <a:stCxn id="9" idx="3"/>
          </p:cNvCxnSpPr>
          <p:nvPr/>
        </p:nvCxnSpPr>
        <p:spPr>
          <a:xfrm>
            <a:off x="2203564" y="1403194"/>
            <a:ext cx="6612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223130" y="1448781"/>
            <a:ext cx="641638" cy="8885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415677" y="1369538"/>
            <a:ext cx="7683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88123" y="3019501"/>
            <a:ext cx="1550908" cy="792088"/>
          </a:xfrm>
          <a:prstGeom prst="roundRect">
            <a:avLst/>
          </a:prstGeom>
          <a:solidFill>
            <a:srgbClr val="92D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catch a ball  </a:t>
            </a:r>
          </a:p>
        </p:txBody>
      </p:sp>
      <p:sp>
        <p:nvSpPr>
          <p:cNvPr id="20" name="Rounded Rectangle 19"/>
          <p:cNvSpPr/>
          <p:nvPr/>
        </p:nvSpPr>
        <p:spPr>
          <a:xfrm>
            <a:off x="688123" y="3915143"/>
            <a:ext cx="1550908" cy="792088"/>
          </a:xfrm>
          <a:prstGeom prst="roundRect">
            <a:avLst/>
          </a:prstGeom>
          <a:solidFill>
            <a:srgbClr val="92D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tackle </a:t>
            </a:r>
            <a:br>
              <a:rPr lang="en-GB" sz="1400" dirty="0"/>
            </a:br>
            <a:r>
              <a:rPr lang="en-GB" sz="1400" dirty="0"/>
              <a:t>(tag rugby)</a:t>
            </a:r>
          </a:p>
        </p:txBody>
      </p:sp>
      <p:sp>
        <p:nvSpPr>
          <p:cNvPr id="21" name="Rounded Rectangle 20"/>
          <p:cNvSpPr/>
          <p:nvPr/>
        </p:nvSpPr>
        <p:spPr>
          <a:xfrm>
            <a:off x="5049615" y="2417997"/>
            <a:ext cx="1554220" cy="773820"/>
          </a:xfrm>
          <a:prstGeom prst="roundRect">
            <a:avLst/>
          </a:prstGeom>
          <a:solidFill>
            <a:srgbClr val="92D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throw and catch a ball whist running</a:t>
            </a:r>
          </a:p>
        </p:txBody>
      </p:sp>
      <p:sp>
        <p:nvSpPr>
          <p:cNvPr id="22" name="Rounded Rectangle 21"/>
          <p:cNvSpPr/>
          <p:nvPr/>
        </p:nvSpPr>
        <p:spPr>
          <a:xfrm>
            <a:off x="5041053" y="3375833"/>
            <a:ext cx="1554220" cy="773820"/>
          </a:xfrm>
          <a:prstGeom prst="roundRect">
            <a:avLst/>
          </a:prstGeom>
          <a:solidFill>
            <a:srgbClr val="92D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passing in a team game </a:t>
            </a:r>
          </a:p>
        </p:txBody>
      </p:sp>
      <p:cxnSp>
        <p:nvCxnSpPr>
          <p:cNvPr id="23" name="Straight Arrow Connector 22"/>
          <p:cNvCxnSpPr>
            <a:stCxn id="19" idx="3"/>
          </p:cNvCxnSpPr>
          <p:nvPr/>
        </p:nvCxnSpPr>
        <p:spPr>
          <a:xfrm>
            <a:off x="2239032" y="3415546"/>
            <a:ext cx="2837849" cy="378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3"/>
            <a:endCxn id="21" idx="1"/>
          </p:cNvCxnSpPr>
          <p:nvPr/>
        </p:nvCxnSpPr>
        <p:spPr>
          <a:xfrm flipV="1">
            <a:off x="2239031" y="2804907"/>
            <a:ext cx="2810584" cy="610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3"/>
          </p:cNvCxnSpPr>
          <p:nvPr/>
        </p:nvCxnSpPr>
        <p:spPr>
          <a:xfrm flipV="1">
            <a:off x="2239032" y="3762743"/>
            <a:ext cx="2826485" cy="548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88123" y="5949280"/>
            <a:ext cx="1550908" cy="792088"/>
          </a:xfrm>
          <a:prstGeom prst="roundRect">
            <a:avLst/>
          </a:prstGeom>
          <a:solidFill>
            <a:schemeClr val="accent6">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push a pass </a:t>
            </a:r>
          </a:p>
        </p:txBody>
      </p:sp>
      <p:sp>
        <p:nvSpPr>
          <p:cNvPr id="39" name="Rounded Rectangle 38"/>
          <p:cNvSpPr/>
          <p:nvPr/>
        </p:nvSpPr>
        <p:spPr>
          <a:xfrm>
            <a:off x="672222" y="4941168"/>
            <a:ext cx="1550908" cy="792088"/>
          </a:xfrm>
          <a:prstGeom prst="roundRect">
            <a:avLst/>
          </a:prstGeom>
          <a:solidFill>
            <a:schemeClr val="accent6">
              <a:lumMod val="60000"/>
              <a:lumOff val="4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hold a hockey stick correctly  </a:t>
            </a:r>
          </a:p>
        </p:txBody>
      </p:sp>
      <p:sp>
        <p:nvSpPr>
          <p:cNvPr id="40" name="Rounded Rectangle 39"/>
          <p:cNvSpPr/>
          <p:nvPr/>
        </p:nvSpPr>
        <p:spPr>
          <a:xfrm>
            <a:off x="3230387" y="5560333"/>
            <a:ext cx="1550908" cy="792088"/>
          </a:xfrm>
          <a:prstGeom prst="roundRect">
            <a:avLst/>
          </a:prstGeom>
          <a:solidFill>
            <a:schemeClr val="accent6">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open dribble</a:t>
            </a:r>
          </a:p>
        </p:txBody>
      </p:sp>
      <p:sp>
        <p:nvSpPr>
          <p:cNvPr id="41" name="Rounded Rectangle 40"/>
          <p:cNvSpPr/>
          <p:nvPr/>
        </p:nvSpPr>
        <p:spPr>
          <a:xfrm>
            <a:off x="3246586" y="4627846"/>
            <a:ext cx="1550908" cy="792088"/>
          </a:xfrm>
          <a:prstGeom prst="roundRect">
            <a:avLst/>
          </a:prstGeom>
          <a:solidFill>
            <a:schemeClr val="accent6">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stop the ball with the whole stick</a:t>
            </a:r>
          </a:p>
        </p:txBody>
      </p:sp>
      <p:sp>
        <p:nvSpPr>
          <p:cNvPr id="42" name="Rounded Rectangle 41"/>
          <p:cNvSpPr/>
          <p:nvPr/>
        </p:nvSpPr>
        <p:spPr>
          <a:xfrm>
            <a:off x="5616050" y="4554258"/>
            <a:ext cx="1554220" cy="773820"/>
          </a:xfrm>
          <a:prstGeom prst="roundRect">
            <a:avLst/>
          </a:prstGeom>
          <a:solidFill>
            <a:schemeClr val="accent6">
              <a:lumMod val="60000"/>
              <a:lumOff val="40000"/>
            </a:schemeClr>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Indian dribble</a:t>
            </a:r>
          </a:p>
        </p:txBody>
      </p:sp>
      <p:cxnSp>
        <p:nvCxnSpPr>
          <p:cNvPr id="44" name="Straight Arrow Connector 43"/>
          <p:cNvCxnSpPr/>
          <p:nvPr/>
        </p:nvCxnSpPr>
        <p:spPr>
          <a:xfrm flipV="1">
            <a:off x="2203565" y="5023890"/>
            <a:ext cx="1026823" cy="294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0" idx="1"/>
          </p:cNvCxnSpPr>
          <p:nvPr/>
        </p:nvCxnSpPr>
        <p:spPr>
          <a:xfrm>
            <a:off x="2246769" y="5354951"/>
            <a:ext cx="983619" cy="601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0" idx="1"/>
          </p:cNvCxnSpPr>
          <p:nvPr/>
        </p:nvCxnSpPr>
        <p:spPr>
          <a:xfrm flipV="1">
            <a:off x="2278295" y="5956378"/>
            <a:ext cx="952093" cy="365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2" idx="1"/>
          </p:cNvCxnSpPr>
          <p:nvPr/>
        </p:nvCxnSpPr>
        <p:spPr>
          <a:xfrm flipV="1">
            <a:off x="4799840" y="4941168"/>
            <a:ext cx="816211"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53" name="Table 52"/>
          <p:cNvGraphicFramePr>
            <a:graphicFrameLocks noGrp="1"/>
          </p:cNvGraphicFramePr>
          <p:nvPr/>
        </p:nvGraphicFramePr>
        <p:xfrm>
          <a:off x="8121353" y="184190"/>
          <a:ext cx="1137151" cy="82296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Football</a:t>
                      </a:r>
                    </a:p>
                  </a:txBody>
                  <a:tcPr>
                    <a:solidFill>
                      <a:schemeClr val="accent5">
                        <a:lumMod val="75000"/>
                      </a:schemeClr>
                    </a:solidFill>
                  </a:tcPr>
                </a:tc>
                <a:extLst>
                  <a:ext uri="{0D108BD9-81ED-4DB2-BD59-A6C34878D82A}">
                    <a16:rowId xmlns:a16="http://schemas.microsoft.com/office/drawing/2014/main" val="10000"/>
                  </a:ext>
                </a:extLst>
              </a:tr>
              <a:tr h="245285">
                <a:tc>
                  <a:txBody>
                    <a:bodyPr/>
                    <a:lstStyle/>
                    <a:p>
                      <a:pPr algn="ctr"/>
                      <a:r>
                        <a:rPr lang="en-GB" sz="1200" dirty="0"/>
                        <a:t>Rugby</a:t>
                      </a:r>
                    </a:p>
                  </a:txBody>
                  <a:tcPr>
                    <a:solidFill>
                      <a:srgbClr val="92D050"/>
                    </a:solidFill>
                  </a:tcPr>
                </a:tc>
                <a:extLst>
                  <a:ext uri="{0D108BD9-81ED-4DB2-BD59-A6C34878D82A}">
                    <a16:rowId xmlns:a16="http://schemas.microsoft.com/office/drawing/2014/main" val="10001"/>
                  </a:ext>
                </a:extLst>
              </a:tr>
              <a:tr h="245285">
                <a:tc>
                  <a:txBody>
                    <a:bodyPr/>
                    <a:lstStyle/>
                    <a:p>
                      <a:pPr algn="ctr"/>
                      <a:r>
                        <a:rPr lang="en-GB" sz="1200" dirty="0"/>
                        <a:t>Hockey</a:t>
                      </a:r>
                    </a:p>
                  </a:txBody>
                  <a:tcPr>
                    <a:solidFill>
                      <a:schemeClr val="accent6">
                        <a:lumMod val="60000"/>
                        <a:lumOff val="40000"/>
                      </a:schemeClr>
                    </a:solidFill>
                  </a:tcPr>
                </a:tc>
                <a:extLst>
                  <a:ext uri="{0D108BD9-81ED-4DB2-BD59-A6C34878D82A}">
                    <a16:rowId xmlns:a16="http://schemas.microsoft.com/office/drawing/2014/main" val="10002"/>
                  </a:ext>
                </a:extLst>
              </a:tr>
            </a:tbl>
          </a:graphicData>
        </a:graphic>
      </p:graphicFrame>
      <p:pic>
        <p:nvPicPr>
          <p:cNvPr id="30" name="Picture 29">
            <a:hlinkClick r:id="rId5" action="ppaction://hlinksldjump"/>
            <a:extLst>
              <a:ext uri="{FF2B5EF4-FFF2-40B4-BE49-F238E27FC236}">
                <a16:creationId xmlns:a16="http://schemas.microsoft.com/office/drawing/2014/main" id="{5C405A3F-F5E7-43EC-90AE-F70A1E4EF15D}"/>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7956181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9" name="Rounded Rectangle 8"/>
          <p:cNvSpPr/>
          <p:nvPr/>
        </p:nvSpPr>
        <p:spPr>
          <a:xfrm>
            <a:off x="688123" y="1747963"/>
            <a:ext cx="1550908" cy="792088"/>
          </a:xfrm>
          <a:prstGeom prst="roundRect">
            <a:avLst/>
          </a:prstGeom>
          <a:solidFill>
            <a:srgbClr val="00B050"/>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forehand</a:t>
            </a:r>
          </a:p>
        </p:txBody>
      </p:sp>
      <p:graphicFrame>
        <p:nvGraphicFramePr>
          <p:cNvPr id="53" name="Table 52"/>
          <p:cNvGraphicFramePr>
            <a:graphicFrameLocks noGrp="1"/>
          </p:cNvGraphicFramePr>
          <p:nvPr/>
        </p:nvGraphicFramePr>
        <p:xfrm>
          <a:off x="8121352" y="184190"/>
          <a:ext cx="1296144" cy="54864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Tennis</a:t>
                      </a:r>
                    </a:p>
                  </a:txBody>
                  <a:tcPr>
                    <a:solidFill>
                      <a:srgbClr val="00B050"/>
                    </a:solidFill>
                  </a:tcPr>
                </a:tc>
                <a:extLst>
                  <a:ext uri="{0D108BD9-81ED-4DB2-BD59-A6C34878D82A}">
                    <a16:rowId xmlns:a16="http://schemas.microsoft.com/office/drawing/2014/main" val="10000"/>
                  </a:ext>
                </a:extLst>
              </a:tr>
              <a:tr h="245285">
                <a:tc>
                  <a:txBody>
                    <a:bodyPr/>
                    <a:lstStyle/>
                    <a:p>
                      <a:pPr algn="ctr"/>
                      <a:r>
                        <a:rPr lang="en-GB" sz="1200" dirty="0"/>
                        <a:t>Cricket</a:t>
                      </a:r>
                      <a:r>
                        <a:rPr lang="en-GB" sz="1200" baseline="0" dirty="0"/>
                        <a:t>/</a:t>
                      </a:r>
                      <a:r>
                        <a:rPr lang="en-GB" sz="1200" baseline="0" dirty="0" err="1"/>
                        <a:t>Rounders</a:t>
                      </a:r>
                      <a:endParaRPr lang="en-GB" sz="1200" dirty="0"/>
                    </a:p>
                  </a:txBody>
                  <a:tcPr>
                    <a:solidFill>
                      <a:srgbClr val="F6DD44"/>
                    </a:solidFill>
                  </a:tcPr>
                </a:tc>
                <a:extLst>
                  <a:ext uri="{0D108BD9-81ED-4DB2-BD59-A6C34878D82A}">
                    <a16:rowId xmlns:a16="http://schemas.microsoft.com/office/drawing/2014/main" val="10001"/>
                  </a:ext>
                </a:extLst>
              </a:tr>
            </a:tbl>
          </a:graphicData>
        </a:graphic>
      </p:graphicFrame>
      <p:cxnSp>
        <p:nvCxnSpPr>
          <p:cNvPr id="24" name="Straight Arrow Connector 23"/>
          <p:cNvCxnSpPr>
            <a:endCxn id="37" idx="1"/>
          </p:cNvCxnSpPr>
          <p:nvPr/>
        </p:nvCxnSpPr>
        <p:spPr>
          <a:xfrm>
            <a:off x="2239032" y="2056600"/>
            <a:ext cx="845449" cy="41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343644" y="1621813"/>
            <a:ext cx="1554220" cy="773820"/>
          </a:xfrm>
          <a:prstGeom prst="roundRect">
            <a:avLst/>
          </a:prstGeom>
          <a:solidFill>
            <a:srgbClr val="00B050"/>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strike a ball on the volley</a:t>
            </a:r>
          </a:p>
        </p:txBody>
      </p:sp>
      <p:cxnSp>
        <p:nvCxnSpPr>
          <p:cNvPr id="3" name="Straight Arrow Connector 2"/>
          <p:cNvCxnSpPr/>
          <p:nvPr/>
        </p:nvCxnSpPr>
        <p:spPr>
          <a:xfrm>
            <a:off x="4530625" y="2041166"/>
            <a:ext cx="8094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837147" y="5214799"/>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call out clearly for a ball </a:t>
            </a:r>
          </a:p>
        </p:txBody>
      </p:sp>
      <p:sp>
        <p:nvSpPr>
          <p:cNvPr id="35" name="Rounded Rectangle 34"/>
          <p:cNvSpPr/>
          <p:nvPr/>
        </p:nvSpPr>
        <p:spPr>
          <a:xfrm>
            <a:off x="840523" y="4221088"/>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return a ball to the pitcher or whoever I want </a:t>
            </a:r>
          </a:p>
        </p:txBody>
      </p:sp>
      <p:sp>
        <p:nvSpPr>
          <p:cNvPr id="36" name="Rounded Rectangle 35"/>
          <p:cNvSpPr/>
          <p:nvPr/>
        </p:nvSpPr>
        <p:spPr>
          <a:xfrm>
            <a:off x="810281" y="3212976"/>
            <a:ext cx="1550908" cy="792088"/>
          </a:xfrm>
          <a:prstGeom prst="roundRect">
            <a:avLst/>
          </a:prstGeom>
          <a:solidFill>
            <a:srgbClr val="F6DD44"/>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bowl overarm</a:t>
            </a:r>
          </a:p>
        </p:txBody>
      </p:sp>
      <p:sp>
        <p:nvSpPr>
          <p:cNvPr id="37" name="Rounded Rectangle 36"/>
          <p:cNvSpPr/>
          <p:nvPr/>
        </p:nvSpPr>
        <p:spPr>
          <a:xfrm>
            <a:off x="3084480" y="1655601"/>
            <a:ext cx="1550908" cy="885926"/>
          </a:xfrm>
          <a:prstGeom prst="roundRect">
            <a:avLst/>
          </a:prstGeom>
          <a:solidFill>
            <a:srgbClr val="00B050"/>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backhand</a:t>
            </a:r>
          </a:p>
        </p:txBody>
      </p:sp>
      <p:sp>
        <p:nvSpPr>
          <p:cNvPr id="38" name="Rounded Rectangle 37"/>
          <p:cNvSpPr/>
          <p:nvPr/>
        </p:nvSpPr>
        <p:spPr>
          <a:xfrm>
            <a:off x="3084480" y="3210246"/>
            <a:ext cx="1550908" cy="705679"/>
          </a:xfrm>
          <a:prstGeom prst="roundRect">
            <a:avLst/>
          </a:prstGeom>
          <a:solidFill>
            <a:srgbClr val="F6DD44"/>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strike a ball </a:t>
            </a:r>
          </a:p>
        </p:txBody>
      </p:sp>
      <p:sp>
        <p:nvSpPr>
          <p:cNvPr id="44" name="Rounded Rectangle 43"/>
          <p:cNvSpPr/>
          <p:nvPr/>
        </p:nvSpPr>
        <p:spPr>
          <a:xfrm>
            <a:off x="5340065" y="3256180"/>
            <a:ext cx="1554220" cy="773820"/>
          </a:xfrm>
          <a:prstGeom prst="roundRect">
            <a:avLst/>
          </a:prstGeom>
          <a:solidFill>
            <a:srgbClr val="F6DD44"/>
          </a:solidFill>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a basket catch to field</a:t>
            </a:r>
          </a:p>
        </p:txBody>
      </p:sp>
      <p:cxnSp>
        <p:nvCxnSpPr>
          <p:cNvPr id="46" name="Straight Arrow Connector 45"/>
          <p:cNvCxnSpPr/>
          <p:nvPr/>
        </p:nvCxnSpPr>
        <p:spPr>
          <a:xfrm flipV="1">
            <a:off x="2391432" y="3915924"/>
            <a:ext cx="2952213" cy="809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7">
            <a:hlinkClick r:id="rId6" action="ppaction://hlinksldjump"/>
            <a:extLst>
              <a:ext uri="{FF2B5EF4-FFF2-40B4-BE49-F238E27FC236}">
                <a16:creationId xmlns:a16="http://schemas.microsoft.com/office/drawing/2014/main" id="{B4F8FEE8-C89D-4669-A3F9-3413D4BDE9E2}"/>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93878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4215" y="228264"/>
            <a:ext cx="2206898" cy="369332"/>
          </a:xfrm>
          <a:prstGeom prst="rect">
            <a:avLst/>
          </a:prstGeom>
          <a:noFill/>
        </p:spPr>
        <p:txBody>
          <a:bodyPr wrap="square" rtlCol="0">
            <a:spAutoFit/>
          </a:bodyPr>
          <a:lstStyle/>
          <a:p>
            <a:r>
              <a:rPr lang="en-GB" dirty="0"/>
              <a:t>P.E Progression Map</a:t>
            </a:r>
          </a:p>
        </p:txBody>
      </p:sp>
      <p:graphicFrame>
        <p:nvGraphicFramePr>
          <p:cNvPr id="7" name="Table 6"/>
          <p:cNvGraphicFramePr>
            <a:graphicFrameLocks noGrp="1"/>
          </p:cNvGraphicFramePr>
          <p:nvPr/>
        </p:nvGraphicFramePr>
        <p:xfrm>
          <a:off x="6897216" y="94676"/>
          <a:ext cx="1137151" cy="1005840"/>
        </p:xfrm>
        <a:graphic>
          <a:graphicData uri="http://schemas.openxmlformats.org/drawingml/2006/table">
            <a:tbl>
              <a:tblPr firstRow="1" bandRow="1">
                <a:tableStyleId>{5940675A-B579-460E-94D1-54222C63F5DA}</a:tableStyleId>
              </a:tblPr>
              <a:tblGrid>
                <a:gridCol w="113715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graphicFrame>
        <p:nvGraphicFramePr>
          <p:cNvPr id="53" name="Table 52"/>
          <p:cNvGraphicFramePr>
            <a:graphicFrameLocks noGrp="1"/>
          </p:cNvGraphicFramePr>
          <p:nvPr/>
        </p:nvGraphicFramePr>
        <p:xfrm>
          <a:off x="8121352" y="184190"/>
          <a:ext cx="1296144" cy="274320"/>
        </p:xfrm>
        <a:graphic>
          <a:graphicData uri="http://schemas.openxmlformats.org/drawingml/2006/table">
            <a:tbl>
              <a:tblPr firstRow="1" bandRow="1">
                <a:tableStyleId>{5940675A-B579-460E-94D1-54222C63F5DA}</a:tableStyleId>
              </a:tblPr>
              <a:tblGrid>
                <a:gridCol w="1296144">
                  <a:extLst>
                    <a:ext uri="{9D8B030D-6E8A-4147-A177-3AD203B41FA5}">
                      <a16:colId xmlns:a16="http://schemas.microsoft.com/office/drawing/2014/main" val="20000"/>
                    </a:ext>
                  </a:extLst>
                </a:gridCol>
              </a:tblGrid>
              <a:tr h="245285">
                <a:tc>
                  <a:txBody>
                    <a:bodyPr/>
                    <a:lstStyle/>
                    <a:p>
                      <a:pPr algn="ctr"/>
                      <a:r>
                        <a:rPr lang="en-GB" sz="1200" dirty="0"/>
                        <a:t>Swimming</a:t>
                      </a:r>
                    </a:p>
                  </a:txBody>
                  <a:tcPr>
                    <a:solidFill>
                      <a:schemeClr val="tx2">
                        <a:lumMod val="40000"/>
                        <a:lumOff val="60000"/>
                      </a:schemeClr>
                    </a:solidFill>
                  </a:tcPr>
                </a:tc>
                <a:extLst>
                  <a:ext uri="{0D108BD9-81ED-4DB2-BD59-A6C34878D82A}">
                    <a16:rowId xmlns:a16="http://schemas.microsoft.com/office/drawing/2014/main" val="10000"/>
                  </a:ext>
                </a:extLst>
              </a:tr>
            </a:tbl>
          </a:graphicData>
        </a:graphic>
      </p:graphicFrame>
      <p:sp>
        <p:nvSpPr>
          <p:cNvPr id="37" name="Rounded Rectangle 36"/>
          <p:cNvSpPr/>
          <p:nvPr/>
        </p:nvSpPr>
        <p:spPr>
          <a:xfrm>
            <a:off x="3440832" y="1598203"/>
            <a:ext cx="1550908" cy="885926"/>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use a float to swim a length using just my feet </a:t>
            </a:r>
          </a:p>
        </p:txBody>
      </p:sp>
      <p:sp>
        <p:nvSpPr>
          <p:cNvPr id="18" name="Rounded Rectangle 17"/>
          <p:cNvSpPr/>
          <p:nvPr/>
        </p:nvSpPr>
        <p:spPr>
          <a:xfrm>
            <a:off x="3440832" y="2650888"/>
            <a:ext cx="1550908" cy="1210160"/>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swim over 20m using front crawl, back crawl, back stroke or </a:t>
            </a:r>
            <a:r>
              <a:rPr lang="en-GB" sz="1400"/>
              <a:t>breast stroke.</a:t>
            </a:r>
            <a:endParaRPr lang="en-GB" sz="1400" dirty="0"/>
          </a:p>
        </p:txBody>
      </p:sp>
      <p:sp>
        <p:nvSpPr>
          <p:cNvPr id="19" name="Rounded Rectangle 18"/>
          <p:cNvSpPr/>
          <p:nvPr/>
        </p:nvSpPr>
        <p:spPr>
          <a:xfrm>
            <a:off x="3440832" y="4005064"/>
            <a:ext cx="1550908" cy="885926"/>
          </a:xfrm>
          <a:prstGeom prst="roundRect">
            <a:avLst/>
          </a:prstGeom>
          <a:solidFill>
            <a:schemeClr val="accent1">
              <a:lumMod val="60000"/>
              <a:lumOff val="40000"/>
            </a:schemeClr>
          </a:solidFill>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a:t>I can synchronise my breathing with my stroke. </a:t>
            </a:r>
          </a:p>
        </p:txBody>
      </p:sp>
      <p:pic>
        <p:nvPicPr>
          <p:cNvPr id="10" name="Picture 9">
            <a:hlinkClick r:id="rId6" action="ppaction://hlinksldjump"/>
            <a:extLst>
              <a:ext uri="{FF2B5EF4-FFF2-40B4-BE49-F238E27FC236}">
                <a16:creationId xmlns:a16="http://schemas.microsoft.com/office/drawing/2014/main" id="{56940B51-CBCC-488F-A4ED-D9095C55FED2}"/>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7568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931677893"/>
              </p:ext>
            </p:extLst>
          </p:nvPr>
        </p:nvGraphicFramePr>
        <p:xfrm>
          <a:off x="0" y="-1"/>
          <a:ext cx="9906003" cy="6840354"/>
        </p:xfrm>
        <a:graphic>
          <a:graphicData uri="http://schemas.openxmlformats.org/drawingml/2006/table">
            <a:tbl>
              <a:tblPr firstRow="1" bandRow="1">
                <a:tableStyleId>{5940675A-B579-460E-94D1-54222C63F5DA}</a:tableStyleId>
              </a:tblPr>
              <a:tblGrid>
                <a:gridCol w="1434943">
                  <a:extLst>
                    <a:ext uri="{9D8B030D-6E8A-4147-A177-3AD203B41FA5}">
                      <a16:colId xmlns:a16="http://schemas.microsoft.com/office/drawing/2014/main" val="595044815"/>
                    </a:ext>
                  </a:extLst>
                </a:gridCol>
                <a:gridCol w="3388424">
                  <a:extLst>
                    <a:ext uri="{9D8B030D-6E8A-4147-A177-3AD203B41FA5}">
                      <a16:colId xmlns:a16="http://schemas.microsoft.com/office/drawing/2014/main" val="1000259726"/>
                    </a:ext>
                  </a:extLst>
                </a:gridCol>
                <a:gridCol w="2541318">
                  <a:extLst>
                    <a:ext uri="{9D8B030D-6E8A-4147-A177-3AD203B41FA5}">
                      <a16:colId xmlns:a16="http://schemas.microsoft.com/office/drawing/2014/main" val="1585868075"/>
                    </a:ext>
                  </a:extLst>
                </a:gridCol>
                <a:gridCol w="2541318">
                  <a:extLst>
                    <a:ext uri="{9D8B030D-6E8A-4147-A177-3AD203B41FA5}">
                      <a16:colId xmlns:a16="http://schemas.microsoft.com/office/drawing/2014/main" val="1823808223"/>
                    </a:ext>
                  </a:extLst>
                </a:gridCol>
              </a:tblGrid>
              <a:tr h="390358">
                <a:tc gridSpan="4">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a:txBody>
                    <a:bodyPr/>
                    <a:lstStyle/>
                    <a:p>
                      <a:pPr algn="ctr"/>
                      <a:r>
                        <a:rPr lang="en-GB" sz="1200" b="1" dirty="0"/>
                        <a:t>Year 5/6</a:t>
                      </a:r>
                    </a:p>
                  </a:txBody>
                  <a:tcPr>
                    <a:solidFill>
                      <a:srgbClr val="FFC000"/>
                    </a:solidFill>
                  </a:tcPr>
                </a:tc>
                <a:extLst>
                  <a:ext uri="{0D108BD9-81ED-4DB2-BD59-A6C34878D82A}">
                    <a16:rowId xmlns:a16="http://schemas.microsoft.com/office/drawing/2014/main" val="148905137"/>
                  </a:ext>
                </a:extLst>
              </a:tr>
              <a:tr h="390358">
                <a:tc vMerge="1">
                  <a:txBody>
                    <a:bodyPr/>
                    <a:lstStyle/>
                    <a:p>
                      <a:endParaRPr lang="en-GB" sz="1200" dirty="0"/>
                    </a:p>
                  </a:txBody>
                  <a:tcPr/>
                </a:tc>
                <a:tc gridSpan="3">
                  <a:txBody>
                    <a:bodyPr/>
                    <a:lstStyle/>
                    <a:p>
                      <a:pPr algn="ctr"/>
                      <a:endParaRPr lang="en-GB" sz="12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6495086"/>
                  </a:ext>
                </a:extLst>
              </a:tr>
              <a:tr h="390358">
                <a:tc>
                  <a:txBody>
                    <a:bodyPr/>
                    <a:lstStyle/>
                    <a:p>
                      <a:r>
                        <a:rPr lang="en-GB" sz="1200" kern="1200" dirty="0">
                          <a:solidFill>
                            <a:schemeClr val="tx1"/>
                          </a:solidFill>
                          <a:effectLst/>
                          <a:latin typeface="+mn-lt"/>
                          <a:ea typeface="+mn-ea"/>
                          <a:cs typeface="+mn-cs"/>
                        </a:rPr>
                        <a:t>IT 1 – Use search technologies effectively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2 - select, use and combine a variety of software (including internet services) on a range of digital devices to design and create a range of programs, systems and content that accomplish given goals, including collecting, analysing, evaluating and presenting data and information</a:t>
                      </a:r>
                      <a:endParaRPr lang="en-GB" sz="1200" b="1" dirty="0"/>
                    </a:p>
                  </a:txBody>
                  <a:tcPr/>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different types of data: text, number.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that programs can work with different types of data.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that data can be structured in tables to make it useful.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DE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4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that a range of digital devices can be considered a computer.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5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and can use a range of input and output devices.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6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navigate the web and can carry out simple web searches to collect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7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use technology with increasing independence to purposefully organise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8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use a variety of software to manipulate and present digital content: data and information.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9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share my experiences of technology in school and beyond the classroom.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10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talk about my work and make improvements to solutions based on feedback received.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1</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the difference between data and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AB</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2</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why sorting data in a flat file can improve searching for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EV</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3 </a:t>
                      </a:r>
                      <a:r>
                        <a:rPr lang="en-GB" sz="1200">
                          <a:solidFill>
                            <a:srgbClr val="00668E"/>
                          </a:solidFill>
                          <a:effectLst/>
                          <a:latin typeface="HelveticaNeue"/>
                          <a:ea typeface="Times New Roman" panose="02020603050405020304" pitchFamily="18" charset="0"/>
                          <a:cs typeface="Times New Roman" panose="02020603050405020304" pitchFamily="18" charset="0"/>
                        </a:rPr>
                        <a:t>I can use filters or can perform single criteria searches for information.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AL</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4</a:t>
                      </a:r>
                      <a:r>
                        <a:rPr lang="en-GB" sz="1200">
                          <a:solidFill>
                            <a:srgbClr val="F07908"/>
                          </a:solidFill>
                          <a:effectLst/>
                          <a:latin typeface="Tahoma" panose="020B0604030504040204" pitchFamily="34" charset="0"/>
                          <a:ea typeface="Calibri" panose="020F0502020204030204" pitchFamily="34" charset="0"/>
                          <a:cs typeface="Times New Roman" panose="02020603050405020304" pitchFamily="18" charset="0"/>
                        </a:rPr>
                        <a:t> </a:t>
                      </a:r>
                      <a:r>
                        <a:rPr lang="en-GB" sz="1200">
                          <a:solidFill>
                            <a:srgbClr val="00668E"/>
                          </a:solidFill>
                          <a:effectLst/>
                          <a:latin typeface="HelveticaNeue"/>
                          <a:ea typeface="Times New Roman" panose="02020603050405020304" pitchFamily="18" charset="0"/>
                          <a:cs typeface="Times New Roman" panose="02020603050405020304" pitchFamily="18" charset="0"/>
                        </a:rPr>
                        <a:t>I can show an awareness of, and can use a range of internet services e.g., VOIP.</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5</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collect, organise and present data and information in digital content. (</a:t>
                      </a:r>
                      <a:r>
                        <a:rPr lang="en-GB" sz="1200" b="1">
                          <a:solidFill>
                            <a:srgbClr val="FF0000"/>
                          </a:solidFill>
                          <a:effectLst/>
                          <a:latin typeface="HelveticaNeue"/>
                          <a:ea typeface="Times New Roman" panose="02020603050405020304" pitchFamily="18" charset="0"/>
                          <a:cs typeface="Times New Roman" panose="02020603050405020304" pitchFamily="18" charset="0"/>
                        </a:rPr>
                        <a:t>AB</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6</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create digital content to achieve a given goal through combining software packages and internet services to communicate with a wider audience e.g. blogging. (</a:t>
                      </a:r>
                      <a:r>
                        <a:rPr lang="en-GB" sz="1200" b="1">
                          <a:solidFill>
                            <a:srgbClr val="FF0000"/>
                          </a:solidFill>
                          <a:effectLst/>
                          <a:latin typeface="HelveticaNeue"/>
                          <a:ea typeface="Times New Roman" panose="02020603050405020304" pitchFamily="18" charset="0"/>
                          <a:cs typeface="Times New Roman" panose="02020603050405020304" pitchFamily="18" charset="0"/>
                        </a:rPr>
                        <a:t>AL</a:t>
                      </a:r>
                      <a:r>
                        <a:rPr lang="en-GB" sz="120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IT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7</a:t>
                      </a:r>
                      <a:r>
                        <a:rPr lang="en-GB" sz="1200">
                          <a:solidFill>
                            <a:srgbClr val="00668E"/>
                          </a:solidFill>
                          <a:effectLst/>
                          <a:latin typeface="HelveticaNeue"/>
                          <a:ea typeface="Times New Roman" panose="02020603050405020304" pitchFamily="18" charset="0"/>
                          <a:cs typeface="Times New Roman" panose="02020603050405020304" pitchFamily="18" charset="0"/>
                        </a:rPr>
                        <a:t> I can make appropriate improvements to solutions based on feedback received and can comment on the success of the solution. (</a:t>
                      </a:r>
                      <a:r>
                        <a:rPr lang="en-GB" sz="1200" b="1">
                          <a:solidFill>
                            <a:srgbClr val="FF0000"/>
                          </a:solidFill>
                          <a:effectLst/>
                          <a:latin typeface="HelveticaNeue"/>
                          <a:ea typeface="Times New Roman" panose="02020603050405020304" pitchFamily="18" charset="0"/>
                          <a:cs typeface="Times New Roman" panose="02020603050405020304" pitchFamily="18" charset="0"/>
                        </a:rPr>
                        <a:t>EV</a:t>
                      </a:r>
                      <a:r>
                        <a:rPr lang="en-GB" sz="120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1</a:t>
                      </a:r>
                      <a:r>
                        <a:rPr lang="en-GB" sz="1200" dirty="0">
                          <a:solidFill>
                            <a:srgbClr val="080FF0"/>
                          </a:solidFill>
                          <a:effectLst/>
                          <a:latin typeface="Tahoma" panose="020B0604030504040204" pitchFamily="34" charset="0"/>
                          <a:ea typeface="Calibri" panose="020F0502020204030204" pitchFamily="34" charset="0"/>
                          <a:cs typeface="Times New Roman" panose="02020603050405020304" pitchFamily="18" charset="0"/>
                        </a:rPr>
                        <a:t>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perform more complex searches for information e.g., using Boolean and relational operators.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Analyses and evaluates data and information, and I know that poor quality data leads to unreliable results, and inaccurate conclusions.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AL</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know the difference between physical, wireless and mobile networks.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AB</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4</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the audience when I am designing and creating digital content.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IT Blue 5</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use criteria to evaluate the quality of solutions and can identify improvements making some refinements to the solution, and future solutions.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6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E062B119-4DC2-4CAD-B705-AFC332D12B6F}"/>
              </a:ext>
            </a:extLst>
          </p:cNvPr>
          <p:cNvPicPr>
            <a:picLocks noChangeAspect="1"/>
          </p:cNvPicPr>
          <p:nvPr/>
        </p:nvPicPr>
        <p:blipFill>
          <a:blip r:embed="rId4"/>
          <a:stretch>
            <a:fillRect/>
          </a:stretch>
        </p:blipFill>
        <p:spPr>
          <a:xfrm>
            <a:off x="9056156" y="6123486"/>
            <a:ext cx="719612" cy="576263"/>
          </a:xfrm>
          <a:prstGeom prst="rect">
            <a:avLst/>
          </a:prstGeom>
        </p:spPr>
      </p:pic>
    </p:spTree>
    <p:extLst>
      <p:ext uri="{BB962C8B-B14F-4D97-AF65-F5344CB8AC3E}">
        <p14:creationId xmlns:p14="http://schemas.microsoft.com/office/powerpoint/2010/main" val="3796145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4132100" y="459554"/>
            <a:ext cx="164179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rPr>
              <a:t>RE</a:t>
            </a:r>
          </a:p>
        </p:txBody>
      </p:sp>
      <p:pic>
        <p:nvPicPr>
          <p:cNvPr id="5122" name="Picture 2" descr="Christian Cross Silhouette PNG File | PNG Mart">
            <a:extLst>
              <a:ext uri="{FF2B5EF4-FFF2-40B4-BE49-F238E27FC236}">
                <a16:creationId xmlns:a16="http://schemas.microsoft.com/office/drawing/2014/main" id="{B435A604-5CBF-41EE-A9AB-4576BB32D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41" y="2734280"/>
            <a:ext cx="3132513" cy="31325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3" action="ppaction://hlinksldjump"/>
            <a:extLst>
              <a:ext uri="{FF2B5EF4-FFF2-40B4-BE49-F238E27FC236}">
                <a16:creationId xmlns:a16="http://schemas.microsoft.com/office/drawing/2014/main" id="{8EB4B34E-8298-4486-AC21-BE03D5DD92CB}"/>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3619087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D30F6E-3328-4EAB-8642-A60A204AFE71}"/>
              </a:ext>
            </a:extLst>
          </p:cNvPr>
          <p:cNvPicPr>
            <a:picLocks noChangeAspect="1"/>
          </p:cNvPicPr>
          <p:nvPr/>
        </p:nvPicPr>
        <p:blipFill>
          <a:blip r:embed="rId2"/>
          <a:stretch>
            <a:fillRect/>
          </a:stretch>
        </p:blipFill>
        <p:spPr>
          <a:xfrm>
            <a:off x="0" y="0"/>
            <a:ext cx="4419600" cy="3310623"/>
          </a:xfrm>
          <a:prstGeom prst="rect">
            <a:avLst/>
          </a:prstGeom>
        </p:spPr>
      </p:pic>
      <p:pic>
        <p:nvPicPr>
          <p:cNvPr id="22" name="Picture 21">
            <a:extLst>
              <a:ext uri="{FF2B5EF4-FFF2-40B4-BE49-F238E27FC236}">
                <a16:creationId xmlns:a16="http://schemas.microsoft.com/office/drawing/2014/main" id="{30FFB1C3-7D15-4201-966D-02397CF82064}"/>
              </a:ext>
            </a:extLst>
          </p:cNvPr>
          <p:cNvPicPr>
            <a:picLocks noChangeAspect="1"/>
          </p:cNvPicPr>
          <p:nvPr/>
        </p:nvPicPr>
        <p:blipFill>
          <a:blip r:embed="rId3"/>
          <a:stretch>
            <a:fillRect/>
          </a:stretch>
        </p:blipFill>
        <p:spPr>
          <a:xfrm>
            <a:off x="5091158" y="136952"/>
            <a:ext cx="4412176" cy="3173671"/>
          </a:xfrm>
          <a:prstGeom prst="rect">
            <a:avLst/>
          </a:prstGeom>
        </p:spPr>
      </p:pic>
      <p:pic>
        <p:nvPicPr>
          <p:cNvPr id="26" name="Picture 25">
            <a:extLst>
              <a:ext uri="{FF2B5EF4-FFF2-40B4-BE49-F238E27FC236}">
                <a16:creationId xmlns:a16="http://schemas.microsoft.com/office/drawing/2014/main" id="{FB6000F8-0208-4BD1-B85D-129822185D07}"/>
              </a:ext>
            </a:extLst>
          </p:cNvPr>
          <p:cNvPicPr>
            <a:picLocks noChangeAspect="1"/>
          </p:cNvPicPr>
          <p:nvPr/>
        </p:nvPicPr>
        <p:blipFill>
          <a:blip r:embed="rId4"/>
          <a:stretch>
            <a:fillRect/>
          </a:stretch>
        </p:blipFill>
        <p:spPr>
          <a:xfrm>
            <a:off x="0" y="3310623"/>
            <a:ext cx="4412176" cy="3055524"/>
          </a:xfrm>
          <a:prstGeom prst="rect">
            <a:avLst/>
          </a:prstGeom>
        </p:spPr>
      </p:pic>
      <p:pic>
        <p:nvPicPr>
          <p:cNvPr id="30" name="Picture 29">
            <a:extLst>
              <a:ext uri="{FF2B5EF4-FFF2-40B4-BE49-F238E27FC236}">
                <a16:creationId xmlns:a16="http://schemas.microsoft.com/office/drawing/2014/main" id="{9A6999EA-F8A8-4675-977A-C711232CE9BC}"/>
              </a:ext>
            </a:extLst>
          </p:cNvPr>
          <p:cNvPicPr>
            <a:picLocks noChangeAspect="1"/>
          </p:cNvPicPr>
          <p:nvPr/>
        </p:nvPicPr>
        <p:blipFill>
          <a:blip r:embed="rId5"/>
          <a:stretch>
            <a:fillRect/>
          </a:stretch>
        </p:blipFill>
        <p:spPr>
          <a:xfrm>
            <a:off x="5091158" y="3310623"/>
            <a:ext cx="4406301" cy="3055524"/>
          </a:xfrm>
          <a:prstGeom prst="rect">
            <a:avLst/>
          </a:prstGeom>
        </p:spPr>
      </p:pic>
      <p:pic>
        <p:nvPicPr>
          <p:cNvPr id="6" name="Picture 5">
            <a:hlinkClick r:id="rId6" action="ppaction://hlinksldjump"/>
            <a:extLst>
              <a:ext uri="{FF2B5EF4-FFF2-40B4-BE49-F238E27FC236}">
                <a16:creationId xmlns:a16="http://schemas.microsoft.com/office/drawing/2014/main" id="{35DECB7F-19C4-4506-BCA5-C004686A0769}"/>
              </a:ext>
            </a:extLst>
          </p:cNvPr>
          <p:cNvPicPr>
            <a:picLocks noChangeAspect="1"/>
          </p:cNvPicPr>
          <p:nvPr/>
        </p:nvPicPr>
        <p:blipFill>
          <a:blip r:embed="rId7"/>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968785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02CAB8-013B-4AFA-A71C-E8DA63282566}"/>
              </a:ext>
            </a:extLst>
          </p:cNvPr>
          <p:cNvPicPr>
            <a:picLocks noChangeAspect="1"/>
          </p:cNvPicPr>
          <p:nvPr/>
        </p:nvPicPr>
        <p:blipFill>
          <a:blip r:embed="rId2"/>
          <a:stretch>
            <a:fillRect/>
          </a:stretch>
        </p:blipFill>
        <p:spPr>
          <a:xfrm>
            <a:off x="0" y="228770"/>
            <a:ext cx="4444270" cy="3081853"/>
          </a:xfrm>
          <a:prstGeom prst="rect">
            <a:avLst/>
          </a:prstGeom>
        </p:spPr>
      </p:pic>
      <p:pic>
        <p:nvPicPr>
          <p:cNvPr id="11" name="Picture 10">
            <a:extLst>
              <a:ext uri="{FF2B5EF4-FFF2-40B4-BE49-F238E27FC236}">
                <a16:creationId xmlns:a16="http://schemas.microsoft.com/office/drawing/2014/main" id="{E41DBBA1-B0A2-4A0C-82AC-3C88C52F0788}"/>
              </a:ext>
            </a:extLst>
          </p:cNvPr>
          <p:cNvPicPr>
            <a:picLocks noChangeAspect="1"/>
          </p:cNvPicPr>
          <p:nvPr/>
        </p:nvPicPr>
        <p:blipFill>
          <a:blip r:embed="rId3"/>
          <a:stretch>
            <a:fillRect/>
          </a:stretch>
        </p:blipFill>
        <p:spPr>
          <a:xfrm>
            <a:off x="5337038" y="228770"/>
            <a:ext cx="4444269" cy="3081853"/>
          </a:xfrm>
          <a:prstGeom prst="rect">
            <a:avLst/>
          </a:prstGeom>
        </p:spPr>
      </p:pic>
      <p:pic>
        <p:nvPicPr>
          <p:cNvPr id="4" name="Picture 3">
            <a:hlinkClick r:id="rId4" action="ppaction://hlinksldjump"/>
            <a:extLst>
              <a:ext uri="{FF2B5EF4-FFF2-40B4-BE49-F238E27FC236}">
                <a16:creationId xmlns:a16="http://schemas.microsoft.com/office/drawing/2014/main" id="{C6995F11-FD1E-4BE5-B90E-0AEAB8F01337}"/>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899093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166644399"/>
              </p:ext>
            </p:extLst>
          </p:nvPr>
        </p:nvGraphicFramePr>
        <p:xfrm>
          <a:off x="-2" y="0"/>
          <a:ext cx="9753601" cy="577596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RE- Compulsory Religion (taught over a two year cycle)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Christianity</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How do symbols in the Bible help a Christian to relate to God? </a:t>
                      </a:r>
                    </a:p>
                    <a:p>
                      <a:pPr marL="171450" indent="-171450">
                        <a:buFont typeface="Arial" panose="020B0604020202020204" pitchFamily="34" charset="0"/>
                        <a:buChar char="•"/>
                      </a:pPr>
                      <a:r>
                        <a:rPr lang="en-GB" sz="1200" dirty="0"/>
                        <a:t>What do the symbols in the story of the baptism of Jesus reveal about the nature of God?</a:t>
                      </a:r>
                    </a:p>
                    <a:p>
                      <a:pPr marL="171450" indent="-171450">
                        <a:buFont typeface="Arial" panose="020B0604020202020204" pitchFamily="34" charset="0"/>
                        <a:buChar char="•"/>
                      </a:pPr>
                      <a:r>
                        <a:rPr lang="en-GB" sz="1200" dirty="0"/>
                        <a:t>What visual symbols and symbolic acts can be seen in a Christian church? </a:t>
                      </a:r>
                    </a:p>
                    <a:p>
                      <a:pPr marL="171450" indent="-171450">
                        <a:buFont typeface="Arial" panose="020B0604020202020204" pitchFamily="34" charset="0"/>
                        <a:buChar char="•"/>
                      </a:pPr>
                      <a:r>
                        <a:rPr lang="en-GB" sz="1200" dirty="0"/>
                        <a:t>How might language within worship express Christian belief?</a:t>
                      </a:r>
                    </a:p>
                    <a:p>
                      <a:pPr marL="171450" indent="-171450">
                        <a:buFont typeface="Arial" panose="020B0604020202020204" pitchFamily="34" charset="0"/>
                        <a:buChar char="•"/>
                      </a:pPr>
                      <a:r>
                        <a:rPr lang="en-GB" sz="1200" dirty="0"/>
                        <a:t>How is Christian belief expressed collectively?</a:t>
                      </a:r>
                    </a:p>
                    <a:p>
                      <a:pPr marL="171450" indent="-171450">
                        <a:buFont typeface="Arial" panose="020B0604020202020204" pitchFamily="34" charset="0"/>
                        <a:buChar char="•"/>
                      </a:pPr>
                      <a:r>
                        <a:rPr lang="en-GB" sz="1200" dirty="0"/>
                        <a:t>How does worship and celebration build a sense of community?</a:t>
                      </a:r>
                      <a:endParaRPr lang="en-GB" sz="1200" b="1" dirty="0"/>
                    </a:p>
                  </a:txBody>
                  <a:tcPr/>
                </a:tc>
                <a:tc>
                  <a:txBody>
                    <a:bodyPr/>
                    <a:lstStyle/>
                    <a:p>
                      <a:pPr marL="171450" indent="-171450">
                        <a:buFont typeface="Arial" panose="020B0604020202020204" pitchFamily="34" charset="0"/>
                        <a:buChar char="•"/>
                      </a:pPr>
                      <a:r>
                        <a:rPr lang="en-GB" sz="1200" dirty="0"/>
                        <a:t>In what way does the Bible teach Christians to treat others?</a:t>
                      </a:r>
                    </a:p>
                    <a:p>
                      <a:pPr marL="171450" indent="-171450">
                        <a:buFont typeface="Arial" panose="020B0604020202020204" pitchFamily="34" charset="0"/>
                        <a:buChar char="•"/>
                      </a:pPr>
                      <a:r>
                        <a:rPr lang="en-GB" sz="1200" dirty="0"/>
                        <a:t>How is this expressed in practice?</a:t>
                      </a:r>
                    </a:p>
                    <a:p>
                      <a:pPr marL="171450" indent="-171450">
                        <a:buFont typeface="Arial" panose="020B0604020202020204" pitchFamily="34" charset="0"/>
                        <a:buChar char="•"/>
                      </a:pPr>
                      <a:r>
                        <a:rPr lang="en-GB" sz="1200" dirty="0"/>
                        <a:t>How do Christians show they belong?</a:t>
                      </a:r>
                    </a:p>
                  </a:txBody>
                  <a:tcPr/>
                </a:tc>
                <a:extLst>
                  <a:ext uri="{0D108BD9-81ED-4DB2-BD59-A6C34878D82A}">
                    <a16:rowId xmlns:a16="http://schemas.microsoft.com/office/drawing/2014/main" val="2188522848"/>
                  </a:ext>
                </a:extLst>
              </a:tr>
              <a:tr h="370840">
                <a:tc>
                  <a:txBody>
                    <a:bodyPr/>
                    <a:lstStyle/>
                    <a:p>
                      <a:r>
                        <a:rPr lang="en-GB" sz="1200" b="1" dirty="0"/>
                        <a:t>Hinduism</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How are deities and key figures described in Hindu sacred texts and stories?</a:t>
                      </a:r>
                    </a:p>
                    <a:p>
                      <a:pPr marL="171450" indent="-171450">
                        <a:buFont typeface="Arial" panose="020B0604020202020204" pitchFamily="34" charset="0"/>
                        <a:buChar char="•"/>
                      </a:pPr>
                      <a:r>
                        <a:rPr lang="en-GB" sz="1200" dirty="0"/>
                        <a:t>What is the purpose of visual symbols in the mandir?</a:t>
                      </a:r>
                    </a:p>
                    <a:p>
                      <a:pPr marL="171450" indent="-171450">
                        <a:buFont typeface="Arial" panose="020B0604020202020204" pitchFamily="34" charset="0"/>
                        <a:buChar char="•"/>
                      </a:pPr>
                      <a:r>
                        <a:rPr lang="en-GB" sz="1200" dirty="0"/>
                        <a:t>What might Hindus understand about the Divine through these stories?</a:t>
                      </a:r>
                    </a:p>
                    <a:p>
                      <a:pPr marL="171450" indent="-171450">
                        <a:buFont typeface="Arial" panose="020B0604020202020204" pitchFamily="34" charset="0"/>
                        <a:buChar char="•"/>
                      </a:pPr>
                      <a:r>
                        <a:rPr lang="en-GB" sz="1200" dirty="0"/>
                        <a:t>How is Hindu worship expressed personally and collectively?</a:t>
                      </a:r>
                    </a:p>
                    <a:p>
                      <a:pPr marL="171450" indent="-171450">
                        <a:buFont typeface="Arial" panose="020B0604020202020204" pitchFamily="34" charset="0"/>
                        <a:buChar char="•"/>
                      </a:pPr>
                      <a:r>
                        <a:rPr lang="en-GB" sz="1200" dirty="0"/>
                        <a:t>How does Hindu worship and celebration build a sense of community?</a:t>
                      </a:r>
                    </a:p>
                  </a:txBody>
                  <a:tcPr/>
                </a:tc>
                <a:tc>
                  <a:txBody>
                    <a:bodyPr/>
                    <a:lstStyle/>
                    <a:p>
                      <a:pPr marL="171450" indent="-171450">
                        <a:buFont typeface="Arial" panose="020B0604020202020204" pitchFamily="34" charset="0"/>
                        <a:buChar char="•"/>
                      </a:pPr>
                      <a:r>
                        <a:rPr lang="en-GB" sz="1200" dirty="0"/>
                        <a:t>How do Hindus reflect their faith in the way they live?</a:t>
                      </a:r>
                    </a:p>
                    <a:p>
                      <a:pPr marL="171450" indent="-171450">
                        <a:buFont typeface="Arial" panose="020B0604020202020204" pitchFamily="34" charset="0"/>
                        <a:buChar char="•"/>
                      </a:pPr>
                      <a:r>
                        <a:rPr lang="en-GB" sz="1200" dirty="0"/>
                        <a:t>How might a Hindu seek to achieve moksha?</a:t>
                      </a:r>
                    </a:p>
                    <a:p>
                      <a:pPr marL="171450" indent="-171450">
                        <a:buFont typeface="Arial" panose="020B0604020202020204" pitchFamily="34" charset="0"/>
                        <a:buChar char="•"/>
                      </a:pPr>
                      <a:r>
                        <a:rPr lang="en-GB" sz="1200" dirty="0"/>
                        <a:t>What is karma and how does it drive the cycle of samsara?</a:t>
                      </a:r>
                    </a:p>
                    <a:p>
                      <a:pPr marL="171450" indent="-171450">
                        <a:buFont typeface="Arial" panose="020B0604020202020204" pitchFamily="34" charset="0"/>
                        <a:buChar char="•"/>
                      </a:pPr>
                      <a:r>
                        <a:rPr lang="en-GB" sz="1200" dirty="0"/>
                        <a:t>How do Hindus show they belong?</a:t>
                      </a:r>
                    </a:p>
                  </a:txBody>
                  <a:tcPr/>
                </a:tc>
                <a:extLst>
                  <a:ext uri="{0D108BD9-81ED-4DB2-BD59-A6C34878D82A}">
                    <a16:rowId xmlns:a16="http://schemas.microsoft.com/office/drawing/2014/main" val="640083970"/>
                  </a:ext>
                </a:extLst>
              </a:tr>
              <a:tr h="370840">
                <a:tc>
                  <a:txBody>
                    <a:bodyPr/>
                    <a:lstStyle/>
                    <a:p>
                      <a:r>
                        <a:rPr lang="en-GB" sz="1200" b="1" dirty="0"/>
                        <a:t>Islam</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What do the main concepts in Islam reveal about the nature of Allah? </a:t>
                      </a:r>
                    </a:p>
                    <a:p>
                      <a:pPr marL="171450" indent="-171450">
                        <a:buFont typeface="Arial" panose="020B0604020202020204" pitchFamily="34" charset="0"/>
                        <a:buChar char="•"/>
                      </a:pPr>
                      <a:r>
                        <a:rPr lang="en-GB" sz="1200" dirty="0"/>
                        <a:t>What is the purpose of visual symbols in a mosque?</a:t>
                      </a:r>
                    </a:p>
                    <a:p>
                      <a:pPr marL="171450" indent="-171450">
                        <a:buFont typeface="Arial" panose="020B0604020202020204" pitchFamily="34" charset="0"/>
                        <a:buChar char="•"/>
                      </a:pPr>
                      <a:r>
                        <a:rPr lang="en-GB" sz="1200" dirty="0"/>
                        <a:t>How is Muslim worship expressed collectively?</a:t>
                      </a:r>
                    </a:p>
                    <a:p>
                      <a:pPr marL="171450" indent="-171450">
                        <a:buFont typeface="Arial" panose="020B0604020202020204" pitchFamily="34" charset="0"/>
                        <a:buChar char="•"/>
                      </a:pPr>
                      <a:r>
                        <a:rPr lang="en-GB" sz="1200" dirty="0"/>
                        <a:t>How does Muslim worship and celebration build a sense of community? </a:t>
                      </a:r>
                    </a:p>
                  </a:txBody>
                  <a:tcPr/>
                </a:tc>
                <a:tc>
                  <a:txBody>
                    <a:bodyPr/>
                    <a:lstStyle/>
                    <a:p>
                      <a:pPr marL="171450" indent="-171450">
                        <a:buFont typeface="Arial" panose="020B0604020202020204" pitchFamily="34" charset="0"/>
                        <a:buChar char="•"/>
                      </a:pPr>
                      <a:r>
                        <a:rPr lang="en-GB" sz="1200" dirty="0"/>
                        <a:t>What does the Qur’an teach Muslims about how they should treat others?</a:t>
                      </a:r>
                    </a:p>
                    <a:p>
                      <a:pPr marL="171450" indent="-171450">
                        <a:buFont typeface="Arial" panose="020B0604020202020204" pitchFamily="34" charset="0"/>
                        <a:buChar char="•"/>
                      </a:pPr>
                      <a:r>
                        <a:rPr lang="en-GB" sz="1200" dirty="0"/>
                        <a:t>How do Muslim teachings guide the way Muslims act in the world? </a:t>
                      </a:r>
                    </a:p>
                    <a:p>
                      <a:pPr marL="171450" indent="-171450">
                        <a:buFont typeface="Arial" panose="020B0604020202020204" pitchFamily="34" charset="0"/>
                        <a:buChar char="•"/>
                      </a:pPr>
                      <a:r>
                        <a:rPr lang="en-GB" sz="1200" dirty="0"/>
                        <a:t>How are Muslim beliefs expressed in practice?</a:t>
                      </a:r>
                    </a:p>
                    <a:p>
                      <a:pPr marL="171450" indent="-171450">
                        <a:buFont typeface="Arial" panose="020B0604020202020204" pitchFamily="34" charset="0"/>
                        <a:buChar char="•"/>
                      </a:pPr>
                      <a:r>
                        <a:rPr lang="en-GB" sz="1200" dirty="0"/>
                        <a:t>How do Muslims show they belong? </a:t>
                      </a:r>
                    </a:p>
                  </a:txBody>
                  <a:tcPr/>
                </a:tc>
                <a:extLst>
                  <a:ext uri="{0D108BD9-81ED-4DB2-BD59-A6C34878D82A}">
                    <a16:rowId xmlns:a16="http://schemas.microsoft.com/office/drawing/2014/main" val="1604859182"/>
                  </a:ext>
                </a:extLst>
              </a:tr>
            </a:tbl>
          </a:graphicData>
        </a:graphic>
      </p:graphicFrame>
      <p:pic>
        <p:nvPicPr>
          <p:cNvPr id="3" name="Picture 2">
            <a:hlinkClick r:id="rId2" action="ppaction://hlinksldjump"/>
            <a:extLst>
              <a:ext uri="{FF2B5EF4-FFF2-40B4-BE49-F238E27FC236}">
                <a16:creationId xmlns:a16="http://schemas.microsoft.com/office/drawing/2014/main" id="{17730F60-E6D6-4EC9-B199-AABF734A4A86}"/>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8127738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495144610"/>
              </p:ext>
            </p:extLst>
          </p:nvPr>
        </p:nvGraphicFramePr>
        <p:xfrm>
          <a:off x="-2" y="0"/>
          <a:ext cx="9734552" cy="4770120"/>
        </p:xfrm>
        <a:graphic>
          <a:graphicData uri="http://schemas.openxmlformats.org/drawingml/2006/table">
            <a:tbl>
              <a:tblPr firstRow="1" bandRow="1">
                <a:tableStyleId>{5940675A-B579-460E-94D1-54222C63F5DA}</a:tableStyleId>
              </a:tblPr>
              <a:tblGrid>
                <a:gridCol w="2604022">
                  <a:extLst>
                    <a:ext uri="{9D8B030D-6E8A-4147-A177-3AD203B41FA5}">
                      <a16:colId xmlns:a16="http://schemas.microsoft.com/office/drawing/2014/main" val="595044815"/>
                    </a:ext>
                  </a:extLst>
                </a:gridCol>
                <a:gridCol w="7130530">
                  <a:extLst>
                    <a:ext uri="{9D8B030D-6E8A-4147-A177-3AD203B41FA5}">
                      <a16:colId xmlns:a16="http://schemas.microsoft.com/office/drawing/2014/main" val="1000259726"/>
                    </a:ext>
                  </a:extLst>
                </a:gridCol>
              </a:tblGrid>
              <a:tr h="370840">
                <a:tc gridSpan="2">
                  <a:txBody>
                    <a:bodyPr/>
                    <a:lstStyle/>
                    <a:p>
                      <a:pPr algn="ctr"/>
                      <a:r>
                        <a:rPr lang="en-GB" b="1" dirty="0">
                          <a:solidFill>
                            <a:schemeClr val="bg1"/>
                          </a:solidFill>
                        </a:rPr>
                        <a:t>RE- Additional Religions (once over four year cycle) </a:t>
                      </a:r>
                    </a:p>
                  </a:txBody>
                  <a:tcPr>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a:txBody>
                    <a:bodyPr/>
                    <a:lstStyle/>
                    <a:p>
                      <a:pPr algn="ctr"/>
                      <a:r>
                        <a:rPr lang="en-GB" sz="1200" b="1" dirty="0"/>
                        <a:t>Across School </a:t>
                      </a:r>
                    </a:p>
                  </a:txBody>
                  <a:tcPr>
                    <a:solidFill>
                      <a:srgbClr val="FFC000"/>
                    </a:solidFill>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All year groups </a:t>
                      </a:r>
                    </a:p>
                  </a:txBody>
                  <a:tcPr/>
                </a:tc>
                <a:extLst>
                  <a:ext uri="{0D108BD9-81ED-4DB2-BD59-A6C34878D82A}">
                    <a16:rowId xmlns:a16="http://schemas.microsoft.com/office/drawing/2014/main" val="2276495086"/>
                  </a:ext>
                </a:extLst>
              </a:tr>
              <a:tr h="370840">
                <a:tc>
                  <a:txBody>
                    <a:bodyPr/>
                    <a:lstStyle/>
                    <a:p>
                      <a:r>
                        <a:rPr lang="en-GB" sz="1200" b="1" dirty="0"/>
                        <a:t>Sikhism </a:t>
                      </a:r>
                    </a:p>
                  </a:txBody>
                  <a:tcPr vert="vert270">
                    <a:solidFill>
                      <a:schemeClr val="bg1">
                        <a:lumMod val="85000"/>
                      </a:schemeClr>
                    </a:solidFill>
                  </a:tcPr>
                </a:tc>
                <a:tc>
                  <a:txBody>
                    <a:bodyPr/>
                    <a:lstStyle/>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Who founded Sikhism and where? (Guru Nanak)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Key Sikh symbols and identity - symbols which indicate Sikh beliefs and investigate their meanings. Include Khanda, </a:t>
                      </a:r>
                      <a:r>
                        <a:rPr lang="en-GB" sz="1200" kern="1200" dirty="0" err="1">
                          <a:solidFill>
                            <a:schemeClr val="tx1"/>
                          </a:solidFill>
                          <a:effectLst/>
                          <a:latin typeface="+mn-lt"/>
                          <a:ea typeface="+mn-ea"/>
                          <a:cs typeface="+mn-cs"/>
                        </a:rPr>
                        <a:t>Ik</a:t>
                      </a:r>
                      <a:r>
                        <a:rPr lang="en-GB" sz="1200" kern="1200" dirty="0">
                          <a:solidFill>
                            <a:schemeClr val="tx1"/>
                          </a:solidFill>
                          <a:effectLst/>
                          <a:latin typeface="+mn-lt"/>
                          <a:ea typeface="+mn-ea"/>
                          <a:cs typeface="+mn-cs"/>
                        </a:rPr>
                        <a:t> Onkar and the 5k’s worn by Khalsa </a:t>
                      </a:r>
                      <a:r>
                        <a:rPr lang="en-GB" sz="1200" kern="1200" dirty="0" err="1">
                          <a:solidFill>
                            <a:schemeClr val="tx1"/>
                          </a:solidFill>
                          <a:effectLst/>
                          <a:latin typeface="+mn-lt"/>
                          <a:ea typeface="+mn-ea"/>
                          <a:cs typeface="+mn-cs"/>
                        </a:rPr>
                        <a:t>Aikhs</a:t>
                      </a:r>
                      <a:r>
                        <a:rPr lang="en-GB" sz="1200" kern="1200" dirty="0">
                          <a:solidFill>
                            <a:schemeClr val="tx1"/>
                          </a:solidFill>
                          <a:effectLst/>
                          <a:latin typeface="+mn-lt"/>
                          <a:ea typeface="+mn-ea"/>
                          <a:cs typeface="+mn-cs"/>
                        </a:rPr>
                        <a:t>, looking at these as artefacts.</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Sikhism worship (Gurdwara)</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Sikhism holy scripture - Guru </a:t>
                      </a:r>
                      <a:r>
                        <a:rPr lang="en-GB" sz="1200" kern="1200" dirty="0" err="1">
                          <a:solidFill>
                            <a:schemeClr val="tx1"/>
                          </a:solidFill>
                          <a:effectLst/>
                          <a:latin typeface="+mn-lt"/>
                          <a:ea typeface="+mn-ea"/>
                          <a:cs typeface="+mn-cs"/>
                        </a:rPr>
                        <a:t>Granth</a:t>
                      </a:r>
                      <a:r>
                        <a:rPr lang="en-GB" sz="1200" kern="1200" dirty="0">
                          <a:solidFill>
                            <a:schemeClr val="tx1"/>
                          </a:solidFill>
                          <a:effectLst/>
                          <a:latin typeface="+mn-lt"/>
                          <a:ea typeface="+mn-ea"/>
                          <a:cs typeface="+mn-cs"/>
                        </a:rPr>
                        <a:t> Sahib and how creation is described by Gurus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Concept of God in Sikhism and they’re main beliefs, including different Gurus and why these are important to Sikhs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 festivals - </a:t>
                      </a:r>
                      <a:r>
                        <a:rPr lang="en-GB" sz="1200" kern="1200" dirty="0" err="1">
                          <a:solidFill>
                            <a:schemeClr val="tx1"/>
                          </a:solidFill>
                          <a:effectLst/>
                          <a:latin typeface="+mn-lt"/>
                          <a:ea typeface="+mn-ea"/>
                          <a:cs typeface="+mn-cs"/>
                        </a:rPr>
                        <a:t>Bandi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Chhor</a:t>
                      </a:r>
                      <a:r>
                        <a:rPr lang="en-GB" sz="1200" kern="1200" dirty="0">
                          <a:solidFill>
                            <a:schemeClr val="tx1"/>
                          </a:solidFill>
                          <a:effectLst/>
                          <a:latin typeface="+mn-lt"/>
                          <a:ea typeface="+mn-ea"/>
                          <a:cs typeface="+mn-cs"/>
                        </a:rPr>
                        <a:t> Divas, Vaisakhi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GB" sz="1200" kern="1200" dirty="0">
                          <a:solidFill>
                            <a:schemeClr val="tx1"/>
                          </a:solidFill>
                          <a:effectLst/>
                          <a:latin typeface="+mn-lt"/>
                          <a:ea typeface="+mn-ea"/>
                          <a:cs typeface="+mn-cs"/>
                        </a:rPr>
                        <a:t>Sikh values and lifestyle - sharing (</a:t>
                      </a:r>
                      <a:r>
                        <a:rPr lang="en-GB" sz="1200" kern="1200" dirty="0" err="1">
                          <a:solidFill>
                            <a:schemeClr val="tx1"/>
                          </a:solidFill>
                          <a:effectLst/>
                          <a:latin typeface="+mn-lt"/>
                          <a:ea typeface="+mn-ea"/>
                          <a:cs typeface="+mn-cs"/>
                        </a:rPr>
                        <a:t>vand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chakna</a:t>
                      </a:r>
                      <a:r>
                        <a:rPr lang="en-GB" sz="1200" kern="1200" dirty="0">
                          <a:solidFill>
                            <a:schemeClr val="tx1"/>
                          </a:solidFill>
                          <a:effectLst/>
                          <a:latin typeface="+mn-lt"/>
                          <a:ea typeface="+mn-ea"/>
                          <a:cs typeface="+mn-cs"/>
                        </a:rPr>
                        <a:t>) and service to others (</a:t>
                      </a:r>
                      <a:r>
                        <a:rPr lang="en-GB" sz="1200" kern="1200" dirty="0" err="1">
                          <a:solidFill>
                            <a:schemeClr val="tx1"/>
                          </a:solidFill>
                          <a:effectLst/>
                          <a:latin typeface="+mn-lt"/>
                          <a:ea typeface="+mn-ea"/>
                          <a:cs typeface="+mn-cs"/>
                        </a:rPr>
                        <a:t>sewa</a:t>
                      </a:r>
                      <a:r>
                        <a:rPr lang="en-GB" sz="1200" kern="1200" dirty="0">
                          <a:solidFill>
                            <a:schemeClr val="tx1"/>
                          </a:solidFill>
                          <a:effectLst/>
                          <a:latin typeface="+mn-lt"/>
                          <a:ea typeface="+mn-ea"/>
                          <a:cs typeface="+mn-cs"/>
                        </a:rPr>
                        <a:t>), represented by the langar. Understand the Sikh values of earning one’s living by honest means (</a:t>
                      </a:r>
                      <a:r>
                        <a:rPr lang="en-GB" sz="1200" kern="1200" dirty="0" err="1">
                          <a:solidFill>
                            <a:schemeClr val="tx1"/>
                          </a:solidFill>
                          <a:effectLst/>
                          <a:latin typeface="+mn-lt"/>
                          <a:ea typeface="+mn-ea"/>
                          <a:cs typeface="+mn-cs"/>
                        </a:rPr>
                        <a:t>Kirat</a:t>
                      </a:r>
                      <a:r>
                        <a:rPr lang="en-GB" sz="1200" kern="1200" dirty="0">
                          <a:solidFill>
                            <a:schemeClr val="tx1"/>
                          </a:solidFill>
                          <a:effectLst/>
                          <a:latin typeface="+mn-lt"/>
                          <a:ea typeface="+mn-ea"/>
                          <a:cs typeface="+mn-cs"/>
                        </a:rPr>
                        <a:t> karma), acceptance of God’s will (</a:t>
                      </a:r>
                      <a:r>
                        <a:rPr lang="en-GB" sz="1200" kern="1200" dirty="0" err="1">
                          <a:solidFill>
                            <a:schemeClr val="tx1"/>
                          </a:solidFill>
                          <a:effectLst/>
                          <a:latin typeface="+mn-lt"/>
                          <a:ea typeface="+mn-ea"/>
                          <a:cs typeface="+mn-cs"/>
                        </a:rPr>
                        <a:t>hukam</a:t>
                      </a:r>
                      <a:r>
                        <a:rPr lang="en-GB" sz="1200" kern="1200" dirty="0">
                          <a:solidFill>
                            <a:schemeClr val="tx1"/>
                          </a:solidFill>
                          <a:effectLst/>
                          <a:latin typeface="+mn-lt"/>
                          <a:ea typeface="+mn-ea"/>
                          <a:cs typeface="+mn-cs"/>
                        </a:rPr>
                        <a:t>) and equality of gender, race and creed. </a:t>
                      </a:r>
                    </a:p>
                    <a:p>
                      <a:pPr marL="0" indent="0">
                        <a:buFont typeface="Arial" panose="020B0604020202020204" pitchFamily="34" charset="0"/>
                        <a:buNone/>
                      </a:pP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Judaism </a:t>
                      </a:r>
                    </a:p>
                  </a:txBody>
                  <a:tcPr vert="vert270">
                    <a:solidFill>
                      <a:schemeClr val="bg1">
                        <a:lumMod val="85000"/>
                      </a:schemeClr>
                    </a:solidFill>
                  </a:tcPr>
                </a:tc>
                <a:tc>
                  <a:txBody>
                    <a:bodyPr/>
                    <a:lstStyle/>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Key Jewish symbols and meaning including what they wear as part of their religion.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Symbols and features in a synagogue (</a:t>
                      </a:r>
                      <a:r>
                        <a:rPr lang="en-US" sz="1200" kern="1200" dirty="0" err="1">
                          <a:solidFill>
                            <a:schemeClr val="tx1"/>
                          </a:solidFill>
                          <a:effectLst/>
                          <a:latin typeface="+mn-lt"/>
                          <a:ea typeface="+mn-ea"/>
                          <a:cs typeface="+mn-cs"/>
                        </a:rPr>
                        <a:t>yad</a:t>
                      </a:r>
                      <a:r>
                        <a:rPr lang="en-US" sz="1200" kern="1200" dirty="0">
                          <a:solidFill>
                            <a:schemeClr val="tx1"/>
                          </a:solidFill>
                          <a:effectLst/>
                          <a:latin typeface="+mn-lt"/>
                          <a:ea typeface="+mn-ea"/>
                          <a:cs typeface="+mn-cs"/>
                        </a:rPr>
                        <a:t>, rabbi, tallit)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Understand the Jewish holy book and the messages it gives Jews (</a:t>
                      </a:r>
                      <a:r>
                        <a:rPr lang="en-US" sz="1200" kern="1200" dirty="0" err="1">
                          <a:solidFill>
                            <a:schemeClr val="tx1"/>
                          </a:solidFill>
                          <a:effectLst/>
                          <a:latin typeface="+mn-lt"/>
                          <a:ea typeface="+mn-ea"/>
                          <a:cs typeface="+mn-cs"/>
                        </a:rPr>
                        <a:t>torah</a:t>
                      </a:r>
                      <a:r>
                        <a:rPr lang="en-US" sz="1200" kern="1200" dirty="0">
                          <a:solidFill>
                            <a:schemeClr val="tx1"/>
                          </a:solidFill>
                          <a:effectLst/>
                          <a:latin typeface="+mn-lt"/>
                          <a:ea typeface="+mn-ea"/>
                          <a:cs typeface="+mn-cs"/>
                        </a:rPr>
                        <a:t>, Moses and focus on the ten commandments this week). </a:t>
                      </a:r>
                      <a:r>
                        <a:rPr lang="en-GB" sz="1200" kern="1200" dirty="0">
                          <a:solidFill>
                            <a:schemeClr val="tx1"/>
                          </a:solidFill>
                          <a:effectLst/>
                          <a:latin typeface="+mn-lt"/>
                          <a:ea typeface="+mn-ea"/>
                          <a:cs typeface="+mn-cs"/>
                        </a:rPr>
                        <a:t> </a:t>
                      </a: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How does worship and celebration build a sense of community/ How do Jews show they belong? Celebrations and festivals shabbat, Passover, Rosh Hashanah, Yom Kippur, Hanukkah, bar mitzvah </a:t>
                      </a:r>
                      <a:endParaRPr lang="en-GB" sz="1200" kern="1200" dirty="0">
                        <a:solidFill>
                          <a:schemeClr val="tx1"/>
                        </a:solidFill>
                        <a:effectLst/>
                        <a:latin typeface="+mn-lt"/>
                        <a:ea typeface="+mn-ea"/>
                        <a:cs typeface="+mn-cs"/>
                      </a:endParaRPr>
                    </a:p>
                    <a:p>
                      <a:pPr marL="285750" lvl="0" indent="-285750" fontAlgn="base">
                        <a:buFont typeface="Arial" panose="020B0604020202020204" pitchFamily="34" charset="0"/>
                        <a:buChar char="•"/>
                      </a:pPr>
                      <a:r>
                        <a:rPr lang="en-US" sz="1200" kern="1200" dirty="0">
                          <a:solidFill>
                            <a:schemeClr val="tx1"/>
                          </a:solidFill>
                          <a:effectLst/>
                          <a:latin typeface="+mn-lt"/>
                          <a:ea typeface="+mn-ea"/>
                          <a:cs typeface="+mn-cs"/>
                        </a:rPr>
                        <a:t>How do Jews show they belong? Belong to their faith through special artefacts show kippah, tefillin, shofar</a:t>
                      </a:r>
                      <a:endParaRPr lang="en-GB" sz="1200" kern="1200" dirty="0">
                        <a:solidFill>
                          <a:schemeClr val="tx1"/>
                        </a:solidFill>
                        <a:effectLst/>
                        <a:latin typeface="+mn-lt"/>
                        <a:ea typeface="+mn-ea"/>
                        <a:cs typeface="+mn-cs"/>
                      </a:endParaRPr>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E32DB162-D7B6-4E07-A1B2-59A76666F44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0657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251941273"/>
              </p:ext>
            </p:extLst>
          </p:nvPr>
        </p:nvGraphicFramePr>
        <p:xfrm>
          <a:off x="-2" y="0"/>
          <a:ext cx="9734552" cy="5135880"/>
        </p:xfrm>
        <a:graphic>
          <a:graphicData uri="http://schemas.openxmlformats.org/drawingml/2006/table">
            <a:tbl>
              <a:tblPr firstRow="1" bandRow="1">
                <a:tableStyleId>{5940675A-B579-460E-94D1-54222C63F5DA}</a:tableStyleId>
              </a:tblPr>
              <a:tblGrid>
                <a:gridCol w="2604022">
                  <a:extLst>
                    <a:ext uri="{9D8B030D-6E8A-4147-A177-3AD203B41FA5}">
                      <a16:colId xmlns:a16="http://schemas.microsoft.com/office/drawing/2014/main" val="595044815"/>
                    </a:ext>
                  </a:extLst>
                </a:gridCol>
                <a:gridCol w="3565265">
                  <a:extLst>
                    <a:ext uri="{9D8B030D-6E8A-4147-A177-3AD203B41FA5}">
                      <a16:colId xmlns:a16="http://schemas.microsoft.com/office/drawing/2014/main" val="1000259726"/>
                    </a:ext>
                  </a:extLst>
                </a:gridCol>
                <a:gridCol w="3565265">
                  <a:extLst>
                    <a:ext uri="{9D8B030D-6E8A-4147-A177-3AD203B41FA5}">
                      <a16:colId xmlns:a16="http://schemas.microsoft.com/office/drawing/2014/main" val="3892613698"/>
                    </a:ext>
                  </a:extLst>
                </a:gridCol>
              </a:tblGrid>
              <a:tr h="370840">
                <a:tc gridSpan="3">
                  <a:txBody>
                    <a:bodyPr/>
                    <a:lstStyle/>
                    <a:p>
                      <a:pPr algn="ctr"/>
                      <a:r>
                        <a:rPr lang="en-GB" b="1" dirty="0">
                          <a:solidFill>
                            <a:schemeClr val="bg1"/>
                          </a:solidFill>
                        </a:rPr>
                        <a:t>RE- Additional Units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gridSpan="2">
                  <a:txBody>
                    <a:bodyPr/>
                    <a:lstStyle/>
                    <a:p>
                      <a:pPr algn="ctr"/>
                      <a:r>
                        <a:rPr lang="en-GB" sz="1200" b="1" dirty="0"/>
                        <a:t>All year groups </a:t>
                      </a:r>
                    </a:p>
                  </a:txBody>
                  <a:tcPr/>
                </a:tc>
                <a:tc hMerge="1">
                  <a:txBody>
                    <a:bodyPr/>
                    <a:lstStyle/>
                    <a:p>
                      <a:endParaRPr lang="en-GB"/>
                    </a:p>
                  </a:txBody>
                  <a:tcPr/>
                </a:tc>
                <a:extLst>
                  <a:ext uri="{0D108BD9-81ED-4DB2-BD59-A6C34878D82A}">
                    <a16:rowId xmlns:a16="http://schemas.microsoft.com/office/drawing/2014/main" val="2276495086"/>
                  </a:ext>
                </a:extLst>
              </a:tr>
              <a:tr h="370840">
                <a:tc>
                  <a:txBody>
                    <a:bodyPr/>
                    <a:lstStyle/>
                    <a:p>
                      <a:r>
                        <a:rPr lang="en-GB" sz="1200" b="1" dirty="0"/>
                        <a:t>Year 3/4 </a:t>
                      </a:r>
                    </a:p>
                  </a:txBody>
                  <a:tcPr vert="vert270">
                    <a:solidFill>
                      <a:schemeClr val="bg1">
                        <a:lumMod val="85000"/>
                      </a:schemeClr>
                    </a:solidFill>
                  </a:tcPr>
                </a:tc>
                <a:tc>
                  <a:txBody>
                    <a:bodyPr/>
                    <a:lstStyle/>
                    <a:p>
                      <a:pPr marL="0" indent="0">
                        <a:buFont typeface="Arial" panose="020B0604020202020204" pitchFamily="34" charset="0"/>
                        <a:buNone/>
                      </a:pPr>
                      <a:r>
                        <a:rPr lang="en-GB" sz="1200" b="1" dirty="0"/>
                        <a:t>Forgiveness</a:t>
                      </a:r>
                      <a:r>
                        <a:rPr lang="en-GB" sz="1200" dirty="0"/>
                        <a:t> </a:t>
                      </a:r>
                    </a:p>
                    <a:p>
                      <a:pPr marL="171450" indent="-171450">
                        <a:buFont typeface="Arial" panose="020B0604020202020204" pitchFamily="34" charset="0"/>
                        <a:buChar char="•"/>
                      </a:pPr>
                      <a:r>
                        <a:rPr lang="en-GB" sz="1200" dirty="0"/>
                        <a:t>Exploring the concept of forgiveness through all religions covered at BJA (Christianity, Islam, Hinduism, Sikhism, Judaism)- exploring similarities and differences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Religious/non-religious beliefs about forgiveness; examples of religious festivals/practices/stories that focus on saying sorry and asking for forgiveness, e.g. Yom Kippur, Diwali, Easter.</a:t>
                      </a:r>
                      <a:endParaRPr lang="en-GB" sz="1200" b="1" dirty="0"/>
                    </a:p>
                  </a:txBody>
                  <a:tcPr/>
                </a:tc>
                <a:tc>
                  <a:txBody>
                    <a:bodyPr/>
                    <a:lstStyle/>
                    <a:p>
                      <a:pPr marL="0" indent="0">
                        <a:buFont typeface="Arial" panose="020B0604020202020204" pitchFamily="34" charset="0"/>
                        <a:buNone/>
                      </a:pPr>
                      <a:r>
                        <a:rPr lang="en-GB" sz="1200" b="1" dirty="0"/>
                        <a:t>Pilgrimage</a:t>
                      </a:r>
                      <a:r>
                        <a:rPr lang="en-GB" sz="1200" dirty="0"/>
                        <a:t> </a:t>
                      </a:r>
                    </a:p>
                    <a:p>
                      <a:pPr marL="171450" indent="-171450">
                        <a:buFont typeface="Arial" panose="020B0604020202020204" pitchFamily="34" charset="0"/>
                        <a:buChar char="•"/>
                      </a:pPr>
                      <a:r>
                        <a:rPr lang="en-GB" sz="1200" dirty="0"/>
                        <a:t>Exploring the concept of what a pilgrimage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Finding out about pilgrimage in all religions religions covered at BJA (Christianity, Islam, Hinduism, Sikhism, Judaism)- exploring similarities and differences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Enquiry into journeys carried out by religious people – motivations for the journey, key destinations, practices associated with the journey, key beliefs expressed by the journey, etc.;</a:t>
                      </a:r>
                    </a:p>
                    <a:p>
                      <a:pPr marL="171450" indent="-171450">
                        <a:buFont typeface="Arial" panose="020B0604020202020204" pitchFamily="34" charset="0"/>
                        <a:buChar char="•"/>
                      </a:pPr>
                      <a:r>
                        <a:rPr lang="en-GB" sz="1200" dirty="0"/>
                        <a:t>Opportunity to include local places of pilgrimage.</a:t>
                      </a:r>
                      <a:endParaRPr lang="en-GB" sz="1200" b="1" dirty="0"/>
                    </a:p>
                  </a:txBody>
                  <a:tcPr/>
                </a:tc>
                <a:extLst>
                  <a:ext uri="{0D108BD9-81ED-4DB2-BD59-A6C34878D82A}">
                    <a16:rowId xmlns:a16="http://schemas.microsoft.com/office/drawing/2014/main" val="2188522848"/>
                  </a:ext>
                </a:extLst>
              </a:tr>
              <a:tr h="370840">
                <a:tc>
                  <a:txBody>
                    <a:bodyPr/>
                    <a:lstStyle/>
                    <a:p>
                      <a:r>
                        <a:rPr lang="en-GB" sz="1200" b="1" dirty="0"/>
                        <a:t>Year 5/6  </a:t>
                      </a:r>
                    </a:p>
                  </a:txBody>
                  <a:tcPr vert="vert270">
                    <a:solidFill>
                      <a:schemeClr val="bg1">
                        <a:lumMod val="85000"/>
                      </a:schemeClr>
                    </a:solidFill>
                  </a:tcPr>
                </a:tc>
                <a:tc>
                  <a:txBody>
                    <a:bodyPr/>
                    <a:lstStyle/>
                    <a:p>
                      <a:pPr marL="0" indent="0">
                        <a:buFont typeface="Arial" panose="020B0604020202020204" pitchFamily="34" charset="0"/>
                        <a:buNone/>
                      </a:pPr>
                      <a:r>
                        <a:rPr lang="en-GB" sz="1200" b="1" dirty="0"/>
                        <a:t>Expressing belief through the arts </a:t>
                      </a:r>
                    </a:p>
                    <a:p>
                      <a:pPr marL="171450" indent="-171450">
                        <a:buFont typeface="Arial" panose="020B0604020202020204" pitchFamily="34" charset="0"/>
                        <a:buChar char="•"/>
                      </a:pPr>
                      <a:r>
                        <a:rPr lang="en-GB" sz="1200" dirty="0"/>
                        <a:t>Exploring diverse ways in which religious and non-religious people express their beliefs through the arts- using art pieces representing all religions covered at BJA (Christianity, Islam, Hinduism, Sikhism, Judaism)- exploring similarities and differences </a:t>
                      </a:r>
                    </a:p>
                    <a:p>
                      <a:pPr marL="171450" indent="-171450">
                        <a:buFont typeface="Arial" panose="020B0604020202020204" pitchFamily="34" charset="0"/>
                        <a:buChar char="•"/>
                      </a:pPr>
                      <a:r>
                        <a:rPr lang="en-GB" sz="1200" dirty="0"/>
                        <a:t>Possible case study looking at stained glass/ artwork from the Cathedral/ Branston Church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t>Big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Hinduism and Islam. Enquiry into the ‘big questions’ asked by religions/belief systems, e.g. ‘Who am I?’, ‘what is a good life?’, ‘does God exist?’, ‘is there life after death?’ Explore the response to the questions through the point of view of through all religions covered at BJA (Christianity, Islam, Hinduism, Sikhism, Judaism)- exploring similarities and differences </a:t>
                      </a:r>
                    </a:p>
                  </a:txBody>
                  <a:tcPr/>
                </a:tc>
                <a:extLst>
                  <a:ext uri="{0D108BD9-81ED-4DB2-BD59-A6C34878D82A}">
                    <a16:rowId xmlns:a16="http://schemas.microsoft.com/office/drawing/2014/main" val="640083970"/>
                  </a:ext>
                </a:extLst>
              </a:tr>
            </a:tbl>
          </a:graphicData>
        </a:graphic>
      </p:graphicFrame>
      <p:pic>
        <p:nvPicPr>
          <p:cNvPr id="3" name="Picture 2">
            <a:hlinkClick r:id="rId2" action="ppaction://hlinksldjump"/>
            <a:extLst>
              <a:ext uri="{FF2B5EF4-FFF2-40B4-BE49-F238E27FC236}">
                <a16:creationId xmlns:a16="http://schemas.microsoft.com/office/drawing/2014/main" id="{4EC6C32D-1857-45AB-838A-D4CDF1ECE58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21179749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3565837" y="2794134"/>
            <a:ext cx="2406461" cy="1545553"/>
          </a:xfrm>
          <a:prstGeom prst="roundRect">
            <a:avLst/>
          </a:prstGeom>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4" name="TextBox 3"/>
          <p:cNvSpPr txBox="1"/>
          <p:nvPr/>
        </p:nvSpPr>
        <p:spPr>
          <a:xfrm>
            <a:off x="3754215" y="228264"/>
            <a:ext cx="3951857" cy="369332"/>
          </a:xfrm>
          <a:prstGeom prst="rect">
            <a:avLst/>
          </a:prstGeom>
          <a:noFill/>
        </p:spPr>
        <p:txBody>
          <a:bodyPr wrap="square" rtlCol="0">
            <a:spAutoFit/>
          </a:bodyPr>
          <a:lstStyle/>
          <a:p>
            <a:pPr defTabSz="914400"/>
            <a:r>
              <a:rPr lang="en-GB" dirty="0">
                <a:solidFill>
                  <a:prstClr val="black"/>
                </a:solidFill>
                <a:latin typeface="Calibri"/>
              </a:rPr>
              <a:t>RE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3780" y="1268760"/>
            <a:ext cx="1694924" cy="79208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0" name="Rounded Rectangle 9"/>
          <p:cNvSpPr/>
          <p:nvPr/>
        </p:nvSpPr>
        <p:spPr>
          <a:xfrm>
            <a:off x="593780" y="2220918"/>
            <a:ext cx="2053539" cy="95410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4" name="Rounded Rectangle 13"/>
          <p:cNvSpPr/>
          <p:nvPr/>
        </p:nvSpPr>
        <p:spPr>
          <a:xfrm>
            <a:off x="7243911" y="1595493"/>
            <a:ext cx="2002571" cy="1250849"/>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18" name="Rounded Rectangle 17"/>
          <p:cNvSpPr/>
          <p:nvPr/>
        </p:nvSpPr>
        <p:spPr>
          <a:xfrm>
            <a:off x="4016897" y="1864844"/>
            <a:ext cx="1550908" cy="79208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8" name="Rounded Rectangle 27"/>
          <p:cNvSpPr/>
          <p:nvPr/>
        </p:nvSpPr>
        <p:spPr>
          <a:xfrm>
            <a:off x="3511514" y="4448467"/>
            <a:ext cx="2457148" cy="847746"/>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29" name="TextBox 28"/>
          <p:cNvSpPr txBox="1"/>
          <p:nvPr/>
        </p:nvSpPr>
        <p:spPr>
          <a:xfrm>
            <a:off x="3632822" y="4395286"/>
            <a:ext cx="2467501" cy="954107"/>
          </a:xfrm>
          <a:prstGeom prst="rect">
            <a:avLst/>
          </a:prstGeom>
          <a:noFill/>
        </p:spPr>
        <p:txBody>
          <a:bodyPr wrap="square" rtlCol="0">
            <a:spAutoFit/>
          </a:bodyPr>
          <a:lstStyle/>
          <a:p>
            <a:pPr defTabSz="914400"/>
            <a:r>
              <a:rPr lang="en-GB" sz="1400" dirty="0">
                <a:solidFill>
                  <a:prstClr val="black"/>
                </a:solidFill>
                <a:latin typeface="Calibri"/>
              </a:rPr>
              <a:t>I can describe and compare the different practices and experiences involved with different religious groups. </a:t>
            </a:r>
          </a:p>
        </p:txBody>
      </p:sp>
      <p:sp>
        <p:nvSpPr>
          <p:cNvPr id="32" name="Rounded Rectangle 31"/>
          <p:cNvSpPr/>
          <p:nvPr/>
        </p:nvSpPr>
        <p:spPr>
          <a:xfrm>
            <a:off x="3605121" y="730574"/>
            <a:ext cx="2427385" cy="846316"/>
          </a:xfrm>
          <a:prstGeom prst="roundRect">
            <a:avLst/>
          </a:prstGeom>
          <a:ln w="5715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4" name="Rounded Rectangle 33"/>
          <p:cNvSpPr/>
          <p:nvPr/>
        </p:nvSpPr>
        <p:spPr>
          <a:xfrm>
            <a:off x="6675420" y="3199619"/>
            <a:ext cx="2306924" cy="104235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cxnSp>
        <p:nvCxnSpPr>
          <p:cNvPr id="48" name="Straight Arrow Connector 47"/>
          <p:cNvCxnSpPr/>
          <p:nvPr/>
        </p:nvCxnSpPr>
        <p:spPr>
          <a:xfrm flipV="1">
            <a:off x="2647319" y="2209024"/>
            <a:ext cx="1355902" cy="34228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95921" y="5522109"/>
            <a:ext cx="5696589" cy="1169551"/>
          </a:xfrm>
          <a:prstGeom prst="rect">
            <a:avLst/>
          </a:prstGeom>
          <a:noFill/>
          <a:ln>
            <a:solidFill>
              <a:schemeClr val="tx1"/>
            </a:solidFill>
          </a:ln>
        </p:spPr>
        <p:txBody>
          <a:bodyPr wrap="square" rtlCol="0">
            <a:spAutoFit/>
          </a:bodyPr>
          <a:lstStyle/>
          <a:p>
            <a:pPr defTabSz="914400"/>
            <a:r>
              <a:rPr lang="en-GB" sz="1400" dirty="0">
                <a:solidFill>
                  <a:prstClr val="black"/>
                </a:solidFill>
                <a:latin typeface="Calibri"/>
              </a:rPr>
              <a:t>Additional Information: </a:t>
            </a:r>
          </a:p>
          <a:p>
            <a:pPr defTabSz="914400"/>
            <a:r>
              <a:rPr lang="en-GB" sz="1400" dirty="0">
                <a:solidFill>
                  <a:prstClr val="black"/>
                </a:solidFill>
                <a:latin typeface="Calibri"/>
              </a:rPr>
              <a:t>We look at aspects of RE though whole school assemblies and events. We sometimes visit out local church and hold a service throughout different times of the year, for example Harvest and Christmas . Throughout our school we emphasise the importance of diversity and equality. </a:t>
            </a:r>
          </a:p>
        </p:txBody>
      </p:sp>
      <p:sp>
        <p:nvSpPr>
          <p:cNvPr id="8" name="TextBox 7"/>
          <p:cNvSpPr txBox="1"/>
          <p:nvPr/>
        </p:nvSpPr>
        <p:spPr>
          <a:xfrm>
            <a:off x="4003222" y="1985977"/>
            <a:ext cx="1537183" cy="523220"/>
          </a:xfrm>
          <a:prstGeom prst="rect">
            <a:avLst/>
          </a:prstGeom>
          <a:noFill/>
        </p:spPr>
        <p:txBody>
          <a:bodyPr wrap="square" rtlCol="0">
            <a:spAutoFit/>
          </a:bodyPr>
          <a:lstStyle/>
          <a:p>
            <a:pPr defTabSz="914400"/>
            <a:r>
              <a:rPr lang="en-GB" sz="1400" dirty="0">
                <a:solidFill>
                  <a:prstClr val="black"/>
                </a:solidFill>
                <a:latin typeface="Calibri"/>
              </a:rPr>
              <a:t>I can think about what I believe.</a:t>
            </a:r>
          </a:p>
        </p:txBody>
      </p:sp>
      <p:sp>
        <p:nvSpPr>
          <p:cNvPr id="2" name="TextBox 1"/>
          <p:cNvSpPr txBox="1"/>
          <p:nvPr/>
        </p:nvSpPr>
        <p:spPr>
          <a:xfrm>
            <a:off x="3632822" y="822963"/>
            <a:ext cx="2371980" cy="738664"/>
          </a:xfrm>
          <a:prstGeom prst="rect">
            <a:avLst/>
          </a:prstGeom>
          <a:noFill/>
          <a:ln>
            <a:noFill/>
          </a:ln>
        </p:spPr>
        <p:txBody>
          <a:bodyPr wrap="square" rtlCol="0">
            <a:spAutoFit/>
          </a:bodyPr>
          <a:lstStyle/>
          <a:p>
            <a:pPr defTabSz="914400"/>
            <a:r>
              <a:rPr lang="en-GB" sz="1400" dirty="0">
                <a:solidFill>
                  <a:prstClr val="black"/>
                </a:solidFill>
                <a:latin typeface="Calibri"/>
              </a:rPr>
              <a:t>I can explain things that are the same and different for religious people.</a:t>
            </a:r>
          </a:p>
        </p:txBody>
      </p:sp>
      <p:sp>
        <p:nvSpPr>
          <p:cNvPr id="3" name="TextBox 2"/>
          <p:cNvSpPr txBox="1"/>
          <p:nvPr/>
        </p:nvSpPr>
        <p:spPr>
          <a:xfrm>
            <a:off x="6754166" y="3243745"/>
            <a:ext cx="2146348" cy="954107"/>
          </a:xfrm>
          <a:prstGeom prst="rect">
            <a:avLst/>
          </a:prstGeom>
          <a:noFill/>
        </p:spPr>
        <p:txBody>
          <a:bodyPr wrap="square" rtlCol="0">
            <a:spAutoFit/>
          </a:bodyPr>
          <a:lstStyle/>
          <a:p>
            <a:pPr defTabSz="914400"/>
            <a:r>
              <a:rPr lang="en-GB" sz="1400" dirty="0">
                <a:solidFill>
                  <a:prstClr val="black"/>
                </a:solidFill>
                <a:latin typeface="Calibri"/>
              </a:rPr>
              <a:t>I can explain how similarities and differences between religions affect people’s lives.</a:t>
            </a:r>
          </a:p>
        </p:txBody>
      </p:sp>
      <p:sp>
        <p:nvSpPr>
          <p:cNvPr id="7" name="TextBox 6"/>
          <p:cNvSpPr txBox="1"/>
          <p:nvPr/>
        </p:nvSpPr>
        <p:spPr>
          <a:xfrm>
            <a:off x="3605121" y="2874412"/>
            <a:ext cx="2207235" cy="1384995"/>
          </a:xfrm>
          <a:prstGeom prst="rect">
            <a:avLst/>
          </a:prstGeom>
          <a:noFill/>
        </p:spPr>
        <p:txBody>
          <a:bodyPr wrap="square" rtlCol="0">
            <a:spAutoFit/>
          </a:bodyPr>
          <a:lstStyle/>
          <a:p>
            <a:pPr defTabSz="914400"/>
            <a:r>
              <a:rPr lang="en-GB" sz="1400" dirty="0">
                <a:solidFill>
                  <a:prstClr val="black"/>
                </a:solidFill>
                <a:latin typeface="Calibri"/>
              </a:rPr>
              <a:t>I suggest reasons for the similarities and differences in forms of religion: Christianity, Buddhism, Judaism, Islam, Sikhism and Hinduism. </a:t>
            </a:r>
          </a:p>
        </p:txBody>
      </p:sp>
      <p:sp>
        <p:nvSpPr>
          <p:cNvPr id="31" name="TextBox 30"/>
          <p:cNvSpPr txBox="1"/>
          <p:nvPr/>
        </p:nvSpPr>
        <p:spPr>
          <a:xfrm>
            <a:off x="659518" y="1278063"/>
            <a:ext cx="1701194" cy="738664"/>
          </a:xfrm>
          <a:prstGeom prst="rect">
            <a:avLst/>
          </a:prstGeom>
          <a:noFill/>
        </p:spPr>
        <p:txBody>
          <a:bodyPr wrap="square" rtlCol="0">
            <a:spAutoFit/>
          </a:bodyPr>
          <a:lstStyle/>
          <a:p>
            <a:pPr defTabSz="914400"/>
            <a:r>
              <a:rPr lang="en-GB" sz="1400" dirty="0">
                <a:solidFill>
                  <a:prstClr val="black"/>
                </a:solidFill>
                <a:latin typeface="Calibri"/>
              </a:rPr>
              <a:t>I can describe what can be learned from religious stories.  </a:t>
            </a:r>
          </a:p>
        </p:txBody>
      </p:sp>
      <p:sp>
        <p:nvSpPr>
          <p:cNvPr id="33" name="TextBox 32"/>
          <p:cNvSpPr txBox="1"/>
          <p:nvPr/>
        </p:nvSpPr>
        <p:spPr>
          <a:xfrm>
            <a:off x="7235418" y="1743865"/>
            <a:ext cx="2019555" cy="954107"/>
          </a:xfrm>
          <a:prstGeom prst="rect">
            <a:avLst/>
          </a:prstGeom>
          <a:noFill/>
        </p:spPr>
        <p:txBody>
          <a:bodyPr wrap="square" rtlCol="0">
            <a:spAutoFit/>
          </a:bodyPr>
          <a:lstStyle/>
          <a:p>
            <a:pPr defTabSz="914400"/>
            <a:r>
              <a:rPr lang="en-GB" sz="1400" dirty="0">
                <a:solidFill>
                  <a:prstClr val="black"/>
                </a:solidFill>
                <a:latin typeface="Calibri"/>
              </a:rPr>
              <a:t>I can compare some </a:t>
            </a:r>
            <a:r>
              <a:rPr lang="en-GB" sz="1400">
                <a:solidFill>
                  <a:prstClr val="black"/>
                </a:solidFill>
                <a:latin typeface="Calibri"/>
              </a:rPr>
              <a:t>of the things </a:t>
            </a:r>
            <a:r>
              <a:rPr lang="en-GB" sz="1400" dirty="0">
                <a:solidFill>
                  <a:prstClr val="black"/>
                </a:solidFill>
                <a:latin typeface="Calibri"/>
              </a:rPr>
              <a:t>that influence me with those that influence other people. </a:t>
            </a:r>
          </a:p>
        </p:txBody>
      </p:sp>
      <p:sp>
        <p:nvSpPr>
          <p:cNvPr id="35" name="TextBox 34"/>
          <p:cNvSpPr txBox="1"/>
          <p:nvPr/>
        </p:nvSpPr>
        <p:spPr>
          <a:xfrm>
            <a:off x="606325" y="2220920"/>
            <a:ext cx="1947547" cy="954107"/>
          </a:xfrm>
          <a:prstGeom prst="rect">
            <a:avLst/>
          </a:prstGeom>
          <a:noFill/>
        </p:spPr>
        <p:txBody>
          <a:bodyPr wrap="square" rtlCol="0">
            <a:spAutoFit/>
          </a:bodyPr>
          <a:lstStyle/>
          <a:p>
            <a:pPr defTabSz="914400"/>
            <a:r>
              <a:rPr lang="en-GB" sz="1400" dirty="0">
                <a:solidFill>
                  <a:prstClr val="black"/>
                </a:solidFill>
                <a:latin typeface="Calibri"/>
              </a:rPr>
              <a:t>I can explain things that are important to me and how they link me to other people. </a:t>
            </a:r>
          </a:p>
        </p:txBody>
      </p:sp>
      <p:cxnSp>
        <p:nvCxnSpPr>
          <p:cNvPr id="26" name="Straight Arrow Connector 25">
            <a:extLst>
              <a:ext uri="{FF2B5EF4-FFF2-40B4-BE49-F238E27FC236}">
                <a16:creationId xmlns:a16="http://schemas.microsoft.com/office/drawing/2014/main" id="{EC3AE472-17F6-4685-BF38-A3105B702359}"/>
              </a:ext>
            </a:extLst>
          </p:cNvPr>
          <p:cNvCxnSpPr>
            <a:cxnSpLocks/>
          </p:cNvCxnSpPr>
          <p:nvPr/>
        </p:nvCxnSpPr>
        <p:spPr>
          <a:xfrm>
            <a:off x="6002923" y="1220015"/>
            <a:ext cx="1256140" cy="1935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AF04EA-F92A-426C-97FE-29BFA2BD2CA8}"/>
              </a:ext>
            </a:extLst>
          </p:cNvPr>
          <p:cNvCxnSpPr>
            <a:cxnSpLocks/>
          </p:cNvCxnSpPr>
          <p:nvPr/>
        </p:nvCxnSpPr>
        <p:spPr>
          <a:xfrm flipV="1">
            <a:off x="5608156" y="2121988"/>
            <a:ext cx="1573778" cy="2002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6F27872-C320-4211-8A4D-E4FA69E32BF5}"/>
              </a:ext>
            </a:extLst>
          </p:cNvPr>
          <p:cNvCxnSpPr>
            <a:cxnSpLocks/>
          </p:cNvCxnSpPr>
          <p:nvPr/>
        </p:nvCxnSpPr>
        <p:spPr>
          <a:xfrm flipV="1">
            <a:off x="5997535" y="4339687"/>
            <a:ext cx="1139259" cy="60333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81346A7-3310-4126-9CC6-6DF2FFB51D0F}"/>
              </a:ext>
            </a:extLst>
          </p:cNvPr>
          <p:cNvCxnSpPr>
            <a:cxnSpLocks/>
            <a:endCxn id="34" idx="1"/>
          </p:cNvCxnSpPr>
          <p:nvPr/>
        </p:nvCxnSpPr>
        <p:spPr>
          <a:xfrm flipV="1">
            <a:off x="5992268" y="3720798"/>
            <a:ext cx="683152" cy="5756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9" name="Picture 38">
            <a:hlinkClick r:id="rId5" action="ppaction://hlinksldjump"/>
            <a:extLst>
              <a:ext uri="{FF2B5EF4-FFF2-40B4-BE49-F238E27FC236}">
                <a16:creationId xmlns:a16="http://schemas.microsoft.com/office/drawing/2014/main" id="{0274A6EF-F5BE-4B43-A81B-4FF4C7D32F24}"/>
              </a:ext>
            </a:extLst>
          </p:cNvPr>
          <p:cNvPicPr>
            <a:picLocks noChangeAspect="1"/>
          </p:cNvPicPr>
          <p:nvPr/>
        </p:nvPicPr>
        <p:blipFill>
          <a:blip r:embed="rId6"/>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00494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B98B39-DFBF-4B28-89AF-02135C4A4939}"/>
              </a:ext>
            </a:extLst>
          </p:cNvPr>
          <p:cNvSpPr/>
          <p:nvPr/>
        </p:nvSpPr>
        <p:spPr>
          <a:xfrm>
            <a:off x="3172691" y="2615910"/>
            <a:ext cx="3588327" cy="336925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81000" y="152405"/>
            <a:ext cx="9144000" cy="2060848"/>
          </a:xfrm>
          <a:prstGeom prst="rect">
            <a:avLst/>
          </a:prstGeom>
          <a:solidFill>
            <a:srgbClr val="11026A"/>
          </a:solidFill>
          <a:ln w="1174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a:off x="3413153" y="459554"/>
            <a:ext cx="3079689"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panose="020B0602030504020204" pitchFamily="34" charset="0"/>
              </a:rPr>
              <a:t>PSHE</a:t>
            </a:r>
            <a:endParaRPr kumimoji="0" lang="en-US" sz="8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panose="020B0602030504020204" pitchFamily="34" charset="0"/>
              <a:ea typeface="+mn-ea"/>
              <a:cs typeface="+mn-cs"/>
            </a:endParaRPr>
          </a:p>
        </p:txBody>
      </p:sp>
      <p:pic>
        <p:nvPicPr>
          <p:cNvPr id="4" name="Picture 3">
            <a:extLst>
              <a:ext uri="{FF2B5EF4-FFF2-40B4-BE49-F238E27FC236}">
                <a16:creationId xmlns:a16="http://schemas.microsoft.com/office/drawing/2014/main" id="{D48BBAFA-9FF9-4261-B85D-8787D07D20F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760" b="95062" l="1951" r="94146">
                        <a14:foregroundMark x1="7195" y1="85009" x2="7195" y2="85009"/>
                        <a14:foregroundMark x1="2317" y1="44974" x2="2317" y2="44974"/>
                        <a14:foregroundMark x1="82805" y1="82892" x2="82805" y2="82892"/>
                        <a14:foregroundMark x1="85610" y1="73898" x2="85610" y2="73898"/>
                        <a14:foregroundMark x1="85610" y1="59788" x2="85610" y2="59788"/>
                        <a14:foregroundMark x1="57927" y1="80952" x2="57927" y2="80952"/>
                        <a14:foregroundMark x1="94268" y1="95238" x2="94268" y2="95238"/>
                        <a14:foregroundMark x1="94268" y1="61023" x2="94268" y2="61023"/>
                        <a14:foregroundMark x1="41463" y1="7760" x2="41463" y2="7760"/>
                      </a14:backgroundRemoval>
                    </a14:imgEffect>
                  </a14:imgLayer>
                </a14:imgProps>
              </a:ext>
            </a:extLst>
          </a:blip>
          <a:stretch>
            <a:fillRect/>
          </a:stretch>
        </p:blipFill>
        <p:spPr>
          <a:xfrm>
            <a:off x="3413153" y="3072851"/>
            <a:ext cx="3201967" cy="2214043"/>
          </a:xfrm>
          <a:prstGeom prst="rect">
            <a:avLst/>
          </a:prstGeom>
        </p:spPr>
      </p:pic>
      <p:pic>
        <p:nvPicPr>
          <p:cNvPr id="7" name="Picture 6">
            <a:hlinkClick r:id="rId4" action="ppaction://hlinksldjump"/>
            <a:extLst>
              <a:ext uri="{FF2B5EF4-FFF2-40B4-BE49-F238E27FC236}">
                <a16:creationId xmlns:a16="http://schemas.microsoft.com/office/drawing/2014/main" id="{F222FA1F-58D9-4CE3-800E-C6B92D155A38}"/>
              </a:ext>
            </a:extLst>
          </p:cNvPr>
          <p:cNvPicPr>
            <a:picLocks noChangeAspect="1"/>
          </p:cNvPicPr>
          <p:nvPr/>
        </p:nvPicPr>
        <p:blipFill>
          <a:blip r:embed="rId5"/>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5293594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B6031-B02C-49EA-AE76-D8294162AE62}"/>
              </a:ext>
            </a:extLst>
          </p:cNvPr>
          <p:cNvSpPr txBox="1"/>
          <p:nvPr/>
        </p:nvSpPr>
        <p:spPr>
          <a:xfrm>
            <a:off x="140368" y="209550"/>
            <a:ext cx="9095874" cy="1015663"/>
          </a:xfrm>
          <a:prstGeom prst="rect">
            <a:avLst/>
          </a:prstGeom>
          <a:noFill/>
        </p:spPr>
        <p:txBody>
          <a:bodyPr wrap="square" rtlCol="0">
            <a:spAutoFit/>
          </a:bodyPr>
          <a:lstStyle/>
          <a:p>
            <a:pPr algn="ctr"/>
            <a:r>
              <a:rPr lang="en-GB" sz="2000" dirty="0"/>
              <a:t>For PSHE, we use the Dimension 3D PSHE scheme, thus follow their progression documents. We have also developed our own progression document for RSE to highlight what we teach across LKS2 and UKS2. </a:t>
            </a:r>
          </a:p>
        </p:txBody>
      </p:sp>
      <p:pic>
        <p:nvPicPr>
          <p:cNvPr id="4" name="Picture 3">
            <a:extLst>
              <a:ext uri="{FF2B5EF4-FFF2-40B4-BE49-F238E27FC236}">
                <a16:creationId xmlns:a16="http://schemas.microsoft.com/office/drawing/2014/main" id="{8E0EC633-CE3A-4CB4-B11E-BA79D84BB4A6}"/>
              </a:ext>
            </a:extLst>
          </p:cNvPr>
          <p:cNvPicPr>
            <a:picLocks noChangeAspect="1"/>
          </p:cNvPicPr>
          <p:nvPr/>
        </p:nvPicPr>
        <p:blipFill>
          <a:blip r:embed="rId2"/>
          <a:stretch>
            <a:fillRect/>
          </a:stretch>
        </p:blipFill>
        <p:spPr>
          <a:xfrm>
            <a:off x="1445794" y="1292392"/>
            <a:ext cx="7014411" cy="5260808"/>
          </a:xfrm>
          <a:prstGeom prst="rect">
            <a:avLst/>
          </a:prstGeom>
        </p:spPr>
      </p:pic>
      <p:pic>
        <p:nvPicPr>
          <p:cNvPr id="5" name="Picture 4">
            <a:hlinkClick r:id="rId3" action="ppaction://hlinksldjump"/>
            <a:extLst>
              <a:ext uri="{FF2B5EF4-FFF2-40B4-BE49-F238E27FC236}">
                <a16:creationId xmlns:a16="http://schemas.microsoft.com/office/drawing/2014/main" id="{5A400FFD-51BC-4335-AB3A-6F0DFF009AD6}"/>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978447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2449236874"/>
              </p:ext>
            </p:extLst>
          </p:nvPr>
        </p:nvGraphicFramePr>
        <p:xfrm>
          <a:off x="-2" y="0"/>
          <a:ext cx="9753601" cy="486156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Citizenship Skills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Citizenship skills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Show awareness of issues affecting communities and groups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the need to take responsibility for actions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the difference between needs and wants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and understand why laws are made and how they are applied justly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how people can take actions, make a positive contribution and have a say in what happens, both locally and nationally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the impact of people’s actions on others and the environment</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the importance of local organisations in providing for the needs of the local community</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Work co-operatively, showing fairness and consideration to others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Make decisions, giving consideration to the impact they may have on others</a:t>
                      </a:r>
                      <a:endParaRPr lang="en-GB" sz="10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rights need to be balanced against responsibilities in order to protect individuals and communities from injustice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communities and the people within them are diverse, changing and interconnected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people’s basic needs are the same around the world, discussing why some societies are more able to meet these needs than others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different forms of discrimination against people in societies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Consider the impact that discrimination has on people’s lives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Consider the main features of a democracy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Discuss how people can live and work together to benefit their communities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Work collaboratively towards common goals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Reach agreements, make decisions and manage discussions to achieve positive results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Engage actively with democratic processes and address issues of concern to them through their actions and decision-making</a:t>
                      </a:r>
                      <a:endParaRPr lang="en-GB" sz="1000" dirty="0"/>
                    </a:p>
                  </a:txBody>
                  <a:tcPr/>
                </a:tc>
                <a:extLst>
                  <a:ext uri="{0D108BD9-81ED-4DB2-BD59-A6C34878D82A}">
                    <a16:rowId xmlns:a16="http://schemas.microsoft.com/office/drawing/2014/main" val="2188522848"/>
                  </a:ext>
                </a:extLst>
              </a:tr>
            </a:tbl>
          </a:graphicData>
        </a:graphic>
      </p:graphicFrame>
      <p:pic>
        <p:nvPicPr>
          <p:cNvPr id="4" name="Picture 3">
            <a:hlinkClick r:id="rId2" action="ppaction://hlinksldjump"/>
            <a:extLst>
              <a:ext uri="{FF2B5EF4-FFF2-40B4-BE49-F238E27FC236}">
                <a16:creationId xmlns:a16="http://schemas.microsoft.com/office/drawing/2014/main" id="{3B956255-C318-4BAF-B84E-49EFA6996925}"/>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6226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942F43-A7A3-4130-A2D8-73F151D210BB}"/>
              </a:ext>
            </a:extLst>
          </p:cNvPr>
          <p:cNvGraphicFramePr>
            <a:graphicFrameLocks noGrp="1"/>
          </p:cNvGraphicFramePr>
          <p:nvPr>
            <p:extLst>
              <p:ext uri="{D42A27DB-BD31-4B8C-83A1-F6EECF244321}">
                <p14:modId xmlns:p14="http://schemas.microsoft.com/office/powerpoint/2010/main" val="3317384800"/>
              </p:ext>
            </p:extLst>
          </p:nvPr>
        </p:nvGraphicFramePr>
        <p:xfrm>
          <a:off x="0" y="-1"/>
          <a:ext cx="9906003" cy="4320674"/>
        </p:xfrm>
        <a:graphic>
          <a:graphicData uri="http://schemas.openxmlformats.org/drawingml/2006/table">
            <a:tbl>
              <a:tblPr firstRow="1" bandRow="1">
                <a:tableStyleId>{5940675A-B579-460E-94D1-54222C63F5DA}</a:tableStyleId>
              </a:tblPr>
              <a:tblGrid>
                <a:gridCol w="1845425">
                  <a:extLst>
                    <a:ext uri="{9D8B030D-6E8A-4147-A177-3AD203B41FA5}">
                      <a16:colId xmlns:a16="http://schemas.microsoft.com/office/drawing/2014/main" val="595044815"/>
                    </a:ext>
                  </a:extLst>
                </a:gridCol>
                <a:gridCol w="2977942">
                  <a:extLst>
                    <a:ext uri="{9D8B030D-6E8A-4147-A177-3AD203B41FA5}">
                      <a16:colId xmlns:a16="http://schemas.microsoft.com/office/drawing/2014/main" val="1000259726"/>
                    </a:ext>
                  </a:extLst>
                </a:gridCol>
                <a:gridCol w="2541318">
                  <a:extLst>
                    <a:ext uri="{9D8B030D-6E8A-4147-A177-3AD203B41FA5}">
                      <a16:colId xmlns:a16="http://schemas.microsoft.com/office/drawing/2014/main" val="1585868075"/>
                    </a:ext>
                  </a:extLst>
                </a:gridCol>
                <a:gridCol w="2541318">
                  <a:extLst>
                    <a:ext uri="{9D8B030D-6E8A-4147-A177-3AD203B41FA5}">
                      <a16:colId xmlns:a16="http://schemas.microsoft.com/office/drawing/2014/main" val="1823808223"/>
                    </a:ext>
                  </a:extLst>
                </a:gridCol>
              </a:tblGrid>
              <a:tr h="390358">
                <a:tc gridSpan="4">
                  <a:txBody>
                    <a:bodyPr/>
                    <a:lstStyle/>
                    <a:p>
                      <a:pPr algn="ctr"/>
                      <a:r>
                        <a:rPr lang="en-GB" b="1" dirty="0">
                          <a:solidFill>
                            <a:schemeClr val="bg1"/>
                          </a:solidFill>
                        </a:rPr>
                        <a:t>COMPUTING</a:t>
                      </a:r>
                    </a:p>
                  </a:txBody>
                  <a:tcPr>
                    <a:solidFill>
                      <a:schemeClr val="accent1">
                        <a:lumMod val="7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90358">
                <a:tc rowSpan="2">
                  <a:txBody>
                    <a:bodyPr/>
                    <a:lstStyle/>
                    <a:p>
                      <a:r>
                        <a:rPr lang="en-GB" sz="1200" b="1" dirty="0"/>
                        <a:t>National Curriculum Entry </a:t>
                      </a:r>
                    </a:p>
                  </a:txBody>
                  <a:tcPr/>
                </a:tc>
                <a:tc gridSpan="2">
                  <a:txBody>
                    <a:bodyPr/>
                    <a:lstStyle/>
                    <a:p>
                      <a:pPr algn="ctr"/>
                      <a:r>
                        <a:rPr lang="en-GB" sz="1200" b="1" dirty="0"/>
                        <a:t>Year 3/4</a:t>
                      </a:r>
                    </a:p>
                  </a:txBody>
                  <a:tcPr>
                    <a:solidFill>
                      <a:srgbClr val="00B0F0"/>
                    </a:solidFill>
                  </a:tcPr>
                </a:tc>
                <a:tc hMerge="1">
                  <a:txBody>
                    <a:bodyPr/>
                    <a:lstStyle/>
                    <a:p>
                      <a:endParaRPr lang="en-GB"/>
                    </a:p>
                  </a:txBody>
                  <a:tcPr/>
                </a:tc>
                <a:tc>
                  <a:txBody>
                    <a:bodyPr/>
                    <a:lstStyle/>
                    <a:p>
                      <a:pPr algn="ctr"/>
                      <a:r>
                        <a:rPr lang="en-GB" sz="1200" b="1" dirty="0"/>
                        <a:t>Year 5/6</a:t>
                      </a:r>
                    </a:p>
                  </a:txBody>
                  <a:tcPr>
                    <a:solidFill>
                      <a:srgbClr val="FFC000"/>
                    </a:solidFill>
                  </a:tcPr>
                </a:tc>
                <a:extLst>
                  <a:ext uri="{0D108BD9-81ED-4DB2-BD59-A6C34878D82A}">
                    <a16:rowId xmlns:a16="http://schemas.microsoft.com/office/drawing/2014/main" val="148905137"/>
                  </a:ext>
                </a:extLst>
              </a:tr>
              <a:tr h="390358">
                <a:tc vMerge="1">
                  <a:txBody>
                    <a:bodyPr/>
                    <a:lstStyle/>
                    <a:p>
                      <a:endParaRPr lang="en-GB" sz="1200" dirty="0"/>
                    </a:p>
                  </a:txBody>
                  <a:tcPr/>
                </a:tc>
                <a:tc gridSpan="3">
                  <a:txBody>
                    <a:bodyPr/>
                    <a:lstStyle/>
                    <a:p>
                      <a:pPr algn="ctr"/>
                      <a:endParaRPr lang="en-GB" sz="1200" b="1"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6495086"/>
                  </a:ext>
                </a:extLst>
              </a:tr>
              <a:tr h="390358">
                <a:tc>
                  <a:txBody>
                    <a:bodyPr/>
                    <a:lstStyle/>
                    <a:p>
                      <a:r>
                        <a:rPr lang="en-GB" sz="1100" kern="1200" dirty="0">
                          <a:solidFill>
                            <a:schemeClr val="tx1"/>
                          </a:solidFill>
                          <a:effectLst/>
                          <a:latin typeface="+mn-lt"/>
                          <a:ea typeface="+mn-ea"/>
                          <a:cs typeface="+mn-cs"/>
                        </a:rPr>
                        <a:t>DL 1 - [understand] the opportunities [networks] offer for communication and collaboration</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DL 2 - Be discerning in evaluating digital content</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DL 3 - use technology safely, respectfully and responsibly; recognise acceptable/unacceptable behaviour; identify a range of ways to report concerns about content and contact</a:t>
                      </a:r>
                      <a:endParaRPr lang="en-GB" sz="500" b="1" dirty="0"/>
                    </a:p>
                  </a:txBody>
                  <a:tcPr/>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use of computers safely and responsibly, knowing a range of ways to report unacceptable content and contact when online.</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dirty="0">
                          <a:solidFill>
                            <a:srgbClr val="FFFF00"/>
                          </a:solidFill>
                          <a:effectLst/>
                          <a:latin typeface="HelveticaNeue"/>
                          <a:ea typeface="Times New Roman" panose="02020603050405020304" pitchFamily="18" charset="0"/>
                          <a:cs typeface="Times New Roman" panose="02020603050405020304" pitchFamily="18" charset="0"/>
                        </a:rPr>
                        <a:t>Yellow</a:t>
                      </a: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an awareness for the quality of digital content collected.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800"/>
                        </a:spcAft>
                      </a:pPr>
                      <a:r>
                        <a:rPr lang="en-GB" sz="1200" b="1">
                          <a:solidFill>
                            <a:srgbClr val="00668E"/>
                          </a:solidFill>
                          <a:effectLst/>
                          <a:latin typeface="HelveticaNeue"/>
                          <a:ea typeface="Times New Roman" panose="02020603050405020304" pitchFamily="18" charset="0"/>
                          <a:cs typeface="Times New Roman" panose="02020603050405020304" pitchFamily="18" charset="0"/>
                        </a:rPr>
                        <a:t>DL </a:t>
                      </a:r>
                      <a:r>
                        <a:rPr lang="en-GB" sz="1200" b="1">
                          <a:solidFill>
                            <a:srgbClr val="F79646"/>
                          </a:solidFill>
                          <a:effectLst/>
                          <a:latin typeface="HelveticaNeue"/>
                          <a:ea typeface="Times New Roman" panose="02020603050405020304" pitchFamily="18" charset="0"/>
                          <a:cs typeface="Times New Roman" panose="02020603050405020304" pitchFamily="18" charset="0"/>
                        </a:rPr>
                        <a:t>Orange</a:t>
                      </a:r>
                      <a:r>
                        <a:rPr lang="en-GB" sz="1200" b="1">
                          <a:solidFill>
                            <a:srgbClr val="00668E"/>
                          </a:solidFill>
                          <a:effectLst/>
                          <a:latin typeface="HelveticaNeue"/>
                          <a:ea typeface="Times New Roman" panose="02020603050405020304" pitchFamily="18" charset="0"/>
                          <a:cs typeface="Times New Roman" panose="02020603050405020304" pitchFamily="18" charset="0"/>
                        </a:rPr>
                        <a:t> 1</a:t>
                      </a:r>
                      <a:r>
                        <a:rPr lang="en-GB" sz="1200">
                          <a:solidFill>
                            <a:srgbClr val="00668E"/>
                          </a:solidFill>
                          <a:effectLst/>
                          <a:latin typeface="HelveticaNeue"/>
                          <a:ea typeface="Times New Roman" panose="02020603050405020304" pitchFamily="18" charset="0"/>
                          <a:cs typeface="Times New Roman" panose="02020603050405020304" pitchFamily="18" charset="0"/>
                        </a:rPr>
                        <a:t> I know what is acceptable and unacceptable behaviour when using technologies and online services.</a:t>
                      </a: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1</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make judgements about digital content when evaluating and repurposing it for a given audience.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2</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can show responsible use of technologies and online services, and I know a range of ways to report concerns.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3 </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I can select, combine and use internet services.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EV</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b="1" dirty="0">
                          <a:solidFill>
                            <a:srgbClr val="00668E"/>
                          </a:solidFill>
                          <a:effectLst/>
                          <a:latin typeface="HelveticaNeue"/>
                          <a:ea typeface="Times New Roman" panose="02020603050405020304" pitchFamily="18" charset="0"/>
                          <a:cs typeface="Times New Roman" panose="02020603050405020304" pitchFamily="18" charset="0"/>
                        </a:rPr>
                        <a:t>DL Blue 4</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 I know the potential of information technology for collaboration when computers are networked. (</a:t>
                      </a:r>
                      <a:r>
                        <a:rPr lang="en-GB" sz="1200" b="1" dirty="0">
                          <a:solidFill>
                            <a:srgbClr val="FF0000"/>
                          </a:solidFill>
                          <a:effectLst/>
                          <a:latin typeface="HelveticaNeue"/>
                          <a:ea typeface="Times New Roman" panose="02020603050405020304" pitchFamily="18" charset="0"/>
                          <a:cs typeface="Times New Roman" panose="02020603050405020304" pitchFamily="18" charset="0"/>
                        </a:rPr>
                        <a:t>GE</a:t>
                      </a:r>
                      <a:r>
                        <a:rPr lang="en-GB" sz="1200" dirty="0">
                          <a:solidFill>
                            <a:srgbClr val="00668E"/>
                          </a:solidFill>
                          <a:effectLst/>
                          <a:latin typeface="HelveticaNeue"/>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pPr>
                      <a:r>
                        <a:rPr lang="en-GB" sz="1200" dirty="0">
                          <a:solidFill>
                            <a:srgbClr val="00668E"/>
                          </a:solidFill>
                          <a:effectLst/>
                          <a:latin typeface="HelveticaNeue"/>
                          <a:ea typeface="Times New Roman" panose="02020603050405020304" pitchFamily="18" charset="0"/>
                          <a:cs typeface="Times New Roman" panose="02020603050405020304" pitchFamily="18"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22345540"/>
                  </a:ext>
                </a:extLst>
              </a:tr>
            </a:tbl>
          </a:graphicData>
        </a:graphic>
      </p:graphicFrame>
      <p:pic>
        <p:nvPicPr>
          <p:cNvPr id="3" name="Picture 2">
            <a:extLst>
              <a:ext uri="{FF2B5EF4-FFF2-40B4-BE49-F238E27FC236}">
                <a16:creationId xmlns:a16="http://schemas.microsoft.com/office/drawing/2014/main" id="{416CD0A5-19B7-4985-9E5C-DAFE6F16805D}"/>
              </a:ext>
            </a:extLst>
          </p:cNvPr>
          <p:cNvPicPr>
            <a:picLocks noChangeAspect="1"/>
          </p:cNvPicPr>
          <p:nvPr/>
        </p:nvPicPr>
        <p:blipFill>
          <a:blip r:embed="rId2"/>
          <a:stretch>
            <a:fillRect/>
          </a:stretch>
        </p:blipFill>
        <p:spPr>
          <a:xfrm>
            <a:off x="2256358" y="868406"/>
            <a:ext cx="7519410" cy="196647"/>
          </a:xfrm>
          <a:prstGeom prst="rect">
            <a:avLst/>
          </a:prstGeom>
        </p:spPr>
      </p:pic>
      <p:pic>
        <p:nvPicPr>
          <p:cNvPr id="6" name="Picture 5">
            <a:hlinkClick r:id="rId3" action="ppaction://hlinksldjump"/>
            <a:extLst>
              <a:ext uri="{FF2B5EF4-FFF2-40B4-BE49-F238E27FC236}">
                <a16:creationId xmlns:a16="http://schemas.microsoft.com/office/drawing/2014/main" id="{EB2BCD42-5B3F-42A2-B613-AD8B7F2C0FD5}"/>
              </a:ext>
            </a:extLst>
          </p:cNvPr>
          <p:cNvPicPr>
            <a:picLocks noChangeAspect="1"/>
          </p:cNvPicPr>
          <p:nvPr/>
        </p:nvPicPr>
        <p:blipFill>
          <a:blip r:embed="rId4"/>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6190872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2002430973"/>
              </p:ext>
            </p:extLst>
          </p:nvPr>
        </p:nvGraphicFramePr>
        <p:xfrm>
          <a:off x="-2" y="0"/>
          <a:ext cx="9753601" cy="513588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Well-being (part 1)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Economic Well-being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why people work</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the range of jobs carried out by the people they know</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what influences the choices people make about how money is spent</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the range of skills needed in different jobs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Suggest how they can contribute to a range of activities that help them to become more enterprising</a:t>
                      </a:r>
                      <a:endParaRPr lang="en-GB" sz="7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the skills they need to develop to make their own contribution in the working world in the future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people manage money and learn about basic financial capability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connections between their learning, the world of work and their future economic wellbeing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Look after their money and realise that future wants and needs may be met through saving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Show initiative and take responsibility for activities that develop enterprise capability</a:t>
                      </a:r>
                      <a:endParaRPr lang="en-GB" sz="700" dirty="0"/>
                    </a:p>
                  </a:txBody>
                  <a:tcPr/>
                </a:tc>
                <a:extLst>
                  <a:ext uri="{0D108BD9-81ED-4DB2-BD59-A6C34878D82A}">
                    <a16:rowId xmlns:a16="http://schemas.microsoft.com/office/drawing/2014/main" val="2188522848"/>
                  </a:ext>
                </a:extLst>
              </a:tr>
              <a:tr h="370840">
                <a:tc>
                  <a:txBody>
                    <a:bodyPr/>
                    <a:lstStyle/>
                    <a:p>
                      <a:r>
                        <a:rPr lang="en-GB" sz="1200" b="1" dirty="0"/>
                        <a:t>Emotional Well-being </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Face new challenges positively and know when to seek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reflect on their worth as individuals by identifying positive things about themselves and their achievements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Reflect on own mistakes and make amends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Talk about their views on issues that affect themselves and their class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make responsible choices and consider consequences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Develop strategies for managing and controlling strong feelings and emotions</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people can feel alone and misunderstood and learn how to give appropriate support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Talk, write and explain their views on issues that affect the wider environment PW53 Reflect on how to deal with feelings about themselves, their family and others in a positive way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Begin to set personal goals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Take action based on responsible choices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Develop strategies for understanding, managing and controlling strong feelings and emotions and dealing with negative pressures</a:t>
                      </a:r>
                      <a:endParaRPr lang="en-GB" sz="400" dirty="0"/>
                    </a:p>
                  </a:txBody>
                  <a:tcPr/>
                </a:tc>
                <a:extLst>
                  <a:ext uri="{0D108BD9-81ED-4DB2-BD59-A6C34878D82A}">
                    <a16:rowId xmlns:a16="http://schemas.microsoft.com/office/drawing/2014/main" val="2400624198"/>
                  </a:ext>
                </a:extLst>
              </a:tr>
            </a:tbl>
          </a:graphicData>
        </a:graphic>
      </p:graphicFrame>
      <p:pic>
        <p:nvPicPr>
          <p:cNvPr id="4" name="Picture 3">
            <a:hlinkClick r:id="rId2" action="ppaction://hlinksldjump"/>
            <a:extLst>
              <a:ext uri="{FF2B5EF4-FFF2-40B4-BE49-F238E27FC236}">
                <a16:creationId xmlns:a16="http://schemas.microsoft.com/office/drawing/2014/main" id="{04C98B27-C823-47AE-8ABD-D3590C535ED2}"/>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552151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3764616808"/>
              </p:ext>
            </p:extLst>
          </p:nvPr>
        </p:nvGraphicFramePr>
        <p:xfrm>
          <a:off x="-2" y="0"/>
          <a:ext cx="9753601" cy="624840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370840">
                <a:tc gridSpan="3">
                  <a:txBody>
                    <a:bodyPr/>
                    <a:lstStyle/>
                    <a:p>
                      <a:pPr algn="ctr"/>
                      <a:r>
                        <a:rPr lang="en-GB" b="1" dirty="0">
                          <a:solidFill>
                            <a:schemeClr val="bg1"/>
                          </a:solidFill>
                        </a:rPr>
                        <a:t>PSHE- Well-being (part 2)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37084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37084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370840">
                <a:tc>
                  <a:txBody>
                    <a:bodyPr/>
                    <a:lstStyle/>
                    <a:p>
                      <a:r>
                        <a:rPr lang="en-GB" sz="1200" b="1" dirty="0"/>
                        <a:t>Physical Well-being</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Show awareness of changes that take place as they grow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Recognise that there are medicines and some other substances that can be used in a safe way to improve health</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Explore the relationship and balance between physical activity and nutrition in achieving a physically and mentally healthy lifestyle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Extend strategies to cope with risky situations</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Behave safely and responsibly in different situations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Follow school rules about health and safety and know where to get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Begin to make informed lifestyle choices </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the different kinds of risks associated with the use and misuse of a range of substances and the impact that misuse of substances can have on individuals, their families and friends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when the body changes during puberty it can affect feelings and behaviour</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when physical contact is acceptable and unacceptable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physical and emotional changes that take place during puberty, why they are taking place and the importance of personal hygiene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Take responsibility for their physical activity and nutrition in achieving a physically and mentally healthy lifestyle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Make responsible, informed decisions relating to medicines, alcohol, tobacco and other substances and drugs </a:t>
                      </a:r>
                      <a:endParaRPr lang="en-GB" sz="400" dirty="0"/>
                    </a:p>
                  </a:txBody>
                  <a:tcPr/>
                </a:tc>
                <a:extLst>
                  <a:ext uri="{0D108BD9-81ED-4DB2-BD59-A6C34878D82A}">
                    <a16:rowId xmlns:a16="http://schemas.microsoft.com/office/drawing/2014/main" val="2188522848"/>
                  </a:ext>
                </a:extLst>
              </a:tr>
              <a:tr h="370840">
                <a:tc>
                  <a:txBody>
                    <a:bodyPr/>
                    <a:lstStyle/>
                    <a:p>
                      <a:r>
                        <a:rPr lang="en-GB" sz="1200" b="1" dirty="0"/>
                        <a:t>Relationships</a:t>
                      </a:r>
                    </a:p>
                  </a:txBody>
                  <a:tcPr vert="vert270">
                    <a:solidFill>
                      <a:schemeClr val="bg1">
                        <a:lumMod val="85000"/>
                      </a:schemeClr>
                    </a:solidFill>
                  </a:tcPr>
                </a:tc>
                <a:tc>
                  <a:txBody>
                    <a:bodyPr/>
                    <a:lstStyle/>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Identify strategies to respond to negative behaviour constructively and ask for help</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r>
                        <a:rPr lang="en-GB" sz="1200" b="0" i="0" kern="1200" dirty="0">
                          <a:solidFill>
                            <a:schemeClr val="tx1"/>
                          </a:solidFill>
                          <a:effectLst/>
                          <a:latin typeface="+mn-lt"/>
                          <a:ea typeface="+mn-ea"/>
                          <a:cs typeface="+mn-cs"/>
                        </a:rPr>
                        <a:t>Understand the nature and consequences of negative behaviours such as bullying, aggressiveness </a:t>
                      </a:r>
                    </a:p>
                    <a:p>
                      <a:pPr marL="285750" indent="-285750">
                        <a:buFont typeface="Arial" panose="020B0604020202020204" pitchFamily="34" charset="0"/>
                        <a:buChar char="•"/>
                      </a:pPr>
                      <a:endParaRPr lang="en-GB" sz="1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that positive friendships and relationships can promote health and wellbeing</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Identify how to find information and advice through help lines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how new relationships may develop</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Reflect on the many different types of relationships that exist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Judge what kind of physical contact is acceptable or unacceptable in relationships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Manage changing emotions and recognise how they can impact on relationships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Talk with a wide range of adults </a:t>
                      </a:r>
                    </a:p>
                    <a:p>
                      <a:pPr marL="171450" indent="-171450">
                        <a:buFont typeface="Arial" panose="020B0604020202020204" pitchFamily="34" charset="0"/>
                        <a:buChar char="•"/>
                      </a:pPr>
                      <a:endParaRPr lang="en-GB" sz="100" dirty="0"/>
                    </a:p>
                  </a:txBody>
                  <a:tcPr/>
                </a:tc>
                <a:extLst>
                  <a:ext uri="{0D108BD9-81ED-4DB2-BD59-A6C34878D82A}">
                    <a16:rowId xmlns:a16="http://schemas.microsoft.com/office/drawing/2014/main" val="2400624198"/>
                  </a:ext>
                </a:extLst>
              </a:tr>
            </a:tbl>
          </a:graphicData>
        </a:graphic>
      </p:graphicFrame>
      <p:pic>
        <p:nvPicPr>
          <p:cNvPr id="4" name="Picture 3">
            <a:hlinkClick r:id="rId2" action="ppaction://hlinksldjump"/>
            <a:extLst>
              <a:ext uri="{FF2B5EF4-FFF2-40B4-BE49-F238E27FC236}">
                <a16:creationId xmlns:a16="http://schemas.microsoft.com/office/drawing/2014/main" id="{C2728A42-192D-47D1-8D45-27976E09A4CD}"/>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3476207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1034171110"/>
              </p:ext>
            </p:extLst>
          </p:nvPr>
        </p:nvGraphicFramePr>
        <p:xfrm>
          <a:off x="69273" y="0"/>
          <a:ext cx="9753601" cy="582930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571500">
                <a:tc gridSpan="3">
                  <a:txBody>
                    <a:bodyPr/>
                    <a:lstStyle/>
                    <a:p>
                      <a:pPr algn="ctr"/>
                      <a:r>
                        <a:rPr lang="en-GB" b="1" dirty="0">
                          <a:solidFill>
                            <a:schemeClr val="bg1"/>
                          </a:solidFill>
                        </a:rPr>
                        <a:t>PSHE- RSE</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57150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57150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571500">
                <a:tc>
                  <a:txBody>
                    <a:bodyPr/>
                    <a:lstStyle/>
                    <a:p>
                      <a:r>
                        <a:rPr lang="en-GB" sz="1200" b="1" dirty="0"/>
                        <a:t>Relationships and Sex Education </a:t>
                      </a:r>
                    </a:p>
                  </a:txBody>
                  <a:tcPr vert="vert270">
                    <a:solidFill>
                      <a:schemeClr val="bg1">
                        <a:lumMod val="85000"/>
                      </a:schemeClr>
                    </a:solidFill>
                  </a:tcPr>
                </a:tc>
                <a:tc>
                  <a:txBody>
                    <a:bodyPr/>
                    <a:lstStyle/>
                    <a:p>
                      <a:pPr marL="171450" indent="-171450">
                        <a:buFont typeface="Arial" panose="020B0604020202020204" pitchFamily="34" charset="0"/>
                        <a:buChar char="•"/>
                      </a:pPr>
                      <a:r>
                        <a:rPr lang="en-GB" sz="1200" dirty="0"/>
                        <a:t>Naming male and female body parts (including sex parts)- link to Science</a:t>
                      </a:r>
                    </a:p>
                    <a:p>
                      <a:pPr marL="171450" indent="-171450">
                        <a:buFont typeface="Arial" panose="020B0604020202020204" pitchFamily="34" charset="0"/>
                        <a:buChar char="•"/>
                      </a:pPr>
                      <a:r>
                        <a:rPr lang="en-GB" sz="1200" dirty="0"/>
                        <a:t>Identifying the similarities and differences between males and females- link to Science </a:t>
                      </a:r>
                    </a:p>
                    <a:p>
                      <a:pPr marL="171450" indent="-171450">
                        <a:buFont typeface="Arial" panose="020B0604020202020204" pitchFamily="34" charset="0"/>
                        <a:buChar char="•"/>
                      </a:pPr>
                      <a:r>
                        <a:rPr lang="en-GB" sz="1200" dirty="0"/>
                        <a:t>Understanding the life cycle from foetus to old age- link to Science </a:t>
                      </a:r>
                    </a:p>
                    <a:p>
                      <a:pPr marL="171450" indent="-171450">
                        <a:buFont typeface="Arial" panose="020B0604020202020204" pitchFamily="34" charset="0"/>
                        <a:buChar char="•"/>
                      </a:pPr>
                      <a:r>
                        <a:rPr lang="en-GB" sz="1200" dirty="0"/>
                        <a:t>To understand that a sperm and an egg is needed to make a cell- link to Science</a:t>
                      </a:r>
                    </a:p>
                    <a:p>
                      <a:pPr marL="171450" indent="-171450">
                        <a:buFont typeface="Arial" panose="020B0604020202020204" pitchFamily="34" charset="0"/>
                        <a:buChar char="•"/>
                      </a:pPr>
                      <a:r>
                        <a:rPr lang="en-GB" sz="1200" dirty="0"/>
                        <a:t>To understand personal hygiene and why it is important as we begin to go through puberty </a:t>
                      </a:r>
                    </a:p>
                    <a:p>
                      <a:pPr marL="171450" indent="-171450">
                        <a:buFont typeface="Arial" panose="020B0604020202020204" pitchFamily="34" charset="0"/>
                        <a:buChar char="•"/>
                      </a:pPr>
                      <a:r>
                        <a:rPr lang="en-GB" sz="1200" dirty="0"/>
                        <a:t>Understand that as we grow we become more independent </a:t>
                      </a:r>
                    </a:p>
                    <a:p>
                      <a:pPr marL="171450" indent="-171450">
                        <a:buFont typeface="Arial" panose="020B0604020202020204" pitchFamily="34" charset="0"/>
                        <a:buChar char="•"/>
                      </a:pPr>
                      <a:r>
                        <a:rPr lang="en-GB" sz="1200" dirty="0"/>
                        <a:t>Key facts about puberty and the changing adolescent body, particularly from age 9 through to age 11, including physical and emotional changes- sweat more, body shape changes- getting taller, spots, hair will grow, greasy hair </a:t>
                      </a:r>
                    </a:p>
                    <a:p>
                      <a:pPr marL="171450" indent="-171450">
                        <a:buFont typeface="Arial" panose="020B0604020202020204" pitchFamily="34" charset="0"/>
                        <a:buChar char="•"/>
                      </a:pPr>
                      <a:r>
                        <a:rPr lang="en-GB" sz="1200" dirty="0"/>
                        <a:t>Understand the difference between appropriate and inappropriate touch </a:t>
                      </a:r>
                    </a:p>
                    <a:p>
                      <a:pPr marL="171450" indent="-171450">
                        <a:buFont typeface="Arial" panose="020B0604020202020204" pitchFamily="34" charset="0"/>
                        <a:buChar char="•"/>
                      </a:pPr>
                      <a:r>
                        <a:rPr lang="en-GB" sz="1200" dirty="0"/>
                        <a:t>Understand that the make up of family units can differ </a:t>
                      </a:r>
                    </a:p>
                  </a:txBody>
                  <a:tcPr/>
                </a:tc>
                <a:tc>
                  <a:txBody>
                    <a:bodyPr/>
                    <a:lstStyle/>
                    <a:p>
                      <a:pPr marL="171450" indent="-171450">
                        <a:buFont typeface="Arial" panose="020B0604020202020204" pitchFamily="34" charset="0"/>
                        <a:buChar char="•"/>
                      </a:pPr>
                      <a:r>
                        <a:rPr lang="en-GB" sz="1200" dirty="0"/>
                        <a:t>Name all male and female sex parts- address that some vocabulary is not appropriate</a:t>
                      </a:r>
                    </a:p>
                    <a:p>
                      <a:pPr marL="171450" indent="-171450">
                        <a:buFont typeface="Arial" panose="020B0604020202020204" pitchFamily="34" charset="0"/>
                        <a:buChar char="•"/>
                      </a:pPr>
                      <a:r>
                        <a:rPr lang="en-GB" sz="1200" dirty="0"/>
                        <a:t>Understand how puberty differs for males and females </a:t>
                      </a:r>
                    </a:p>
                    <a:p>
                      <a:pPr marL="171450" indent="-171450">
                        <a:buFont typeface="Arial" panose="020B0604020202020204" pitchFamily="34" charset="0"/>
                        <a:buChar char="•"/>
                      </a:pPr>
                      <a:r>
                        <a:rPr lang="en-GB" sz="1200" dirty="0"/>
                        <a:t>Understand that sex between and man and women may result in pregnancy and that this is caused when the sperm enters the egg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Review and extend on prior key facts learnt about puberty and the changing adolescent body, particularly from age 9 through to age 11, including physical and emotional changes. Menstruation, body changes- breasts growing/ body shape changing, discharge, hair growing, mood changes, wet dreams, erections may begin, voice breaks, muscles develop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To understand about menstrual wellbeing including the key facts about the menstrual cycle. Explore products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concept of respecting body autonomy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Know about gender identities and have an awareness of transgender issues, including gender reassignment</a:t>
                      </a:r>
                      <a:endParaRPr lang="en-GB"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Understand the terms associated with different sexualities and understand that this is a protected characteristic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Identify the difference between healthy and unhealthy relationships</a:t>
                      </a:r>
                    </a:p>
                  </a:txBody>
                  <a:tcPr/>
                </a:tc>
                <a:extLst>
                  <a:ext uri="{0D108BD9-81ED-4DB2-BD59-A6C34878D82A}">
                    <a16:rowId xmlns:a16="http://schemas.microsoft.com/office/drawing/2014/main" val="2188522848"/>
                  </a:ext>
                </a:extLst>
              </a:tr>
            </a:tbl>
          </a:graphicData>
        </a:graphic>
      </p:graphicFrame>
      <p:pic>
        <p:nvPicPr>
          <p:cNvPr id="6" name="Picture 5">
            <a:hlinkClick r:id="rId2" action="ppaction://hlinksldjump"/>
            <a:extLst>
              <a:ext uri="{FF2B5EF4-FFF2-40B4-BE49-F238E27FC236}">
                <a16:creationId xmlns:a16="http://schemas.microsoft.com/office/drawing/2014/main" id="{57568471-ECFD-44C2-88FF-A93695E30657}"/>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11657312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4E30D3-B273-42B8-BC81-C67892C60BDA}"/>
              </a:ext>
            </a:extLst>
          </p:cNvPr>
          <p:cNvGraphicFramePr>
            <a:graphicFrameLocks noGrp="1"/>
          </p:cNvGraphicFramePr>
          <p:nvPr>
            <p:extLst>
              <p:ext uri="{D42A27DB-BD31-4B8C-83A1-F6EECF244321}">
                <p14:modId xmlns:p14="http://schemas.microsoft.com/office/powerpoint/2010/main" val="4192477673"/>
              </p:ext>
            </p:extLst>
          </p:nvPr>
        </p:nvGraphicFramePr>
        <p:xfrm>
          <a:off x="-2" y="0"/>
          <a:ext cx="9753601" cy="3878580"/>
        </p:xfrm>
        <a:graphic>
          <a:graphicData uri="http://schemas.openxmlformats.org/drawingml/2006/table">
            <a:tbl>
              <a:tblPr firstRow="1" bandRow="1">
                <a:tableStyleId>{5940675A-B579-460E-94D1-54222C63F5DA}</a:tableStyleId>
              </a:tblPr>
              <a:tblGrid>
                <a:gridCol w="1505987">
                  <a:extLst>
                    <a:ext uri="{9D8B030D-6E8A-4147-A177-3AD203B41FA5}">
                      <a16:colId xmlns:a16="http://schemas.microsoft.com/office/drawing/2014/main" val="595044815"/>
                    </a:ext>
                  </a:extLst>
                </a:gridCol>
                <a:gridCol w="4123807">
                  <a:extLst>
                    <a:ext uri="{9D8B030D-6E8A-4147-A177-3AD203B41FA5}">
                      <a16:colId xmlns:a16="http://schemas.microsoft.com/office/drawing/2014/main" val="1000259726"/>
                    </a:ext>
                  </a:extLst>
                </a:gridCol>
                <a:gridCol w="4123807">
                  <a:extLst>
                    <a:ext uri="{9D8B030D-6E8A-4147-A177-3AD203B41FA5}">
                      <a16:colId xmlns:a16="http://schemas.microsoft.com/office/drawing/2014/main" val="2759187466"/>
                    </a:ext>
                  </a:extLst>
                </a:gridCol>
              </a:tblGrid>
              <a:tr h="571500">
                <a:tc gridSpan="3">
                  <a:txBody>
                    <a:bodyPr/>
                    <a:lstStyle/>
                    <a:p>
                      <a:pPr algn="ctr"/>
                      <a:r>
                        <a:rPr lang="en-GB" b="1" dirty="0">
                          <a:solidFill>
                            <a:schemeClr val="bg1"/>
                          </a:solidFill>
                        </a:rPr>
                        <a:t>PSHE- Substance Abuse </a:t>
                      </a:r>
                    </a:p>
                  </a:txBody>
                  <a:tcPr>
                    <a:solidFill>
                      <a:schemeClr val="accent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48054470"/>
                  </a:ext>
                </a:extLst>
              </a:tr>
              <a:tr h="571500">
                <a:tc rowSpan="2">
                  <a:txBody>
                    <a:bodyPr/>
                    <a:lstStyle/>
                    <a:p>
                      <a:endParaRPr lang="en-GB" sz="1200" b="1" dirty="0"/>
                    </a:p>
                  </a:txBody>
                  <a:tcPr/>
                </a:tc>
                <a:tc gridSpan="2">
                  <a:txBody>
                    <a:bodyPr/>
                    <a:lstStyle/>
                    <a:p>
                      <a:pPr algn="ctr"/>
                      <a:r>
                        <a:rPr lang="en-GB" sz="1200" b="1" dirty="0"/>
                        <a:t>Across School </a:t>
                      </a:r>
                    </a:p>
                  </a:txBody>
                  <a:tcPr>
                    <a:solidFill>
                      <a:srgbClr val="FFC000"/>
                    </a:solidFill>
                  </a:tcPr>
                </a:tc>
                <a:tc hMerge="1">
                  <a:txBody>
                    <a:bodyPr/>
                    <a:lstStyle/>
                    <a:p>
                      <a:endParaRPr lang="en-GB"/>
                    </a:p>
                  </a:txBody>
                  <a:tcPr/>
                </a:tc>
                <a:extLst>
                  <a:ext uri="{0D108BD9-81ED-4DB2-BD59-A6C34878D82A}">
                    <a16:rowId xmlns:a16="http://schemas.microsoft.com/office/drawing/2014/main" val="148905137"/>
                  </a:ext>
                </a:extLst>
              </a:tr>
              <a:tr h="571500">
                <a:tc vMerge="1">
                  <a:txBody>
                    <a:bodyPr/>
                    <a:lstStyle/>
                    <a:p>
                      <a:endParaRPr lang="en-GB" sz="1200" dirty="0"/>
                    </a:p>
                  </a:txBody>
                  <a:tcPr/>
                </a:tc>
                <a:tc>
                  <a:txBody>
                    <a:bodyPr/>
                    <a:lstStyle/>
                    <a:p>
                      <a:pPr algn="ctr"/>
                      <a:r>
                        <a:rPr lang="en-GB" sz="1200" b="1" dirty="0"/>
                        <a:t>Yr3/4</a:t>
                      </a:r>
                    </a:p>
                  </a:txBody>
                  <a:tcPr/>
                </a:tc>
                <a:tc>
                  <a:txBody>
                    <a:bodyPr/>
                    <a:lstStyle/>
                    <a:p>
                      <a:pPr algn="ctr"/>
                      <a:r>
                        <a:rPr lang="en-GB" sz="1200" b="1" dirty="0" err="1"/>
                        <a:t>Yr</a:t>
                      </a:r>
                      <a:r>
                        <a:rPr lang="en-GB" sz="1200" b="1" dirty="0"/>
                        <a:t> 5/6 </a:t>
                      </a:r>
                    </a:p>
                  </a:txBody>
                  <a:tcPr/>
                </a:tc>
                <a:extLst>
                  <a:ext uri="{0D108BD9-81ED-4DB2-BD59-A6C34878D82A}">
                    <a16:rowId xmlns:a16="http://schemas.microsoft.com/office/drawing/2014/main" val="2276495086"/>
                  </a:ext>
                </a:extLst>
              </a:tr>
              <a:tr h="571500">
                <a:tc>
                  <a:txBody>
                    <a:bodyPr/>
                    <a:lstStyle/>
                    <a:p>
                      <a:r>
                        <a:rPr lang="en-GB" sz="1200" b="1" dirty="0"/>
                        <a:t>Substance Abuse </a:t>
                      </a:r>
                    </a:p>
                  </a:txBody>
                  <a:tcPr vert="vert270">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Recognise that there are medicines and some other substances that can be used in a safe way to improve health (Physical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Begin to make informed lifestyle choices (Physical well-being) </a:t>
                      </a:r>
                      <a:endParaRPr lang="en-GB" sz="400" b="1" dirty="0"/>
                    </a:p>
                  </a:txBody>
                  <a:tcPr/>
                </a:tc>
                <a:tc>
                  <a: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why it is important to focus on keeping healthy and take appropriate action by making healthy choices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term risk and how it link to consequence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the term addition and know some of the different forms it can take.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Recognise the link between choice and consequence.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Become familiar with the names of the most common drugs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Understand how advertising influences our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Make responsible, informed decisions relating to medicines, alcohol, tobacco and other substances and drugs (Physical well-being) </a:t>
                      </a:r>
                    </a:p>
                    <a:p>
                      <a:pPr marL="171450" indent="-171450">
                        <a:buFont typeface="Arial" panose="020B0604020202020204" pitchFamily="34" charset="0"/>
                        <a:buChar char="•"/>
                      </a:pPr>
                      <a:endParaRPr lang="en-GB" sz="400" dirty="0"/>
                    </a:p>
                  </a:txBody>
                  <a:tcPr/>
                </a:tc>
                <a:extLst>
                  <a:ext uri="{0D108BD9-81ED-4DB2-BD59-A6C34878D82A}">
                    <a16:rowId xmlns:a16="http://schemas.microsoft.com/office/drawing/2014/main" val="2722043749"/>
                  </a:ext>
                </a:extLst>
              </a:tr>
            </a:tbl>
          </a:graphicData>
        </a:graphic>
      </p:graphicFrame>
      <p:pic>
        <p:nvPicPr>
          <p:cNvPr id="4" name="Picture 3">
            <a:hlinkClick r:id="rId2" action="ppaction://hlinksldjump"/>
            <a:extLst>
              <a:ext uri="{FF2B5EF4-FFF2-40B4-BE49-F238E27FC236}">
                <a16:creationId xmlns:a16="http://schemas.microsoft.com/office/drawing/2014/main" id="{D4D85E9E-B825-404C-A146-1552BC5EC6FE}"/>
              </a:ext>
            </a:extLst>
          </p:cNvPr>
          <p:cNvPicPr>
            <a:picLocks noChangeAspect="1"/>
          </p:cNvPicPr>
          <p:nvPr/>
        </p:nvPicPr>
        <p:blipFill>
          <a:blip r:embed="rId3"/>
          <a:stretch>
            <a:fillRect/>
          </a:stretch>
        </p:blipFill>
        <p:spPr>
          <a:xfrm>
            <a:off x="9186388" y="6218736"/>
            <a:ext cx="719612" cy="576263"/>
          </a:xfrm>
          <a:prstGeom prst="rect">
            <a:avLst/>
          </a:prstGeom>
        </p:spPr>
      </p:pic>
    </p:spTree>
    <p:extLst>
      <p:ext uri="{BB962C8B-B14F-4D97-AF65-F5344CB8AC3E}">
        <p14:creationId xmlns:p14="http://schemas.microsoft.com/office/powerpoint/2010/main" val="42131541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7096102" y="6165502"/>
            <a:ext cx="2268979" cy="69249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 name="TextBox 3"/>
          <p:cNvSpPr txBox="1"/>
          <p:nvPr/>
        </p:nvSpPr>
        <p:spPr>
          <a:xfrm>
            <a:off x="3754215" y="228264"/>
            <a:ext cx="3951857" cy="369332"/>
          </a:xfrm>
          <a:prstGeom prst="rect">
            <a:avLst/>
          </a:prstGeom>
          <a:noFill/>
        </p:spPr>
        <p:txBody>
          <a:bodyPr wrap="square" rtlCol="0">
            <a:spAutoFit/>
          </a:bodyPr>
          <a:lstStyle/>
          <a:p>
            <a:r>
              <a:rPr lang="en-GB" dirty="0"/>
              <a:t>PSHE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44452"/>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753200" y="81784"/>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6" name="Rounded Rectangle 5"/>
          <p:cNvSpPr/>
          <p:nvPr/>
        </p:nvSpPr>
        <p:spPr>
          <a:xfrm>
            <a:off x="592600" y="947162"/>
            <a:ext cx="1550908" cy="710669"/>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ounded Rectangle 9"/>
          <p:cNvSpPr/>
          <p:nvPr/>
        </p:nvSpPr>
        <p:spPr>
          <a:xfrm>
            <a:off x="582906" y="1677045"/>
            <a:ext cx="1550908" cy="59106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ounded Rectangle 11"/>
          <p:cNvSpPr/>
          <p:nvPr/>
        </p:nvSpPr>
        <p:spPr>
          <a:xfrm>
            <a:off x="624116" y="2367282"/>
            <a:ext cx="1519393" cy="781512"/>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ounded Rectangle 15"/>
          <p:cNvSpPr/>
          <p:nvPr/>
        </p:nvSpPr>
        <p:spPr>
          <a:xfrm>
            <a:off x="3586212" y="1540669"/>
            <a:ext cx="1584391" cy="90097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7" name="TextBox 16"/>
          <p:cNvSpPr txBox="1"/>
          <p:nvPr/>
        </p:nvSpPr>
        <p:spPr>
          <a:xfrm>
            <a:off x="3080578" y="1916795"/>
            <a:ext cx="1550908" cy="253916"/>
          </a:xfrm>
          <a:prstGeom prst="rect">
            <a:avLst/>
          </a:prstGeom>
          <a:noFill/>
        </p:spPr>
        <p:txBody>
          <a:bodyPr wrap="square" rtlCol="0">
            <a:spAutoFit/>
          </a:bodyPr>
          <a:lstStyle/>
          <a:p>
            <a:endParaRPr lang="en-GB" sz="1050" dirty="0"/>
          </a:p>
        </p:txBody>
      </p:sp>
      <p:sp>
        <p:nvSpPr>
          <p:cNvPr id="18" name="Rounded Rectangle 17"/>
          <p:cNvSpPr/>
          <p:nvPr/>
        </p:nvSpPr>
        <p:spPr>
          <a:xfrm>
            <a:off x="3370232" y="558000"/>
            <a:ext cx="2100220" cy="92956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3548831" y="2521392"/>
            <a:ext cx="1550908" cy="4433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4" name="Rounded Rectangle 23"/>
          <p:cNvSpPr/>
          <p:nvPr/>
        </p:nvSpPr>
        <p:spPr>
          <a:xfrm>
            <a:off x="3454121" y="3104507"/>
            <a:ext cx="1659588" cy="70703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3464001" y="3919602"/>
            <a:ext cx="1673118" cy="507837"/>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32" name="Rounded Rectangle 31"/>
          <p:cNvSpPr/>
          <p:nvPr/>
        </p:nvSpPr>
        <p:spPr>
          <a:xfrm>
            <a:off x="6393161" y="961829"/>
            <a:ext cx="2858984" cy="66979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7185248" y="1685528"/>
            <a:ext cx="2058479" cy="68175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TextBox 53"/>
          <p:cNvSpPr txBox="1"/>
          <p:nvPr/>
        </p:nvSpPr>
        <p:spPr>
          <a:xfrm>
            <a:off x="440942" y="3344718"/>
            <a:ext cx="2783866" cy="3539430"/>
          </a:xfrm>
          <a:prstGeom prst="rect">
            <a:avLst/>
          </a:prstGeom>
          <a:noFill/>
          <a:ln>
            <a:solidFill>
              <a:schemeClr val="tx1"/>
            </a:solidFill>
          </a:ln>
        </p:spPr>
        <p:txBody>
          <a:bodyPr wrap="square" rtlCol="0">
            <a:spAutoFit/>
          </a:bodyPr>
          <a:lstStyle/>
          <a:p>
            <a:r>
              <a:rPr lang="en-GB" sz="1400" dirty="0"/>
              <a:t>Additional Information: </a:t>
            </a:r>
          </a:p>
          <a:p>
            <a:r>
              <a:rPr lang="en-GB" sz="1400" dirty="0"/>
              <a:t>We sometimes look at aspects of PSHE though whole school assemblies and events. </a:t>
            </a:r>
          </a:p>
          <a:p>
            <a:r>
              <a:rPr lang="en-GB" sz="1400" dirty="0"/>
              <a:t>We may also undertake one off sessions if specific incidents, concerns or issues arise. </a:t>
            </a:r>
          </a:p>
          <a:p>
            <a:r>
              <a:rPr lang="en-GB" sz="1400" dirty="0"/>
              <a:t>As a whole school approach we follow the 5R’s which link with many areas we teach in PSHE. Most of the objectives are covered in both Year 3/4 and 5/6, however the objectives are extended and covered in more depth in Year 5/6. This progression is shown in the Year 5/6 boxes. </a:t>
            </a:r>
          </a:p>
        </p:txBody>
      </p:sp>
      <p:sp>
        <p:nvSpPr>
          <p:cNvPr id="7" name="TextBox 6"/>
          <p:cNvSpPr txBox="1"/>
          <p:nvPr/>
        </p:nvSpPr>
        <p:spPr>
          <a:xfrm>
            <a:off x="3539488" y="1575658"/>
            <a:ext cx="1653552" cy="830997"/>
          </a:xfrm>
          <a:prstGeom prst="rect">
            <a:avLst/>
          </a:prstGeom>
          <a:noFill/>
        </p:spPr>
        <p:txBody>
          <a:bodyPr wrap="square" rtlCol="0">
            <a:spAutoFit/>
          </a:bodyPr>
          <a:lstStyle/>
          <a:p>
            <a:r>
              <a:rPr lang="en-GB" sz="1200" dirty="0"/>
              <a:t>I can respect and listen to views and feelings of others even if they are not the same as mine. </a:t>
            </a:r>
          </a:p>
        </p:txBody>
      </p:sp>
      <p:sp>
        <p:nvSpPr>
          <p:cNvPr id="8" name="TextBox 7"/>
          <p:cNvSpPr txBox="1"/>
          <p:nvPr/>
        </p:nvSpPr>
        <p:spPr>
          <a:xfrm>
            <a:off x="3586211" y="2511136"/>
            <a:ext cx="1550908" cy="461665"/>
          </a:xfrm>
          <a:prstGeom prst="rect">
            <a:avLst/>
          </a:prstGeom>
          <a:noFill/>
        </p:spPr>
        <p:txBody>
          <a:bodyPr wrap="square" rtlCol="0">
            <a:spAutoFit/>
          </a:bodyPr>
          <a:lstStyle/>
          <a:p>
            <a:r>
              <a:rPr lang="en-GB" sz="1200" dirty="0"/>
              <a:t>I can set personal goals. </a:t>
            </a:r>
          </a:p>
        </p:txBody>
      </p:sp>
      <p:sp>
        <p:nvSpPr>
          <p:cNvPr id="11" name="TextBox 10"/>
          <p:cNvSpPr txBox="1"/>
          <p:nvPr/>
        </p:nvSpPr>
        <p:spPr>
          <a:xfrm>
            <a:off x="677706" y="998347"/>
            <a:ext cx="1466983" cy="923330"/>
          </a:xfrm>
          <a:prstGeom prst="rect">
            <a:avLst/>
          </a:prstGeom>
          <a:noFill/>
        </p:spPr>
        <p:txBody>
          <a:bodyPr wrap="square" rtlCol="0">
            <a:spAutoFit/>
          </a:bodyPr>
          <a:lstStyle/>
          <a:p>
            <a:r>
              <a:rPr lang="en-GB" sz="1200" dirty="0"/>
              <a:t>I can explain the benefits of regular exercise. </a:t>
            </a:r>
          </a:p>
          <a:p>
            <a:endParaRPr lang="en-GB" dirty="0"/>
          </a:p>
        </p:txBody>
      </p:sp>
      <p:sp>
        <p:nvSpPr>
          <p:cNvPr id="23" name="TextBox 22"/>
          <p:cNvSpPr txBox="1"/>
          <p:nvPr/>
        </p:nvSpPr>
        <p:spPr>
          <a:xfrm>
            <a:off x="624116" y="1760325"/>
            <a:ext cx="1520573" cy="461665"/>
          </a:xfrm>
          <a:prstGeom prst="rect">
            <a:avLst/>
          </a:prstGeom>
          <a:noFill/>
        </p:spPr>
        <p:txBody>
          <a:bodyPr wrap="square" rtlCol="0">
            <a:spAutoFit/>
          </a:bodyPr>
          <a:lstStyle/>
          <a:p>
            <a:r>
              <a:rPr lang="en-GB" sz="1200" dirty="0"/>
              <a:t>I understand what makes a good friend. </a:t>
            </a:r>
          </a:p>
        </p:txBody>
      </p:sp>
      <p:sp>
        <p:nvSpPr>
          <p:cNvPr id="27" name="TextBox 26"/>
          <p:cNvSpPr txBox="1"/>
          <p:nvPr/>
        </p:nvSpPr>
        <p:spPr>
          <a:xfrm>
            <a:off x="623688" y="2342540"/>
            <a:ext cx="1510126" cy="830997"/>
          </a:xfrm>
          <a:prstGeom prst="rect">
            <a:avLst/>
          </a:prstGeom>
          <a:noFill/>
        </p:spPr>
        <p:txBody>
          <a:bodyPr wrap="square" rtlCol="0">
            <a:spAutoFit/>
          </a:bodyPr>
          <a:lstStyle/>
          <a:p>
            <a:r>
              <a:rPr lang="en-GB" sz="1200" dirty="0"/>
              <a:t>I can take responsibility for my own and the safety of other. </a:t>
            </a:r>
          </a:p>
        </p:txBody>
      </p:sp>
      <p:sp>
        <p:nvSpPr>
          <p:cNvPr id="40" name="TextBox 39"/>
          <p:cNvSpPr txBox="1"/>
          <p:nvPr/>
        </p:nvSpPr>
        <p:spPr>
          <a:xfrm>
            <a:off x="7185248" y="1680139"/>
            <a:ext cx="2160240" cy="646331"/>
          </a:xfrm>
          <a:prstGeom prst="rect">
            <a:avLst/>
          </a:prstGeom>
          <a:noFill/>
        </p:spPr>
        <p:txBody>
          <a:bodyPr wrap="square" rtlCol="0">
            <a:spAutoFit/>
          </a:bodyPr>
          <a:lstStyle/>
          <a:p>
            <a:r>
              <a:rPr lang="en-GB" sz="1200" dirty="0"/>
              <a:t>How to become a better listener and giving appropriate advice.</a:t>
            </a:r>
          </a:p>
        </p:txBody>
      </p:sp>
      <p:cxnSp>
        <p:nvCxnSpPr>
          <p:cNvPr id="45" name="Straight Arrow Connector 44"/>
          <p:cNvCxnSpPr>
            <a:stCxn id="16" idx="3"/>
            <a:endCxn id="34" idx="1"/>
          </p:cNvCxnSpPr>
          <p:nvPr/>
        </p:nvCxnSpPr>
        <p:spPr>
          <a:xfrm>
            <a:off x="5170603" y="1991157"/>
            <a:ext cx="2014645" cy="3524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 name="Rounded Rectangle 48"/>
          <p:cNvSpPr/>
          <p:nvPr/>
        </p:nvSpPr>
        <p:spPr>
          <a:xfrm>
            <a:off x="7227227" y="2368127"/>
            <a:ext cx="1872208" cy="62865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7200602" y="3038084"/>
            <a:ext cx="2072241" cy="64241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TextBox 41"/>
          <p:cNvSpPr txBox="1"/>
          <p:nvPr/>
        </p:nvSpPr>
        <p:spPr>
          <a:xfrm>
            <a:off x="7200602" y="2386010"/>
            <a:ext cx="1901609" cy="646331"/>
          </a:xfrm>
          <a:prstGeom prst="rect">
            <a:avLst/>
          </a:prstGeom>
          <a:noFill/>
        </p:spPr>
        <p:txBody>
          <a:bodyPr wrap="square" rtlCol="0">
            <a:spAutoFit/>
          </a:bodyPr>
          <a:lstStyle/>
          <a:p>
            <a:r>
              <a:rPr lang="en-GB" sz="1200" dirty="0"/>
              <a:t>Long term aspirations and consider how and when they may meet their goals.</a:t>
            </a:r>
          </a:p>
        </p:txBody>
      </p:sp>
      <p:cxnSp>
        <p:nvCxnSpPr>
          <p:cNvPr id="52" name="Straight Arrow Connector 51"/>
          <p:cNvCxnSpPr>
            <a:stCxn id="20" idx="3"/>
            <a:endCxn id="42" idx="1"/>
          </p:cNvCxnSpPr>
          <p:nvPr/>
        </p:nvCxnSpPr>
        <p:spPr>
          <a:xfrm flipV="1">
            <a:off x="5099739" y="2709175"/>
            <a:ext cx="2100862" cy="338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Rectangle 43"/>
          <p:cNvSpPr/>
          <p:nvPr/>
        </p:nvSpPr>
        <p:spPr>
          <a:xfrm>
            <a:off x="3424947" y="3134856"/>
            <a:ext cx="1769969" cy="646331"/>
          </a:xfrm>
          <a:prstGeom prst="rect">
            <a:avLst/>
          </a:prstGeom>
        </p:spPr>
        <p:txBody>
          <a:bodyPr wrap="square">
            <a:spAutoFit/>
          </a:bodyPr>
          <a:lstStyle/>
          <a:p>
            <a:r>
              <a:rPr lang="en-GB" sz="1200" dirty="0"/>
              <a:t>I can identify some of my strengths and weaknesses.</a:t>
            </a:r>
          </a:p>
        </p:txBody>
      </p:sp>
      <p:sp>
        <p:nvSpPr>
          <p:cNvPr id="53" name="TextBox 52"/>
          <p:cNvSpPr txBox="1"/>
          <p:nvPr/>
        </p:nvSpPr>
        <p:spPr>
          <a:xfrm>
            <a:off x="7227342" y="3046657"/>
            <a:ext cx="2024802" cy="646331"/>
          </a:xfrm>
          <a:prstGeom prst="rect">
            <a:avLst/>
          </a:prstGeom>
          <a:noFill/>
        </p:spPr>
        <p:txBody>
          <a:bodyPr wrap="square" rtlCol="0">
            <a:spAutoFit/>
          </a:bodyPr>
          <a:lstStyle/>
          <a:p>
            <a:r>
              <a:rPr lang="en-GB" sz="1200" dirty="0"/>
              <a:t>Identifying others strengths and weaknesses and using these to benefit the group.</a:t>
            </a:r>
          </a:p>
        </p:txBody>
      </p:sp>
      <p:cxnSp>
        <p:nvCxnSpPr>
          <p:cNvPr id="57" name="Straight Arrow Connector 56"/>
          <p:cNvCxnSpPr>
            <a:endCxn id="51" idx="1"/>
          </p:cNvCxnSpPr>
          <p:nvPr/>
        </p:nvCxnSpPr>
        <p:spPr>
          <a:xfrm flipV="1">
            <a:off x="5099739" y="3359293"/>
            <a:ext cx="2100862" cy="2172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3376608" y="3903934"/>
            <a:ext cx="1850420" cy="461665"/>
          </a:xfrm>
          <a:prstGeom prst="rect">
            <a:avLst/>
          </a:prstGeom>
        </p:spPr>
        <p:txBody>
          <a:bodyPr wrap="square">
            <a:spAutoFit/>
          </a:bodyPr>
          <a:lstStyle/>
          <a:p>
            <a:r>
              <a:rPr lang="en-GB" sz="1200" dirty="0"/>
              <a:t>I can form and maintain appropriate relationships.</a:t>
            </a:r>
          </a:p>
        </p:txBody>
      </p:sp>
      <p:sp>
        <p:nvSpPr>
          <p:cNvPr id="63" name="Rounded Rectangle 62"/>
          <p:cNvSpPr/>
          <p:nvPr/>
        </p:nvSpPr>
        <p:spPr>
          <a:xfrm>
            <a:off x="7215591" y="3692988"/>
            <a:ext cx="2042260" cy="823633"/>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5" name="TextBox 1024"/>
          <p:cNvSpPr txBox="1"/>
          <p:nvPr/>
        </p:nvSpPr>
        <p:spPr>
          <a:xfrm>
            <a:off x="7315576" y="3758022"/>
            <a:ext cx="1901609" cy="830997"/>
          </a:xfrm>
          <a:prstGeom prst="rect">
            <a:avLst/>
          </a:prstGeom>
          <a:noFill/>
        </p:spPr>
        <p:txBody>
          <a:bodyPr wrap="square" rtlCol="0">
            <a:spAutoFit/>
          </a:bodyPr>
          <a:lstStyle/>
          <a:p>
            <a:r>
              <a:rPr lang="en-GB" sz="1200" dirty="0"/>
              <a:t>Understanding relationships can change. Positive and negative relationships.</a:t>
            </a:r>
          </a:p>
        </p:txBody>
      </p:sp>
      <p:cxnSp>
        <p:nvCxnSpPr>
          <p:cNvPr id="68" name="Straight Arrow Connector 67"/>
          <p:cNvCxnSpPr>
            <a:stCxn id="30" idx="3"/>
          </p:cNvCxnSpPr>
          <p:nvPr/>
        </p:nvCxnSpPr>
        <p:spPr>
          <a:xfrm>
            <a:off x="5137119" y="4173520"/>
            <a:ext cx="2009142" cy="1920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1" name="Rounded Rectangle 70"/>
          <p:cNvSpPr/>
          <p:nvPr/>
        </p:nvSpPr>
        <p:spPr>
          <a:xfrm>
            <a:off x="3497291" y="4484833"/>
            <a:ext cx="1639828" cy="5770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75" name="Rounded Rectangle 74"/>
          <p:cNvSpPr/>
          <p:nvPr/>
        </p:nvSpPr>
        <p:spPr>
          <a:xfrm>
            <a:off x="3552681" y="5191072"/>
            <a:ext cx="1536353" cy="48932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76" name="Straight Arrow Connector 75"/>
          <p:cNvCxnSpPr>
            <a:stCxn id="71" idx="3"/>
            <a:endCxn id="60" idx="1"/>
          </p:cNvCxnSpPr>
          <p:nvPr/>
        </p:nvCxnSpPr>
        <p:spPr>
          <a:xfrm>
            <a:off x="5137120" y="4773375"/>
            <a:ext cx="2127893" cy="2885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34" name="TextBox 1033"/>
          <p:cNvSpPr txBox="1"/>
          <p:nvPr/>
        </p:nvSpPr>
        <p:spPr>
          <a:xfrm>
            <a:off x="3626425" y="5218732"/>
            <a:ext cx="1429753" cy="461665"/>
          </a:xfrm>
          <a:prstGeom prst="rect">
            <a:avLst/>
          </a:prstGeom>
          <a:noFill/>
        </p:spPr>
        <p:txBody>
          <a:bodyPr wrap="square" rtlCol="0">
            <a:spAutoFit/>
          </a:bodyPr>
          <a:lstStyle/>
          <a:p>
            <a:r>
              <a:rPr lang="en-GB" sz="1200" dirty="0"/>
              <a:t>I understand why rules are needed.</a:t>
            </a:r>
          </a:p>
        </p:txBody>
      </p:sp>
      <p:sp>
        <p:nvSpPr>
          <p:cNvPr id="79" name="Rounded Rectangle 78"/>
          <p:cNvSpPr/>
          <p:nvPr/>
        </p:nvSpPr>
        <p:spPr>
          <a:xfrm>
            <a:off x="7268504" y="5583535"/>
            <a:ext cx="2004338" cy="664147"/>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5" name="TextBox 1034"/>
          <p:cNvSpPr txBox="1"/>
          <p:nvPr/>
        </p:nvSpPr>
        <p:spPr>
          <a:xfrm flipH="1">
            <a:off x="7235612" y="5631797"/>
            <a:ext cx="1901608" cy="646331"/>
          </a:xfrm>
          <a:prstGeom prst="rect">
            <a:avLst/>
          </a:prstGeom>
          <a:noFill/>
        </p:spPr>
        <p:txBody>
          <a:bodyPr wrap="square" rtlCol="0">
            <a:spAutoFit/>
          </a:bodyPr>
          <a:lstStyle/>
          <a:p>
            <a:r>
              <a:rPr lang="en-GB" sz="1200" dirty="0"/>
              <a:t>Rules in the wider world – what is the government? Laws.</a:t>
            </a:r>
          </a:p>
        </p:txBody>
      </p:sp>
      <p:cxnSp>
        <p:nvCxnSpPr>
          <p:cNvPr id="1037" name="Straight Arrow Connector 1036"/>
          <p:cNvCxnSpPr>
            <a:stCxn id="75" idx="3"/>
            <a:endCxn id="79" idx="1"/>
          </p:cNvCxnSpPr>
          <p:nvPr/>
        </p:nvCxnSpPr>
        <p:spPr>
          <a:xfrm>
            <a:off x="5089034" y="5435734"/>
            <a:ext cx="2179471" cy="4798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1" name="Rounded Rectangle 100"/>
          <p:cNvSpPr/>
          <p:nvPr/>
        </p:nvSpPr>
        <p:spPr>
          <a:xfrm>
            <a:off x="3605999" y="5825038"/>
            <a:ext cx="1544815" cy="63917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103" name="Rectangle 102"/>
          <p:cNvSpPr/>
          <p:nvPr/>
        </p:nvSpPr>
        <p:spPr>
          <a:xfrm>
            <a:off x="3568895" y="5817882"/>
            <a:ext cx="1544815" cy="646331"/>
          </a:xfrm>
          <a:prstGeom prst="rect">
            <a:avLst/>
          </a:prstGeom>
        </p:spPr>
        <p:txBody>
          <a:bodyPr wrap="square">
            <a:spAutoFit/>
          </a:bodyPr>
          <a:lstStyle/>
          <a:p>
            <a:r>
              <a:rPr lang="en-GB" sz="1200" dirty="0"/>
              <a:t>I can identify ways to improve the environment.</a:t>
            </a:r>
          </a:p>
        </p:txBody>
      </p:sp>
      <p:sp>
        <p:nvSpPr>
          <p:cNvPr id="58" name="TextBox 57"/>
          <p:cNvSpPr txBox="1"/>
          <p:nvPr/>
        </p:nvSpPr>
        <p:spPr>
          <a:xfrm>
            <a:off x="3509641" y="4460154"/>
            <a:ext cx="1713247" cy="646331"/>
          </a:xfrm>
          <a:prstGeom prst="rect">
            <a:avLst/>
          </a:prstGeom>
          <a:noFill/>
        </p:spPr>
        <p:txBody>
          <a:bodyPr wrap="square" rtlCol="0">
            <a:spAutoFit/>
          </a:bodyPr>
          <a:lstStyle/>
          <a:p>
            <a:r>
              <a:rPr lang="en-GB" sz="1200" dirty="0"/>
              <a:t>I understand the importance of a healthy lifestyle </a:t>
            </a:r>
          </a:p>
        </p:txBody>
      </p:sp>
      <p:cxnSp>
        <p:nvCxnSpPr>
          <p:cNvPr id="9" name="Straight Arrow Connector 8"/>
          <p:cNvCxnSpPr>
            <a:endCxn id="71" idx="1"/>
          </p:cNvCxnSpPr>
          <p:nvPr/>
        </p:nvCxnSpPr>
        <p:spPr>
          <a:xfrm>
            <a:off x="2045137" y="1083550"/>
            <a:ext cx="1452154" cy="36898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a:endCxn id="7" idx="1"/>
          </p:cNvCxnSpPr>
          <p:nvPr/>
        </p:nvCxnSpPr>
        <p:spPr>
          <a:xfrm flipV="1">
            <a:off x="2133814" y="1991157"/>
            <a:ext cx="1405674" cy="1795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0" idx="3"/>
            <a:endCxn id="30" idx="1"/>
          </p:cNvCxnSpPr>
          <p:nvPr/>
        </p:nvCxnSpPr>
        <p:spPr>
          <a:xfrm>
            <a:off x="2133815" y="1972576"/>
            <a:ext cx="1330187" cy="2200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Rounded Rectangle 59"/>
          <p:cNvSpPr/>
          <p:nvPr/>
        </p:nvSpPr>
        <p:spPr>
          <a:xfrm>
            <a:off x="7265012" y="4540296"/>
            <a:ext cx="2080476" cy="104323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a:t>The impact on our bodies.  How those in need of a life change can get help and support. Making healthy meals .</a:t>
            </a:r>
          </a:p>
        </p:txBody>
      </p:sp>
      <p:sp>
        <p:nvSpPr>
          <p:cNvPr id="61" name="TextBox 60"/>
          <p:cNvSpPr txBox="1"/>
          <p:nvPr/>
        </p:nvSpPr>
        <p:spPr>
          <a:xfrm>
            <a:off x="3369831" y="525006"/>
            <a:ext cx="2160240" cy="1015663"/>
          </a:xfrm>
          <a:prstGeom prst="rect">
            <a:avLst/>
          </a:prstGeom>
          <a:noFill/>
        </p:spPr>
        <p:txBody>
          <a:bodyPr wrap="square" rtlCol="0">
            <a:spAutoFit/>
          </a:bodyPr>
          <a:lstStyle/>
          <a:p>
            <a:r>
              <a:rPr lang="en-GB" sz="1200" dirty="0"/>
              <a:t>I can work independently, with a partner and in groups productively and cooperatively whether they are my friend or not.</a:t>
            </a:r>
          </a:p>
        </p:txBody>
      </p:sp>
      <p:sp>
        <p:nvSpPr>
          <p:cNvPr id="64" name="TextBox 63"/>
          <p:cNvSpPr txBox="1"/>
          <p:nvPr/>
        </p:nvSpPr>
        <p:spPr>
          <a:xfrm>
            <a:off x="6423042" y="896364"/>
            <a:ext cx="2710649" cy="830997"/>
          </a:xfrm>
          <a:prstGeom prst="rect">
            <a:avLst/>
          </a:prstGeom>
          <a:noFill/>
        </p:spPr>
        <p:txBody>
          <a:bodyPr wrap="square" rtlCol="0">
            <a:spAutoFit/>
          </a:bodyPr>
          <a:lstStyle/>
          <a:p>
            <a:r>
              <a:rPr lang="en-GB" sz="1200" dirty="0"/>
              <a:t>Working more independently and less guided. Identifying others strengths and weaknesses and using these to benefit the group.</a:t>
            </a:r>
          </a:p>
        </p:txBody>
      </p:sp>
      <p:sp>
        <p:nvSpPr>
          <p:cNvPr id="77" name="TextBox 76"/>
          <p:cNvSpPr txBox="1"/>
          <p:nvPr/>
        </p:nvSpPr>
        <p:spPr>
          <a:xfrm>
            <a:off x="7096101" y="6211670"/>
            <a:ext cx="2418298" cy="646331"/>
          </a:xfrm>
          <a:prstGeom prst="rect">
            <a:avLst/>
          </a:prstGeom>
          <a:noFill/>
        </p:spPr>
        <p:txBody>
          <a:bodyPr wrap="square" rtlCol="0">
            <a:spAutoFit/>
          </a:bodyPr>
          <a:lstStyle/>
          <a:p>
            <a:r>
              <a:rPr lang="en-GB" sz="1200" dirty="0"/>
              <a:t>I can identify the different kinds of risk associated with the use and misuse of a range of substances. </a:t>
            </a:r>
          </a:p>
        </p:txBody>
      </p:sp>
      <p:cxnSp>
        <p:nvCxnSpPr>
          <p:cNvPr id="69" name="Straight Arrow Connector 68"/>
          <p:cNvCxnSpPr/>
          <p:nvPr/>
        </p:nvCxnSpPr>
        <p:spPr>
          <a:xfrm>
            <a:off x="5470452" y="1032837"/>
            <a:ext cx="863090" cy="263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5" name="Picture 54">
            <a:hlinkClick r:id="rId5" action="ppaction://hlinksldjump"/>
            <a:extLst>
              <a:ext uri="{FF2B5EF4-FFF2-40B4-BE49-F238E27FC236}">
                <a16:creationId xmlns:a16="http://schemas.microsoft.com/office/drawing/2014/main" id="{517DFB0C-A14C-47A3-8772-7867E1136039}"/>
              </a:ext>
            </a:extLst>
          </p:cNvPr>
          <p:cNvPicPr>
            <a:picLocks noChangeAspect="1"/>
          </p:cNvPicPr>
          <p:nvPr/>
        </p:nvPicPr>
        <p:blipFill>
          <a:blip r:embed="rId6"/>
          <a:stretch>
            <a:fillRect/>
          </a:stretch>
        </p:blipFill>
        <p:spPr>
          <a:xfrm>
            <a:off x="5403845" y="6258733"/>
            <a:ext cx="719612" cy="576263"/>
          </a:xfrm>
          <a:prstGeom prst="rect">
            <a:avLst/>
          </a:prstGeom>
        </p:spPr>
      </p:pic>
    </p:spTree>
    <p:extLst>
      <p:ext uri="{BB962C8B-B14F-4D97-AF65-F5344CB8AC3E}">
        <p14:creationId xmlns:p14="http://schemas.microsoft.com/office/powerpoint/2010/main" val="216758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ounded Rectangle 70"/>
          <p:cNvSpPr/>
          <p:nvPr/>
        </p:nvSpPr>
        <p:spPr>
          <a:xfrm>
            <a:off x="6824005" y="6136953"/>
            <a:ext cx="2700994" cy="673475"/>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3" name="Rounded Rectangle 62"/>
          <p:cNvSpPr/>
          <p:nvPr/>
        </p:nvSpPr>
        <p:spPr>
          <a:xfrm>
            <a:off x="3792770" y="5649070"/>
            <a:ext cx="1736109" cy="464800"/>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2" name="Rounded Rectangle 61"/>
          <p:cNvSpPr/>
          <p:nvPr/>
        </p:nvSpPr>
        <p:spPr>
          <a:xfrm>
            <a:off x="6940979" y="5629120"/>
            <a:ext cx="2418298" cy="507832"/>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7" name="Rounded Rectangle 56"/>
          <p:cNvSpPr/>
          <p:nvPr/>
        </p:nvSpPr>
        <p:spPr>
          <a:xfrm>
            <a:off x="7026956" y="4311028"/>
            <a:ext cx="2135817" cy="70822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0" name="Rounded Rectangle 49"/>
          <p:cNvSpPr/>
          <p:nvPr/>
        </p:nvSpPr>
        <p:spPr>
          <a:xfrm>
            <a:off x="3785844" y="4970782"/>
            <a:ext cx="1736109" cy="637951"/>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1" name="Rectangle 40"/>
          <p:cNvSpPr/>
          <p:nvPr/>
        </p:nvSpPr>
        <p:spPr>
          <a:xfrm>
            <a:off x="3817109" y="4970782"/>
            <a:ext cx="1657409" cy="646331"/>
          </a:xfrm>
          <a:prstGeom prst="rect">
            <a:avLst/>
          </a:prstGeom>
        </p:spPr>
        <p:txBody>
          <a:bodyPr wrap="square">
            <a:spAutoFit/>
          </a:bodyPr>
          <a:lstStyle/>
          <a:p>
            <a:r>
              <a:rPr lang="en-GB" sz="1200" dirty="0"/>
              <a:t>I can reflect on my own mistakes a</a:t>
            </a:r>
            <a:r>
              <a:rPr lang="en-GB" sz="1200" i="1" dirty="0"/>
              <a:t>n</a:t>
            </a:r>
            <a:r>
              <a:rPr lang="en-GB" sz="1200" dirty="0"/>
              <a:t>d make things better.</a:t>
            </a:r>
          </a:p>
        </p:txBody>
      </p:sp>
      <p:sp>
        <p:nvSpPr>
          <p:cNvPr id="49" name="Rounded Rectangle 48"/>
          <p:cNvSpPr/>
          <p:nvPr/>
        </p:nvSpPr>
        <p:spPr>
          <a:xfrm>
            <a:off x="3826029" y="4521971"/>
            <a:ext cx="1648489" cy="43929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7" name="Rounded Rectangle 46"/>
          <p:cNvSpPr/>
          <p:nvPr/>
        </p:nvSpPr>
        <p:spPr>
          <a:xfrm>
            <a:off x="3826029" y="3621014"/>
            <a:ext cx="1750281" cy="87858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4" name="Rounded Rectangle 43"/>
          <p:cNvSpPr/>
          <p:nvPr/>
        </p:nvSpPr>
        <p:spPr>
          <a:xfrm>
            <a:off x="6995697" y="842427"/>
            <a:ext cx="1809337" cy="85884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3826029" y="2742430"/>
            <a:ext cx="1828199" cy="878584"/>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65" name="Rounded Rectangle 64"/>
          <p:cNvSpPr/>
          <p:nvPr/>
        </p:nvSpPr>
        <p:spPr>
          <a:xfrm>
            <a:off x="3833280" y="2070483"/>
            <a:ext cx="1846041" cy="61855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5" name="Rounded Rectangle 54"/>
          <p:cNvSpPr/>
          <p:nvPr/>
        </p:nvSpPr>
        <p:spPr>
          <a:xfrm>
            <a:off x="3817109" y="649754"/>
            <a:ext cx="1846041" cy="66016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4" name="TextBox 3"/>
          <p:cNvSpPr txBox="1"/>
          <p:nvPr/>
        </p:nvSpPr>
        <p:spPr>
          <a:xfrm>
            <a:off x="3754215" y="228264"/>
            <a:ext cx="3951857" cy="369332"/>
          </a:xfrm>
          <a:prstGeom prst="rect">
            <a:avLst/>
          </a:prstGeom>
          <a:noFill/>
        </p:spPr>
        <p:txBody>
          <a:bodyPr wrap="square" rtlCol="0">
            <a:spAutoFit/>
          </a:bodyPr>
          <a:lstStyle/>
          <a:p>
            <a:r>
              <a:rPr lang="en-GB" dirty="0"/>
              <a:t>PSHE Progression Map</a:t>
            </a:r>
          </a:p>
        </p:txBody>
      </p:sp>
      <p:pic>
        <p:nvPicPr>
          <p:cNvPr id="1026" name="Picture 2" descr="Image result for branston junior academ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0" y="21363"/>
            <a:ext cx="9525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717"/>
          <a:stretch/>
        </p:blipFill>
        <p:spPr bwMode="auto">
          <a:xfrm>
            <a:off x="1463577" y="-37741"/>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825208" y="17553"/>
          <a:ext cx="1607840" cy="822960"/>
        </p:xfrm>
        <a:graphic>
          <a:graphicData uri="http://schemas.openxmlformats.org/drawingml/2006/table">
            <a:tbl>
              <a:tblPr firstRow="1" bandRow="1">
                <a:tableStyleId>{5940675A-B579-460E-94D1-54222C63F5DA}</a:tableStyleId>
              </a:tblPr>
              <a:tblGrid>
                <a:gridCol w="1607840">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3080578" y="1916795"/>
            <a:ext cx="1550908" cy="253916"/>
          </a:xfrm>
          <a:prstGeom prst="rect">
            <a:avLst/>
          </a:prstGeom>
          <a:noFill/>
        </p:spPr>
        <p:txBody>
          <a:bodyPr wrap="square" rtlCol="0">
            <a:spAutoFit/>
          </a:bodyPr>
          <a:lstStyle/>
          <a:p>
            <a:endParaRPr lang="en-GB" sz="1050" dirty="0"/>
          </a:p>
        </p:txBody>
      </p:sp>
      <p:sp>
        <p:nvSpPr>
          <p:cNvPr id="28" name="Rounded Rectangle 27"/>
          <p:cNvSpPr/>
          <p:nvPr/>
        </p:nvSpPr>
        <p:spPr>
          <a:xfrm>
            <a:off x="6994605" y="5090998"/>
            <a:ext cx="2312561" cy="4800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59" name="Rounded Rectangle 58"/>
          <p:cNvSpPr/>
          <p:nvPr/>
        </p:nvSpPr>
        <p:spPr>
          <a:xfrm>
            <a:off x="3804182" y="1391995"/>
            <a:ext cx="1846041" cy="618552"/>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15" name="Straight Arrow Connector 14"/>
          <p:cNvCxnSpPr>
            <a:stCxn id="55" idx="3"/>
            <a:endCxn id="44" idx="1"/>
          </p:cNvCxnSpPr>
          <p:nvPr/>
        </p:nvCxnSpPr>
        <p:spPr>
          <a:xfrm>
            <a:off x="5663150" y="979835"/>
            <a:ext cx="1332547" cy="2920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3792769" y="1364217"/>
            <a:ext cx="1964486" cy="646331"/>
          </a:xfrm>
          <a:prstGeom prst="rect">
            <a:avLst/>
          </a:prstGeom>
        </p:spPr>
        <p:txBody>
          <a:bodyPr wrap="square">
            <a:spAutoFit/>
          </a:bodyPr>
          <a:lstStyle/>
          <a:p>
            <a:r>
              <a:rPr lang="en-GB" sz="1200" dirty="0"/>
              <a:t>I can show awareness of changes that take place as I grow.</a:t>
            </a:r>
          </a:p>
        </p:txBody>
      </p:sp>
      <p:sp>
        <p:nvSpPr>
          <p:cNvPr id="61" name="Rounded Rectangle 60"/>
          <p:cNvSpPr/>
          <p:nvPr/>
        </p:nvSpPr>
        <p:spPr>
          <a:xfrm>
            <a:off x="7033033" y="1762807"/>
            <a:ext cx="1550908" cy="74358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21" name="TextBox 20"/>
          <p:cNvSpPr txBox="1"/>
          <p:nvPr/>
        </p:nvSpPr>
        <p:spPr>
          <a:xfrm>
            <a:off x="7033033" y="1811431"/>
            <a:ext cx="1550908" cy="646331"/>
          </a:xfrm>
          <a:prstGeom prst="rect">
            <a:avLst/>
          </a:prstGeom>
          <a:noFill/>
        </p:spPr>
        <p:txBody>
          <a:bodyPr wrap="square" rtlCol="0">
            <a:spAutoFit/>
          </a:bodyPr>
          <a:lstStyle/>
          <a:p>
            <a:r>
              <a:rPr lang="en-GB" sz="1200" dirty="0"/>
              <a:t>Looking at puberty in more depth (see RSE policy). </a:t>
            </a:r>
          </a:p>
        </p:txBody>
      </p:sp>
      <p:cxnSp>
        <p:nvCxnSpPr>
          <p:cNvPr id="64" name="Straight Arrow Connector 63"/>
          <p:cNvCxnSpPr>
            <a:endCxn id="61" idx="1"/>
          </p:cNvCxnSpPr>
          <p:nvPr/>
        </p:nvCxnSpPr>
        <p:spPr>
          <a:xfrm>
            <a:off x="5674661" y="1601223"/>
            <a:ext cx="1358373" cy="53337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3858941" y="2055933"/>
            <a:ext cx="1843133" cy="646331"/>
          </a:xfrm>
          <a:prstGeom prst="rect">
            <a:avLst/>
          </a:prstGeom>
          <a:noFill/>
        </p:spPr>
        <p:txBody>
          <a:bodyPr wrap="square" rtlCol="0">
            <a:spAutoFit/>
          </a:bodyPr>
          <a:lstStyle/>
          <a:p>
            <a:r>
              <a:rPr lang="en-GB" sz="1200" dirty="0"/>
              <a:t>I know the importance of and how to manage a budget.</a:t>
            </a:r>
          </a:p>
        </p:txBody>
      </p:sp>
      <p:sp>
        <p:nvSpPr>
          <p:cNvPr id="66" name="Rounded Rectangle 65"/>
          <p:cNvSpPr/>
          <p:nvPr/>
        </p:nvSpPr>
        <p:spPr>
          <a:xfrm>
            <a:off x="6966818" y="2563462"/>
            <a:ext cx="2429106" cy="100434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31" name="Rectangle 30"/>
          <p:cNvSpPr/>
          <p:nvPr/>
        </p:nvSpPr>
        <p:spPr>
          <a:xfrm>
            <a:off x="7030691" y="2552140"/>
            <a:ext cx="2301325" cy="1015663"/>
          </a:xfrm>
          <a:prstGeom prst="rect">
            <a:avLst/>
          </a:prstGeom>
        </p:spPr>
        <p:txBody>
          <a:bodyPr wrap="square">
            <a:spAutoFit/>
          </a:bodyPr>
          <a:lstStyle/>
          <a:p>
            <a:r>
              <a:rPr lang="en-GB" sz="1200" dirty="0"/>
              <a:t>Looking at price, interest, discounts, VAT and apply it to more realistic situations. Making more money (generating income) and planning an enterprise event</a:t>
            </a:r>
          </a:p>
        </p:txBody>
      </p:sp>
      <p:cxnSp>
        <p:nvCxnSpPr>
          <p:cNvPr id="67" name="Straight Arrow Connector 66"/>
          <p:cNvCxnSpPr>
            <a:stCxn id="65" idx="3"/>
            <a:endCxn id="66" idx="1"/>
          </p:cNvCxnSpPr>
          <p:nvPr/>
        </p:nvCxnSpPr>
        <p:spPr>
          <a:xfrm>
            <a:off x="5679320" y="2379760"/>
            <a:ext cx="1287498" cy="6858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3833279" y="3621015"/>
            <a:ext cx="1641238" cy="830997"/>
          </a:xfrm>
          <a:prstGeom prst="rect">
            <a:avLst/>
          </a:prstGeom>
          <a:noFill/>
        </p:spPr>
        <p:txBody>
          <a:bodyPr wrap="square" rtlCol="0">
            <a:spAutoFit/>
          </a:bodyPr>
          <a:lstStyle/>
          <a:p>
            <a:r>
              <a:rPr lang="en-GB" sz="1200" dirty="0"/>
              <a:t>I can develop strategies for managing and controlling strong feelings and emotions.</a:t>
            </a:r>
          </a:p>
        </p:txBody>
      </p:sp>
      <p:sp>
        <p:nvSpPr>
          <p:cNvPr id="39" name="Rectangle 38"/>
          <p:cNvSpPr/>
          <p:nvPr/>
        </p:nvSpPr>
        <p:spPr>
          <a:xfrm>
            <a:off x="3841958" y="4499599"/>
            <a:ext cx="1632560" cy="461665"/>
          </a:xfrm>
          <a:prstGeom prst="rect">
            <a:avLst/>
          </a:prstGeom>
        </p:spPr>
        <p:txBody>
          <a:bodyPr wrap="square">
            <a:spAutoFit/>
          </a:bodyPr>
          <a:lstStyle/>
          <a:p>
            <a:r>
              <a:rPr lang="en-GB" sz="1200" dirty="0"/>
              <a:t>I can begin to make responsible choices.</a:t>
            </a:r>
          </a:p>
        </p:txBody>
      </p:sp>
      <p:sp>
        <p:nvSpPr>
          <p:cNvPr id="43" name="Rectangle 42"/>
          <p:cNvSpPr/>
          <p:nvPr/>
        </p:nvSpPr>
        <p:spPr>
          <a:xfrm>
            <a:off x="3768172" y="5652205"/>
            <a:ext cx="1692122" cy="461665"/>
          </a:xfrm>
          <a:prstGeom prst="rect">
            <a:avLst/>
          </a:prstGeom>
        </p:spPr>
        <p:txBody>
          <a:bodyPr wrap="square">
            <a:spAutoFit/>
          </a:bodyPr>
          <a:lstStyle/>
          <a:p>
            <a:r>
              <a:rPr lang="en-GB" sz="1200" dirty="0"/>
              <a:t>I can deal with changes in a positive way.</a:t>
            </a:r>
          </a:p>
        </p:txBody>
      </p:sp>
      <p:sp>
        <p:nvSpPr>
          <p:cNvPr id="32" name="Rounded Rectangle 31"/>
          <p:cNvSpPr/>
          <p:nvPr/>
        </p:nvSpPr>
        <p:spPr>
          <a:xfrm>
            <a:off x="7035329" y="3590067"/>
            <a:ext cx="2135817" cy="677278"/>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33" name="Straight Arrow Connector 32"/>
          <p:cNvCxnSpPr>
            <a:stCxn id="58" idx="3"/>
            <a:endCxn id="32" idx="1"/>
          </p:cNvCxnSpPr>
          <p:nvPr/>
        </p:nvCxnSpPr>
        <p:spPr>
          <a:xfrm>
            <a:off x="5654228" y="3181722"/>
            <a:ext cx="1381101" cy="746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955546" y="4341976"/>
            <a:ext cx="2416964" cy="646331"/>
          </a:xfrm>
          <a:prstGeom prst="rect">
            <a:avLst/>
          </a:prstGeom>
          <a:noFill/>
        </p:spPr>
        <p:txBody>
          <a:bodyPr wrap="square" rtlCol="0">
            <a:spAutoFit/>
          </a:bodyPr>
          <a:lstStyle/>
          <a:p>
            <a:r>
              <a:rPr lang="en-GB" sz="1200" dirty="0"/>
              <a:t>Dealing with death and grief and experiencing conflict at home in more depth.</a:t>
            </a:r>
          </a:p>
        </p:txBody>
      </p:sp>
      <p:sp>
        <p:nvSpPr>
          <p:cNvPr id="36" name="TextBox 35"/>
          <p:cNvSpPr txBox="1"/>
          <p:nvPr/>
        </p:nvSpPr>
        <p:spPr>
          <a:xfrm>
            <a:off x="6942403" y="5090999"/>
            <a:ext cx="2416964" cy="461665"/>
          </a:xfrm>
          <a:prstGeom prst="rect">
            <a:avLst/>
          </a:prstGeom>
          <a:noFill/>
        </p:spPr>
        <p:txBody>
          <a:bodyPr wrap="square" rtlCol="0">
            <a:spAutoFit/>
          </a:bodyPr>
          <a:lstStyle/>
          <a:p>
            <a:r>
              <a:rPr lang="en-GB" sz="1200" dirty="0"/>
              <a:t>Consider consequences  that may occur when making certain choices.</a:t>
            </a:r>
          </a:p>
        </p:txBody>
      </p:sp>
      <p:sp>
        <p:nvSpPr>
          <p:cNvPr id="37" name="Rectangle 36"/>
          <p:cNvSpPr/>
          <p:nvPr/>
        </p:nvSpPr>
        <p:spPr>
          <a:xfrm>
            <a:off x="6927939" y="5649071"/>
            <a:ext cx="2393550" cy="461665"/>
          </a:xfrm>
          <a:prstGeom prst="rect">
            <a:avLst/>
          </a:prstGeom>
        </p:spPr>
        <p:txBody>
          <a:bodyPr wrap="square">
            <a:spAutoFit/>
          </a:bodyPr>
          <a:lstStyle/>
          <a:p>
            <a:r>
              <a:rPr lang="en-GB" sz="1200" dirty="0"/>
              <a:t>Think of solutions to their mistakes and try and make things better.</a:t>
            </a:r>
          </a:p>
        </p:txBody>
      </p:sp>
      <p:sp>
        <p:nvSpPr>
          <p:cNvPr id="40" name="TextBox 39"/>
          <p:cNvSpPr txBox="1"/>
          <p:nvPr/>
        </p:nvSpPr>
        <p:spPr>
          <a:xfrm>
            <a:off x="3884755" y="635028"/>
            <a:ext cx="1691555" cy="646331"/>
          </a:xfrm>
          <a:prstGeom prst="rect">
            <a:avLst/>
          </a:prstGeom>
          <a:noFill/>
        </p:spPr>
        <p:txBody>
          <a:bodyPr wrap="square" rtlCol="0">
            <a:spAutoFit/>
          </a:bodyPr>
          <a:lstStyle/>
          <a:p>
            <a:r>
              <a:rPr lang="en-GB" sz="1200" dirty="0"/>
              <a:t>I can deal with a challenge in a positive way.</a:t>
            </a:r>
          </a:p>
        </p:txBody>
      </p:sp>
      <p:sp>
        <p:nvSpPr>
          <p:cNvPr id="42" name="TextBox 41"/>
          <p:cNvSpPr txBox="1"/>
          <p:nvPr/>
        </p:nvSpPr>
        <p:spPr>
          <a:xfrm>
            <a:off x="7026956" y="872405"/>
            <a:ext cx="1795437" cy="830997"/>
          </a:xfrm>
          <a:prstGeom prst="rect">
            <a:avLst/>
          </a:prstGeom>
          <a:noFill/>
        </p:spPr>
        <p:txBody>
          <a:bodyPr wrap="square" rtlCol="0">
            <a:spAutoFit/>
          </a:bodyPr>
          <a:lstStyle/>
          <a:p>
            <a:r>
              <a:rPr lang="en-GB" sz="1200" dirty="0"/>
              <a:t>Know when to seek help and what help would be beneficial for certain situations.</a:t>
            </a:r>
          </a:p>
        </p:txBody>
      </p:sp>
      <p:sp>
        <p:nvSpPr>
          <p:cNvPr id="45" name="TextBox 44"/>
          <p:cNvSpPr txBox="1"/>
          <p:nvPr/>
        </p:nvSpPr>
        <p:spPr>
          <a:xfrm>
            <a:off x="3863601" y="2790018"/>
            <a:ext cx="1786621" cy="830997"/>
          </a:xfrm>
          <a:prstGeom prst="rect">
            <a:avLst/>
          </a:prstGeom>
          <a:noFill/>
        </p:spPr>
        <p:txBody>
          <a:bodyPr wrap="square" rtlCol="0">
            <a:spAutoFit/>
          </a:bodyPr>
          <a:lstStyle/>
          <a:p>
            <a:r>
              <a:rPr lang="en-GB" sz="1200" dirty="0"/>
              <a:t>I can recognise and respect similarities and differences between people.</a:t>
            </a:r>
          </a:p>
        </p:txBody>
      </p:sp>
      <p:sp>
        <p:nvSpPr>
          <p:cNvPr id="46" name="TextBox 45"/>
          <p:cNvSpPr txBox="1"/>
          <p:nvPr/>
        </p:nvSpPr>
        <p:spPr>
          <a:xfrm>
            <a:off x="7037872" y="3621015"/>
            <a:ext cx="2252313" cy="646331"/>
          </a:xfrm>
          <a:prstGeom prst="rect">
            <a:avLst/>
          </a:prstGeom>
          <a:noFill/>
        </p:spPr>
        <p:txBody>
          <a:bodyPr wrap="square" rtlCol="0">
            <a:spAutoFit/>
          </a:bodyPr>
          <a:lstStyle/>
          <a:p>
            <a:r>
              <a:rPr lang="en-GB" sz="1200" dirty="0"/>
              <a:t>Looking more specifically at race, ethnicity, gender stereotypes and culture</a:t>
            </a:r>
          </a:p>
        </p:txBody>
      </p:sp>
      <p:cxnSp>
        <p:nvCxnSpPr>
          <p:cNvPr id="23" name="Straight Arrow Connector 22"/>
          <p:cNvCxnSpPr>
            <a:endCxn id="7" idx="1"/>
          </p:cNvCxnSpPr>
          <p:nvPr/>
        </p:nvCxnSpPr>
        <p:spPr>
          <a:xfrm>
            <a:off x="5576310" y="4014343"/>
            <a:ext cx="1379237" cy="6507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49" idx="3"/>
            <a:endCxn id="36" idx="1"/>
          </p:cNvCxnSpPr>
          <p:nvPr/>
        </p:nvCxnSpPr>
        <p:spPr>
          <a:xfrm>
            <a:off x="5474517" y="4741617"/>
            <a:ext cx="1467886" cy="5802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9" name="Straight Arrow Connector 68"/>
          <p:cNvCxnSpPr>
            <a:endCxn id="62" idx="1"/>
          </p:cNvCxnSpPr>
          <p:nvPr/>
        </p:nvCxnSpPr>
        <p:spPr>
          <a:xfrm>
            <a:off x="5521953" y="5219126"/>
            <a:ext cx="1419027" cy="6639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Rectangle 69"/>
          <p:cNvSpPr/>
          <p:nvPr/>
        </p:nvSpPr>
        <p:spPr>
          <a:xfrm>
            <a:off x="6824006" y="6113870"/>
            <a:ext cx="2714731" cy="646331"/>
          </a:xfrm>
          <a:prstGeom prst="rect">
            <a:avLst/>
          </a:prstGeom>
        </p:spPr>
        <p:txBody>
          <a:bodyPr wrap="square">
            <a:spAutoFit/>
          </a:bodyPr>
          <a:lstStyle/>
          <a:p>
            <a:r>
              <a:rPr lang="en-GB" sz="1200" dirty="0"/>
              <a:t>Offering advise on how to deal with change and looking at how to deal with bigger changes in the wider world.</a:t>
            </a:r>
          </a:p>
        </p:txBody>
      </p:sp>
      <p:cxnSp>
        <p:nvCxnSpPr>
          <p:cNvPr id="48" name="Straight Arrow Connector 47"/>
          <p:cNvCxnSpPr>
            <a:stCxn id="63" idx="3"/>
            <a:endCxn id="71" idx="1"/>
          </p:cNvCxnSpPr>
          <p:nvPr/>
        </p:nvCxnSpPr>
        <p:spPr>
          <a:xfrm>
            <a:off x="5528879" y="5881470"/>
            <a:ext cx="1295127" cy="5922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632520" y="3079597"/>
            <a:ext cx="2783866" cy="3539430"/>
          </a:xfrm>
          <a:prstGeom prst="rect">
            <a:avLst/>
          </a:prstGeom>
          <a:noFill/>
          <a:ln>
            <a:solidFill>
              <a:schemeClr val="tx1"/>
            </a:solidFill>
          </a:ln>
        </p:spPr>
        <p:txBody>
          <a:bodyPr wrap="square" rtlCol="0">
            <a:spAutoFit/>
          </a:bodyPr>
          <a:lstStyle/>
          <a:p>
            <a:r>
              <a:rPr lang="en-GB" sz="1400" dirty="0"/>
              <a:t>Additional Information: </a:t>
            </a:r>
          </a:p>
          <a:p>
            <a:r>
              <a:rPr lang="en-GB" sz="1400" dirty="0"/>
              <a:t>We sometimes look at aspects of PSHE though whole school assemblies and events. </a:t>
            </a:r>
          </a:p>
          <a:p>
            <a:r>
              <a:rPr lang="en-GB" sz="1400" dirty="0"/>
              <a:t>We may also undertake one off sessions if specific incidents, concerns or issues arise. </a:t>
            </a:r>
          </a:p>
          <a:p>
            <a:r>
              <a:rPr lang="en-GB" sz="1400" dirty="0"/>
              <a:t>As a whole school approach we follow the 5R’s which link with many areas we teach in PSHE. Most of the objectives are covered in both Year 3/4 and 5/6, however the objectives are extended and covered in more depth in Year 5/6. This progression is shown in the Year 5/6 boxes. </a:t>
            </a:r>
          </a:p>
        </p:txBody>
      </p:sp>
      <p:pic>
        <p:nvPicPr>
          <p:cNvPr id="51" name="Picture 50">
            <a:hlinkClick r:id="rId5" action="ppaction://hlinksldjump"/>
            <a:extLst>
              <a:ext uri="{FF2B5EF4-FFF2-40B4-BE49-F238E27FC236}">
                <a16:creationId xmlns:a16="http://schemas.microsoft.com/office/drawing/2014/main" id="{8178B22E-B753-4DBD-9DF8-AB56CEE0806D}"/>
              </a:ext>
            </a:extLst>
          </p:cNvPr>
          <p:cNvPicPr>
            <a:picLocks noChangeAspect="1"/>
          </p:cNvPicPr>
          <p:nvPr/>
        </p:nvPicPr>
        <p:blipFill>
          <a:blip r:embed="rId6"/>
          <a:stretch>
            <a:fillRect/>
          </a:stretch>
        </p:blipFill>
        <p:spPr>
          <a:xfrm>
            <a:off x="3614097" y="6234165"/>
            <a:ext cx="719612" cy="576263"/>
          </a:xfrm>
          <a:prstGeom prst="rect">
            <a:avLst/>
          </a:prstGeom>
        </p:spPr>
      </p:pic>
    </p:spTree>
    <p:extLst>
      <p:ext uri="{BB962C8B-B14F-4D97-AF65-F5344CB8AC3E}">
        <p14:creationId xmlns:p14="http://schemas.microsoft.com/office/powerpoint/2010/main" val="241224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8592" y="296721"/>
            <a:ext cx="3951857" cy="830997"/>
          </a:xfrm>
          <a:prstGeom prst="rect">
            <a:avLst/>
          </a:prstGeom>
          <a:noFill/>
        </p:spPr>
        <p:txBody>
          <a:bodyPr wrap="square" rtlCol="0">
            <a:spAutoFit/>
          </a:bodyPr>
          <a:lstStyle/>
          <a:p>
            <a:pPr algn="ctr" defTabSz="914400"/>
            <a:r>
              <a:rPr lang="en-GB" sz="2400" b="1" u="sng" dirty="0">
                <a:solidFill>
                  <a:prstClr val="black"/>
                </a:solidFill>
                <a:latin typeface="Calibri"/>
              </a:rPr>
              <a:t>Computing Key Skills Progression Map</a:t>
            </a: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717"/>
          <a:stretch/>
        </p:blipFill>
        <p:spPr bwMode="auto">
          <a:xfrm>
            <a:off x="6802386" y="322915"/>
            <a:ext cx="2290638" cy="901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nvGraphicFramePr>
        <p:xfrm>
          <a:off x="6166584" y="1449058"/>
          <a:ext cx="1396971" cy="1005840"/>
        </p:xfrm>
        <a:graphic>
          <a:graphicData uri="http://schemas.openxmlformats.org/drawingml/2006/table">
            <a:tbl>
              <a:tblPr firstRow="1" bandRow="1">
                <a:tableStyleId>{5940675A-B579-460E-94D1-54222C63F5DA}</a:tableStyleId>
              </a:tblPr>
              <a:tblGrid>
                <a:gridCol w="1396971">
                  <a:extLst>
                    <a:ext uri="{9D8B030D-6E8A-4147-A177-3AD203B41FA5}">
                      <a16:colId xmlns:a16="http://schemas.microsoft.com/office/drawing/2014/main" val="20000"/>
                    </a:ext>
                  </a:extLst>
                </a:gridCol>
              </a:tblGrid>
              <a:tr h="245285">
                <a:tc>
                  <a:txBody>
                    <a:bodyPr/>
                    <a:lstStyle/>
                    <a:p>
                      <a:pPr algn="ctr"/>
                      <a:r>
                        <a:rPr lang="en-GB" sz="1200" dirty="0"/>
                        <a:t>Year 3/4 </a:t>
                      </a:r>
                    </a:p>
                  </a:txBody>
                  <a:tcPr>
                    <a:solidFill>
                      <a:srgbClr val="0070C0"/>
                    </a:solidFill>
                  </a:tcPr>
                </a:tc>
                <a:extLst>
                  <a:ext uri="{0D108BD9-81ED-4DB2-BD59-A6C34878D82A}">
                    <a16:rowId xmlns:a16="http://schemas.microsoft.com/office/drawing/2014/main" val="10000"/>
                  </a:ext>
                </a:extLst>
              </a:tr>
              <a:tr h="245285">
                <a:tc>
                  <a:txBody>
                    <a:bodyPr/>
                    <a:lstStyle/>
                    <a:p>
                      <a:pPr algn="ctr"/>
                      <a:r>
                        <a:rPr lang="en-GB" sz="1200" dirty="0"/>
                        <a:t>Across all year groups</a:t>
                      </a:r>
                    </a:p>
                  </a:txBody>
                  <a:tcPr>
                    <a:solidFill>
                      <a:schemeClr val="bg1">
                        <a:lumMod val="75000"/>
                      </a:schemeClr>
                    </a:solidFill>
                  </a:tcPr>
                </a:tc>
                <a:extLst>
                  <a:ext uri="{0D108BD9-81ED-4DB2-BD59-A6C34878D82A}">
                    <a16:rowId xmlns:a16="http://schemas.microsoft.com/office/drawing/2014/main" val="10001"/>
                  </a:ext>
                </a:extLst>
              </a:tr>
              <a:tr h="245285">
                <a:tc>
                  <a:txBody>
                    <a:bodyPr/>
                    <a:lstStyle/>
                    <a:p>
                      <a:pPr algn="ctr"/>
                      <a:r>
                        <a:rPr lang="en-GB" sz="1200" dirty="0"/>
                        <a:t>Year 5/6</a:t>
                      </a:r>
                    </a:p>
                  </a:txBody>
                  <a:tcPr>
                    <a:solidFill>
                      <a:srgbClr val="FFC000"/>
                    </a:solidFill>
                  </a:tcPr>
                </a:tc>
                <a:extLst>
                  <a:ext uri="{0D108BD9-81ED-4DB2-BD59-A6C34878D82A}">
                    <a16:rowId xmlns:a16="http://schemas.microsoft.com/office/drawing/2014/main" val="10002"/>
                  </a:ext>
                </a:extLst>
              </a:tr>
            </a:tbl>
          </a:graphicData>
        </a:graphic>
      </p:graphicFrame>
      <p:sp>
        <p:nvSpPr>
          <p:cNvPr id="12" name="Rounded Rectangle 11"/>
          <p:cNvSpPr/>
          <p:nvPr/>
        </p:nvSpPr>
        <p:spPr>
          <a:xfrm>
            <a:off x="521385" y="3963412"/>
            <a:ext cx="1920919" cy="73900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Word including text and pictures</a:t>
            </a:r>
          </a:p>
        </p:txBody>
      </p:sp>
      <p:sp>
        <p:nvSpPr>
          <p:cNvPr id="24" name="Rounded Rectangle 23"/>
          <p:cNvSpPr/>
          <p:nvPr/>
        </p:nvSpPr>
        <p:spPr>
          <a:xfrm>
            <a:off x="3101617" y="2192796"/>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know how to stay safe online.</a:t>
            </a:r>
          </a:p>
        </p:txBody>
      </p:sp>
      <p:sp>
        <p:nvSpPr>
          <p:cNvPr id="30" name="Rounded Rectangle 29"/>
          <p:cNvSpPr/>
          <p:nvPr/>
        </p:nvSpPr>
        <p:spPr>
          <a:xfrm>
            <a:off x="3125676" y="5273396"/>
            <a:ext cx="1671141" cy="661755"/>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endParaRPr lang="en-GB">
              <a:solidFill>
                <a:prstClr val="black"/>
              </a:solidFill>
              <a:latin typeface="Calibri"/>
            </a:endParaRPr>
          </a:p>
        </p:txBody>
      </p:sp>
      <p:sp>
        <p:nvSpPr>
          <p:cNvPr id="31" name="TextBox 30"/>
          <p:cNvSpPr txBox="1"/>
          <p:nvPr/>
        </p:nvSpPr>
        <p:spPr>
          <a:xfrm>
            <a:off x="3092630" y="5392741"/>
            <a:ext cx="1671142" cy="492443"/>
          </a:xfrm>
          <a:prstGeom prst="rect">
            <a:avLst/>
          </a:prstGeom>
          <a:noFill/>
        </p:spPr>
        <p:txBody>
          <a:bodyPr wrap="square" rtlCol="0">
            <a:spAutoFit/>
          </a:bodyPr>
          <a:lstStyle/>
          <a:p>
            <a:pPr defTabSz="914400"/>
            <a:r>
              <a:rPr lang="en-GB" sz="1300" dirty="0">
                <a:solidFill>
                  <a:prstClr val="black"/>
                </a:solidFill>
                <a:latin typeface="Calibri"/>
              </a:rPr>
              <a:t>I can design and write programs.</a:t>
            </a:r>
            <a:endParaRPr lang="en-GB" sz="1400" dirty="0">
              <a:solidFill>
                <a:prstClr val="black"/>
              </a:solidFill>
              <a:latin typeface="Calibri"/>
            </a:endParaRPr>
          </a:p>
        </p:txBody>
      </p:sp>
      <p:cxnSp>
        <p:nvCxnSpPr>
          <p:cNvPr id="38" name="Straight Arrow Connector 37"/>
          <p:cNvCxnSpPr>
            <a:cxnSpLocks/>
          </p:cNvCxnSpPr>
          <p:nvPr/>
        </p:nvCxnSpPr>
        <p:spPr>
          <a:xfrm flipV="1">
            <a:off x="2508311" y="2651381"/>
            <a:ext cx="556621" cy="3233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a:endCxn id="30" idx="3"/>
          </p:cNvCxnSpPr>
          <p:nvPr/>
        </p:nvCxnSpPr>
        <p:spPr>
          <a:xfrm flipH="1">
            <a:off x="4796816" y="5116147"/>
            <a:ext cx="964218" cy="48812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Rounded Rectangle 19">
            <a:extLst>
              <a:ext uri="{FF2B5EF4-FFF2-40B4-BE49-F238E27FC236}">
                <a16:creationId xmlns:a16="http://schemas.microsoft.com/office/drawing/2014/main" id="{87F6E6DD-CF72-49F4-A3DE-3469F8EA21A7}"/>
              </a:ext>
            </a:extLst>
          </p:cNvPr>
          <p:cNvSpPr/>
          <p:nvPr/>
        </p:nvSpPr>
        <p:spPr>
          <a:xfrm>
            <a:off x="3125676" y="3061598"/>
            <a:ext cx="1616667" cy="1016689"/>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PowerPoint to combine pictures, words, animations and sounds.</a:t>
            </a:r>
          </a:p>
        </p:txBody>
      </p:sp>
      <p:sp>
        <p:nvSpPr>
          <p:cNvPr id="43" name="Rounded Rectangle 19">
            <a:extLst>
              <a:ext uri="{FF2B5EF4-FFF2-40B4-BE49-F238E27FC236}">
                <a16:creationId xmlns:a16="http://schemas.microsoft.com/office/drawing/2014/main" id="{AC011CAB-3774-47E8-BAA0-B6B815D56968}"/>
              </a:ext>
            </a:extLst>
          </p:cNvPr>
          <p:cNvSpPr/>
          <p:nvPr/>
        </p:nvSpPr>
        <p:spPr>
          <a:xfrm>
            <a:off x="3104021" y="4261525"/>
            <a:ext cx="1682889" cy="889378"/>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understand how algorithms work and detect mistakes in algorithms.</a:t>
            </a:r>
          </a:p>
        </p:txBody>
      </p:sp>
      <p:sp>
        <p:nvSpPr>
          <p:cNvPr id="44" name="Rounded Rectangle 9">
            <a:extLst>
              <a:ext uri="{FF2B5EF4-FFF2-40B4-BE49-F238E27FC236}">
                <a16:creationId xmlns:a16="http://schemas.microsoft.com/office/drawing/2014/main" id="{8F503EC7-563E-4D03-8EBA-9D8D6E544A1F}"/>
              </a:ext>
            </a:extLst>
          </p:cNvPr>
          <p:cNvSpPr/>
          <p:nvPr/>
        </p:nvSpPr>
        <p:spPr>
          <a:xfrm>
            <a:off x="538014" y="1581603"/>
            <a:ext cx="1920920" cy="66327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log on to the school system.</a:t>
            </a:r>
          </a:p>
        </p:txBody>
      </p:sp>
      <p:sp>
        <p:nvSpPr>
          <p:cNvPr id="46" name="Rounded Rectangle 9">
            <a:extLst>
              <a:ext uri="{FF2B5EF4-FFF2-40B4-BE49-F238E27FC236}">
                <a16:creationId xmlns:a16="http://schemas.microsoft.com/office/drawing/2014/main" id="{56275D09-5C3B-4EED-8813-9A39CEAFD500}"/>
              </a:ext>
            </a:extLst>
          </p:cNvPr>
          <p:cNvSpPr/>
          <p:nvPr/>
        </p:nvSpPr>
        <p:spPr>
          <a:xfrm>
            <a:off x="538014" y="2527600"/>
            <a:ext cx="1920920" cy="52466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search images and websites on Google</a:t>
            </a:r>
          </a:p>
        </p:txBody>
      </p:sp>
      <p:cxnSp>
        <p:nvCxnSpPr>
          <p:cNvPr id="51" name="Straight Arrow Connector 50">
            <a:extLst>
              <a:ext uri="{FF2B5EF4-FFF2-40B4-BE49-F238E27FC236}">
                <a16:creationId xmlns:a16="http://schemas.microsoft.com/office/drawing/2014/main" id="{2A485AAB-8549-4688-A564-95A5BB7B572D}"/>
              </a:ext>
            </a:extLst>
          </p:cNvPr>
          <p:cNvCxnSpPr>
            <a:cxnSpLocks/>
          </p:cNvCxnSpPr>
          <p:nvPr/>
        </p:nvCxnSpPr>
        <p:spPr>
          <a:xfrm>
            <a:off x="2501683" y="1881291"/>
            <a:ext cx="623992" cy="61413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Rounded Rectangle 27">
            <a:extLst>
              <a:ext uri="{FF2B5EF4-FFF2-40B4-BE49-F238E27FC236}">
                <a16:creationId xmlns:a16="http://schemas.microsoft.com/office/drawing/2014/main" id="{AF58FC1F-B736-44EC-AFB7-BC53FA46F5FA}"/>
              </a:ext>
            </a:extLst>
          </p:cNvPr>
          <p:cNvSpPr/>
          <p:nvPr/>
        </p:nvSpPr>
        <p:spPr>
          <a:xfrm>
            <a:off x="5732776" y="2624826"/>
            <a:ext cx="2201916" cy="678306"/>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use Microsoft Excel including conditional formatting.</a:t>
            </a:r>
          </a:p>
        </p:txBody>
      </p:sp>
      <p:sp>
        <p:nvSpPr>
          <p:cNvPr id="64" name="Rounded Rectangle 27">
            <a:extLst>
              <a:ext uri="{FF2B5EF4-FFF2-40B4-BE49-F238E27FC236}">
                <a16:creationId xmlns:a16="http://schemas.microsoft.com/office/drawing/2014/main" id="{D7EA3A90-365B-4B47-A089-9B06E22D881B}"/>
              </a:ext>
            </a:extLst>
          </p:cNvPr>
          <p:cNvSpPr/>
          <p:nvPr/>
        </p:nvSpPr>
        <p:spPr>
          <a:xfrm>
            <a:off x="5796053" y="4615234"/>
            <a:ext cx="2169974" cy="738664"/>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debug programs.</a:t>
            </a:r>
          </a:p>
        </p:txBody>
      </p:sp>
      <p:cxnSp>
        <p:nvCxnSpPr>
          <p:cNvPr id="82" name="Straight Arrow Connector 81">
            <a:extLst>
              <a:ext uri="{FF2B5EF4-FFF2-40B4-BE49-F238E27FC236}">
                <a16:creationId xmlns:a16="http://schemas.microsoft.com/office/drawing/2014/main" id="{B620E504-440E-4835-95B5-91045B9A6A6D}"/>
              </a:ext>
            </a:extLst>
          </p:cNvPr>
          <p:cNvCxnSpPr>
            <a:cxnSpLocks/>
            <a:stCxn id="69" idx="3"/>
          </p:cNvCxnSpPr>
          <p:nvPr/>
        </p:nvCxnSpPr>
        <p:spPr>
          <a:xfrm flipV="1">
            <a:off x="2458934" y="3414393"/>
            <a:ext cx="653123" cy="12215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E0D028D-1F14-4257-88FC-BF12F340BFB7}"/>
              </a:ext>
            </a:extLst>
          </p:cNvPr>
          <p:cNvCxnSpPr>
            <a:cxnSpLocks/>
          </p:cNvCxnSpPr>
          <p:nvPr/>
        </p:nvCxnSpPr>
        <p:spPr>
          <a:xfrm>
            <a:off x="4741553" y="4408453"/>
            <a:ext cx="1010090" cy="45337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538015" y="3318397"/>
            <a:ext cx="1920919" cy="43629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copy and paste.</a:t>
            </a:r>
          </a:p>
        </p:txBody>
      </p:sp>
      <p:sp>
        <p:nvSpPr>
          <p:cNvPr id="85" name="Rounded Rectangle 27">
            <a:extLst>
              <a:ext uri="{FF2B5EF4-FFF2-40B4-BE49-F238E27FC236}">
                <a16:creationId xmlns:a16="http://schemas.microsoft.com/office/drawing/2014/main" id="{AF58FC1F-B736-44EC-AFB7-BC53FA46F5FA}"/>
              </a:ext>
            </a:extLst>
          </p:cNvPr>
          <p:cNvSpPr/>
          <p:nvPr/>
        </p:nvSpPr>
        <p:spPr>
          <a:xfrm>
            <a:off x="5786663" y="3575076"/>
            <a:ext cx="2179365" cy="739001"/>
          </a:xfrm>
          <a:prstGeom prst="roundRect">
            <a:avLst/>
          </a:prstGeom>
          <a:ln w="571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work with variables and various forms of input and output.</a:t>
            </a:r>
          </a:p>
        </p:txBody>
      </p:sp>
      <p:sp>
        <p:nvSpPr>
          <p:cNvPr id="54" name="TextBox 53"/>
          <p:cNvSpPr txBox="1"/>
          <p:nvPr/>
        </p:nvSpPr>
        <p:spPr>
          <a:xfrm>
            <a:off x="5089395" y="5467301"/>
            <a:ext cx="4341626" cy="1323439"/>
          </a:xfrm>
          <a:prstGeom prst="rect">
            <a:avLst/>
          </a:prstGeom>
          <a:noFill/>
          <a:ln>
            <a:solidFill>
              <a:schemeClr val="tx1"/>
            </a:solidFill>
          </a:ln>
        </p:spPr>
        <p:txBody>
          <a:bodyPr wrap="square" rtlCol="0">
            <a:spAutoFit/>
          </a:bodyPr>
          <a:lstStyle/>
          <a:p>
            <a:pPr defTabSz="914400"/>
            <a:r>
              <a:rPr lang="en-GB" sz="1000" dirty="0">
                <a:solidFill>
                  <a:prstClr val="black"/>
                </a:solidFill>
                <a:latin typeface="Calibri"/>
              </a:rPr>
              <a:t>Additional Information: </a:t>
            </a:r>
          </a:p>
          <a:p>
            <a:pPr defTabSz="914400"/>
            <a:r>
              <a:rPr lang="en-GB" sz="1000" b="1" dirty="0">
                <a:solidFill>
                  <a:prstClr val="black"/>
                </a:solidFill>
                <a:latin typeface="Calibri"/>
              </a:rPr>
              <a:t>We want ALL children to become safe, respectful and responsible users of technology who can recognise, and put into practice, acceptable behaviour when engaging with technology. </a:t>
            </a:r>
          </a:p>
          <a:p>
            <a:pPr defTabSz="914400"/>
            <a:r>
              <a:rPr lang="en-GB" sz="1000" dirty="0">
                <a:solidFill>
                  <a:prstClr val="black"/>
                </a:solidFill>
                <a:latin typeface="Calibri"/>
              </a:rPr>
              <a:t>We want our children to employ the strategies behind computational thinking when engaging with the computer sciences.  Moreover, we want to provide our children with </a:t>
            </a:r>
            <a:r>
              <a:rPr lang="en-GB" sz="1000">
                <a:solidFill>
                  <a:prstClr val="black"/>
                </a:solidFill>
                <a:latin typeface="Calibri"/>
              </a:rPr>
              <a:t>the opportunities </a:t>
            </a:r>
            <a:r>
              <a:rPr lang="en-GB" sz="1000" dirty="0">
                <a:solidFill>
                  <a:prstClr val="black"/>
                </a:solidFill>
                <a:latin typeface="Calibri"/>
              </a:rPr>
              <a:t>to engage with a variety of software and digital </a:t>
            </a:r>
            <a:r>
              <a:rPr lang="en-GB" sz="1000">
                <a:solidFill>
                  <a:prstClr val="black"/>
                </a:solidFill>
                <a:latin typeface="Calibri"/>
              </a:rPr>
              <a:t>devices whilst at BJA.</a:t>
            </a:r>
            <a:endParaRPr lang="en-GB" sz="1000" dirty="0">
              <a:solidFill>
                <a:prstClr val="black"/>
              </a:solidFill>
              <a:latin typeface="Calibri"/>
            </a:endParaRPr>
          </a:p>
        </p:txBody>
      </p:sp>
      <p:pic>
        <p:nvPicPr>
          <p:cNvPr id="55" name="Picture 2" descr="Image result for branston junior academ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223" y="5159381"/>
            <a:ext cx="952500" cy="81915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a:extLst>
              <a:ext uri="{FF2B5EF4-FFF2-40B4-BE49-F238E27FC236}">
                <a16:creationId xmlns:a16="http://schemas.microsoft.com/office/drawing/2014/main" id="{E6DC1D69-B107-7C43-AD69-C2DFF668553D}"/>
              </a:ext>
            </a:extLst>
          </p:cNvPr>
          <p:cNvCxnSpPr>
            <a:cxnSpLocks/>
          </p:cNvCxnSpPr>
          <p:nvPr/>
        </p:nvCxnSpPr>
        <p:spPr>
          <a:xfrm flipV="1">
            <a:off x="4803167" y="4251051"/>
            <a:ext cx="948476" cy="114954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93639C93-193C-D247-AC50-9BC09784FEDC}"/>
              </a:ext>
            </a:extLst>
          </p:cNvPr>
          <p:cNvSpPr/>
          <p:nvPr/>
        </p:nvSpPr>
        <p:spPr>
          <a:xfrm>
            <a:off x="3088363" y="1303295"/>
            <a:ext cx="1631029" cy="714483"/>
          </a:xfrm>
          <a:prstGeom prst="roundRect">
            <a:avLst/>
          </a:prstGeom>
          <a:ln w="571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defTabSz="914400"/>
            <a:r>
              <a:rPr lang="en-GB" sz="1300" dirty="0">
                <a:solidFill>
                  <a:prstClr val="black"/>
                </a:solidFill>
                <a:latin typeface="Calibri"/>
              </a:rPr>
              <a:t>I can send an email.</a:t>
            </a:r>
          </a:p>
        </p:txBody>
      </p:sp>
      <p:cxnSp>
        <p:nvCxnSpPr>
          <p:cNvPr id="79" name="Straight Arrow Connector 78">
            <a:extLst>
              <a:ext uri="{FF2B5EF4-FFF2-40B4-BE49-F238E27FC236}">
                <a16:creationId xmlns:a16="http://schemas.microsoft.com/office/drawing/2014/main" id="{C5F56D3A-3860-184D-89BF-8C76B7DC507C}"/>
              </a:ext>
            </a:extLst>
          </p:cNvPr>
          <p:cNvCxnSpPr>
            <a:cxnSpLocks/>
          </p:cNvCxnSpPr>
          <p:nvPr/>
        </p:nvCxnSpPr>
        <p:spPr>
          <a:xfrm flipV="1">
            <a:off x="2458562" y="3797201"/>
            <a:ext cx="629201" cy="556379"/>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B9A2439C-7DF2-FD49-95DC-F71E8C27D38F}"/>
              </a:ext>
            </a:extLst>
          </p:cNvPr>
          <p:cNvCxnSpPr>
            <a:cxnSpLocks/>
            <a:endCxn id="62" idx="1"/>
          </p:cNvCxnSpPr>
          <p:nvPr/>
        </p:nvCxnSpPr>
        <p:spPr>
          <a:xfrm flipV="1">
            <a:off x="4803168" y="2963979"/>
            <a:ext cx="929609" cy="444714"/>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8C0BF0D-DCE6-1946-A402-D05830E177AD}"/>
              </a:ext>
            </a:extLst>
          </p:cNvPr>
          <p:cNvCxnSpPr>
            <a:cxnSpLocks/>
          </p:cNvCxnSpPr>
          <p:nvPr/>
        </p:nvCxnSpPr>
        <p:spPr>
          <a:xfrm flipV="1">
            <a:off x="2501684" y="1558198"/>
            <a:ext cx="519393" cy="13480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B460E007-C705-E949-AF0D-FF29C6F409C6}"/>
              </a:ext>
            </a:extLst>
          </p:cNvPr>
          <p:cNvCxnSpPr>
            <a:cxnSpLocks/>
            <a:endCxn id="85" idx="1"/>
          </p:cNvCxnSpPr>
          <p:nvPr/>
        </p:nvCxnSpPr>
        <p:spPr>
          <a:xfrm flipV="1">
            <a:off x="4780456" y="3944576"/>
            <a:ext cx="1006207" cy="38909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2" name="Picture 31">
            <a:hlinkClick r:id="rId5" action="ppaction://hlinksldjump"/>
            <a:extLst>
              <a:ext uri="{FF2B5EF4-FFF2-40B4-BE49-F238E27FC236}">
                <a16:creationId xmlns:a16="http://schemas.microsoft.com/office/drawing/2014/main" id="{4C64B8DF-F9FE-4E02-9ADB-E53A71C15693}"/>
              </a:ext>
            </a:extLst>
          </p:cNvPr>
          <p:cNvPicPr>
            <a:picLocks noChangeAspect="1"/>
          </p:cNvPicPr>
          <p:nvPr/>
        </p:nvPicPr>
        <p:blipFill>
          <a:blip r:embed="rId6"/>
          <a:stretch>
            <a:fillRect/>
          </a:stretch>
        </p:blipFill>
        <p:spPr>
          <a:xfrm>
            <a:off x="0" y="6281737"/>
            <a:ext cx="719612" cy="576263"/>
          </a:xfrm>
          <a:prstGeom prst="rect">
            <a:avLst/>
          </a:prstGeom>
        </p:spPr>
      </p:pic>
    </p:spTree>
    <p:extLst>
      <p:ext uri="{BB962C8B-B14F-4D97-AF65-F5344CB8AC3E}">
        <p14:creationId xmlns:p14="http://schemas.microsoft.com/office/powerpoint/2010/main" val="1635374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3a0ff0f-6fe6-4c78-9b6d-10b8bb3d1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D6C939FE0DFC46AA9BC918048E90D9" ma:contentTypeVersion="15" ma:contentTypeDescription="Create a new document." ma:contentTypeScope="" ma:versionID="8237425a967dfa3bcb04a383aa7ffc23">
  <xsd:schema xmlns:xsd="http://www.w3.org/2001/XMLSchema" xmlns:xs="http://www.w3.org/2001/XMLSchema" xmlns:p="http://schemas.microsoft.com/office/2006/metadata/properties" xmlns:ns3="f3a0ff0f-6fe6-4c78-9b6d-10b8bb3d1d45" xmlns:ns4="3f94ec90-5b3c-4be4-9561-60b8c95d15c9" targetNamespace="http://schemas.microsoft.com/office/2006/metadata/properties" ma:root="true" ma:fieldsID="e126116f47d4305aac92c4b9e513dfb0" ns3:_="" ns4:_="">
    <xsd:import namespace="f3a0ff0f-6fe6-4c78-9b6d-10b8bb3d1d45"/>
    <xsd:import namespace="3f94ec90-5b3c-4be4-9561-60b8c95d15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0ff0f-6fe6-4c78-9b6d-10b8bb3d1d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94ec90-5b3c-4be4-9561-60b8c95d15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F5B617-9DAF-44B0-8854-0D0C80092897}">
  <ds:schemaRefs>
    <ds:schemaRef ds:uri="http://schemas.microsoft.com/sharepoint/v3/contenttype/forms"/>
  </ds:schemaRefs>
</ds:datastoreItem>
</file>

<file path=customXml/itemProps2.xml><?xml version="1.0" encoding="utf-8"?>
<ds:datastoreItem xmlns:ds="http://schemas.openxmlformats.org/officeDocument/2006/customXml" ds:itemID="{93D83CF1-ABDB-47E4-8BD0-4082354175FA}">
  <ds:schemaRefs>
    <ds:schemaRef ds:uri="3f94ec90-5b3c-4be4-9561-60b8c95d15c9"/>
    <ds:schemaRef ds:uri="http://purl.org/dc/elements/1.1/"/>
    <ds:schemaRef ds:uri="http://purl.org/dc/dcmitype/"/>
    <ds:schemaRef ds:uri="http://schemas.microsoft.com/office/infopath/2007/PartnerControls"/>
    <ds:schemaRef ds:uri="http://purl.org/dc/terms/"/>
    <ds:schemaRef ds:uri="http://schemas.microsoft.com/office/2006/metadata/properties"/>
    <ds:schemaRef ds:uri="f3a0ff0f-6fe6-4c78-9b6d-10b8bb3d1d45"/>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1212CAB-5DBD-48B0-8054-B9D98B13F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0ff0f-6fe6-4c78-9b6d-10b8bb3d1d45"/>
    <ds:schemaRef ds:uri="3f94ec90-5b3c-4be4-9561-60b8c95d1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24655</TotalTime>
  <Words>19683</Words>
  <Application>Microsoft Office PowerPoint</Application>
  <PresentationFormat>A4 Paper (210x297 mm)</PresentationFormat>
  <Paragraphs>2004</Paragraphs>
  <Slides>85</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85</vt:i4>
      </vt:variant>
    </vt:vector>
  </HeadingPairs>
  <TitlesOfParts>
    <vt:vector size="99" baseType="lpstr">
      <vt:lpstr>Arial</vt:lpstr>
      <vt:lpstr>Calibri</vt:lpstr>
      <vt:lpstr>Calibri Light</vt:lpstr>
      <vt:lpstr>Comic Sans MS</vt:lpstr>
      <vt:lpstr>Helvetica</vt:lpstr>
      <vt:lpstr>HelveticaNeue</vt:lpstr>
      <vt:lpstr>Lucida Sans</vt:lpstr>
      <vt:lpstr>Tahoma</vt:lpstr>
      <vt:lpstr>Times New Roman</vt:lpstr>
      <vt:lpstr>Univers</vt:lpstr>
      <vt:lpstr>Verdana</vt: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Perkins</dc:creator>
  <cp:lastModifiedBy>Louise Perkins</cp:lastModifiedBy>
  <cp:revision>126</cp:revision>
  <cp:lastPrinted>2022-11-11T09:13:48Z</cp:lastPrinted>
  <dcterms:created xsi:type="dcterms:W3CDTF">2022-10-08T14:42:03Z</dcterms:created>
  <dcterms:modified xsi:type="dcterms:W3CDTF">2023-03-12T16:01:49Z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0x010100E8D6C939FE0DFC46AA9BC918048E90D9</vt:lpwstr>
  </property>
  <property fmtid="{D5CDD505-2E9C-101B-9397-08002B2CF9AE}" pid="3" name="MediaServiceImageTags">
    <vt:lpwstr/>
  </property>
</Properties>
</file>