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258" r:id="rId7"/>
    <p:sldId id="259" r:id="rId8"/>
    <p:sldId id="270" r:id="rId9"/>
    <p:sldId id="271" r:id="rId10"/>
    <p:sldId id="262" r:id="rId11"/>
    <p:sldId id="263" r:id="rId12"/>
    <p:sldId id="275" r:id="rId13"/>
    <p:sldId id="266" r:id="rId14"/>
    <p:sldId id="272" r:id="rId15"/>
    <p:sldId id="273" r:id="rId16"/>
    <p:sldId id="274" r:id="rId17"/>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A8EEF0-DBB5-4844-B143-455263E5D557}" v="45" dt="2022-10-17T15:03:44.187"/>
    <p1510:client id="{08E8DB06-7969-4A8F-B16B-01AAB0253074}" v="78" dt="2022-10-18T10:01:42.141"/>
    <p1510:client id="{3C05F643-4290-32B5-89A5-129FF8668C5B}" v="8" dt="2022-11-07T10:40:48.893"/>
    <p1510:client id="{889770AA-A276-4A82-927F-0E410819D7C5}" v="18" dt="2022-10-11T15:47:45.661"/>
    <p1510:client id="{893F5A92-A73E-48C4-83F6-A9B9045790DC}" v="262" dt="2022-10-30T22:12:14.999"/>
    <p1510:client id="{897F25A6-592C-4869-B8BB-6AEB42135A77}" v="200" dt="2022-10-11T15:55:34.415"/>
    <p1510:client id="{BC21D8B9-697E-40D2-8189-2C4815B47C52}" v="66" dt="2022-10-11T15:41:44.857"/>
    <p1510:client id="{C5E48BEE-974B-4B76-83D8-FA1A86199D8F}" v="39" dt="2022-10-25T15:11:53.731"/>
    <p1510:client id="{D5C746D6-D75C-44FE-ABE7-726D3CE50AE3}" v="10" dt="2022-10-11T15:48:51.627"/>
    <p1510:client id="{E480FA99-81F2-425A-BB44-FA8C11E69438}" v="4" dt="2022-10-25T15:34:57.979"/>
    <p1510:client id="{E9535CAC-5EEC-4B1C-B8A3-3D809864AB97}" v="549" dt="2022-11-07T10:33:27.857"/>
    <p1510:client id="{ED80A252-014B-4C7B-9193-7D2D373C9EC5}" v="387" dt="2022-10-11T15:42:37.3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880"/>
        <p:guide pos="216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Hennegan" userId="S::mrshennegan@branstonjunioracademy.co.uk::56525f70-f0f4-4fb3-ae81-a9c04692af71" providerId="AD" clId="Web-{BC21D8B9-697E-40D2-8189-2C4815B47C52}"/>
    <pc:docChg chg="modSld">
      <pc:chgData name="Claire Hennegan" userId="S::mrshennegan@branstonjunioracademy.co.uk::56525f70-f0f4-4fb3-ae81-a9c04692af71" providerId="AD" clId="Web-{BC21D8B9-697E-40D2-8189-2C4815B47C52}" dt="2022-10-11T15:41:44.857" v="65"/>
      <pc:docMkLst>
        <pc:docMk/>
      </pc:docMkLst>
      <pc:sldChg chg="modSp">
        <pc:chgData name="Claire Hennegan" userId="S::mrshennegan@branstonjunioracademy.co.uk::56525f70-f0f4-4fb3-ae81-a9c04692af71" providerId="AD" clId="Web-{BC21D8B9-697E-40D2-8189-2C4815B47C52}" dt="2022-10-11T15:41:44.857" v="65"/>
        <pc:sldMkLst>
          <pc:docMk/>
          <pc:sldMk cId="2683570577" sldId="266"/>
        </pc:sldMkLst>
        <pc:graphicFrameChg chg="mod modGraphic">
          <ac:chgData name="Claire Hennegan" userId="S::mrshennegan@branstonjunioracademy.co.uk::56525f70-f0f4-4fb3-ae81-a9c04692af71" providerId="AD" clId="Web-{BC21D8B9-697E-40D2-8189-2C4815B47C52}" dt="2022-10-11T15:41:44.857" v="65"/>
          <ac:graphicFrameMkLst>
            <pc:docMk/>
            <pc:sldMk cId="2683570577" sldId="266"/>
            <ac:graphicFrameMk id="2" creationId="{00000000-0000-0000-0000-000000000000}"/>
          </ac:graphicFrameMkLst>
        </pc:graphicFrameChg>
      </pc:sldChg>
    </pc:docChg>
  </pc:docChgLst>
  <pc:docChgLst>
    <pc:chgData name="Matt Pyburn" userId="S::matt.pyburn@branstonjunioracademy.co.uk::def6e57e-a1a8-452b-9681-bc3dee67ebca" providerId="AD" clId="Web-{C5E48BEE-974B-4B76-83D8-FA1A86199D8F}"/>
    <pc:docChg chg="modSld">
      <pc:chgData name="Matt Pyburn" userId="S::matt.pyburn@branstonjunioracademy.co.uk::def6e57e-a1a8-452b-9681-bc3dee67ebca" providerId="AD" clId="Web-{C5E48BEE-974B-4B76-83D8-FA1A86199D8F}" dt="2022-10-25T15:11:43.309" v="32"/>
      <pc:docMkLst>
        <pc:docMk/>
      </pc:docMkLst>
      <pc:sldChg chg="modSp">
        <pc:chgData name="Matt Pyburn" userId="S::matt.pyburn@branstonjunioracademy.co.uk::def6e57e-a1a8-452b-9681-bc3dee67ebca" providerId="AD" clId="Web-{C5E48BEE-974B-4B76-83D8-FA1A86199D8F}" dt="2022-10-25T15:11:43.309" v="32"/>
        <pc:sldMkLst>
          <pc:docMk/>
          <pc:sldMk cId="3393289674" sldId="259"/>
        </pc:sldMkLst>
        <pc:graphicFrameChg chg="mod modGraphic">
          <ac:chgData name="Matt Pyburn" userId="S::matt.pyburn@branstonjunioracademy.co.uk::def6e57e-a1a8-452b-9681-bc3dee67ebca" providerId="AD" clId="Web-{C5E48BEE-974B-4B76-83D8-FA1A86199D8F}" dt="2022-10-25T15:11:43.309" v="32"/>
          <ac:graphicFrameMkLst>
            <pc:docMk/>
            <pc:sldMk cId="3393289674" sldId="259"/>
            <ac:graphicFrameMk id="2" creationId="{00000000-0000-0000-0000-000000000000}"/>
          </ac:graphicFrameMkLst>
        </pc:graphicFrameChg>
      </pc:sldChg>
    </pc:docChg>
  </pc:docChgLst>
  <pc:docChgLst>
    <pc:chgData name="Matt Pyburn" userId="S::matt.pyburn@branstonjunioracademy.co.uk::def6e57e-a1a8-452b-9681-bc3dee67ebca" providerId="AD" clId="Web-{D5C746D6-D75C-44FE-ABE7-726D3CE50AE3}"/>
    <pc:docChg chg="modSld">
      <pc:chgData name="Matt Pyburn" userId="S::matt.pyburn@branstonjunioracademy.co.uk::def6e57e-a1a8-452b-9681-bc3dee67ebca" providerId="AD" clId="Web-{D5C746D6-D75C-44FE-ABE7-726D3CE50AE3}" dt="2022-10-11T15:48:45.283" v="3"/>
      <pc:docMkLst>
        <pc:docMk/>
      </pc:docMkLst>
      <pc:sldChg chg="modSp">
        <pc:chgData name="Matt Pyburn" userId="S::matt.pyburn@branstonjunioracademy.co.uk::def6e57e-a1a8-452b-9681-bc3dee67ebca" providerId="AD" clId="Web-{D5C746D6-D75C-44FE-ABE7-726D3CE50AE3}" dt="2022-10-11T15:48:45.283" v="3"/>
        <pc:sldMkLst>
          <pc:docMk/>
          <pc:sldMk cId="3393289674" sldId="259"/>
        </pc:sldMkLst>
        <pc:graphicFrameChg chg="mod modGraphic">
          <ac:chgData name="Matt Pyburn" userId="S::matt.pyburn@branstonjunioracademy.co.uk::def6e57e-a1a8-452b-9681-bc3dee67ebca" providerId="AD" clId="Web-{D5C746D6-D75C-44FE-ABE7-726D3CE50AE3}" dt="2022-10-11T15:48:45.283" v="3"/>
          <ac:graphicFrameMkLst>
            <pc:docMk/>
            <pc:sldMk cId="3393289674" sldId="259"/>
            <ac:graphicFrameMk id="2" creationId="{00000000-0000-0000-0000-000000000000}"/>
          </ac:graphicFrameMkLst>
        </pc:graphicFrameChg>
      </pc:sldChg>
    </pc:docChg>
  </pc:docChgLst>
  <pc:docChgLst>
    <pc:chgData name="Louise Perkins" userId="S::missperkins@branstonjunioracademy.co.uk::45cc8c54-6001-457c-b623-287ea620a771" providerId="AD" clId="Web-{3C05F643-4290-32B5-89A5-129FF8668C5B}"/>
    <pc:docChg chg="modSld">
      <pc:chgData name="Louise Perkins" userId="S::missperkins@branstonjunioracademy.co.uk::45cc8c54-6001-457c-b623-287ea620a771" providerId="AD" clId="Web-{3C05F643-4290-32B5-89A5-129FF8668C5B}" dt="2022-11-07T10:40:43.064" v="5"/>
      <pc:docMkLst>
        <pc:docMk/>
      </pc:docMkLst>
      <pc:sldChg chg="modSp">
        <pc:chgData name="Louise Perkins" userId="S::missperkins@branstonjunioracademy.co.uk::45cc8c54-6001-457c-b623-287ea620a771" providerId="AD" clId="Web-{3C05F643-4290-32B5-89A5-129FF8668C5B}" dt="2022-11-07T10:40:43.064" v="5"/>
        <pc:sldMkLst>
          <pc:docMk/>
          <pc:sldMk cId="1794323102" sldId="271"/>
        </pc:sldMkLst>
        <pc:graphicFrameChg chg="mod modGraphic">
          <ac:chgData name="Louise Perkins" userId="S::missperkins@branstonjunioracademy.co.uk::45cc8c54-6001-457c-b623-287ea620a771" providerId="AD" clId="Web-{3C05F643-4290-32B5-89A5-129FF8668C5B}" dt="2022-11-07T10:40:43.064" v="5"/>
          <ac:graphicFrameMkLst>
            <pc:docMk/>
            <pc:sldMk cId="1794323102" sldId="271"/>
            <ac:graphicFrameMk id="2" creationId="{00000000-0000-0000-0000-000000000000}"/>
          </ac:graphicFrameMkLst>
        </pc:graphicFrameChg>
      </pc:sldChg>
    </pc:docChg>
  </pc:docChgLst>
  <pc:docChgLst>
    <pc:chgData name="Louise Perkins" userId="S::missperkins@branstonjunioracademy.co.uk::45cc8c54-6001-457c-b623-287ea620a771" providerId="AD" clId="Web-{E41C46B9-9F00-412C-9B76-693A472BC1A7}"/>
    <pc:docChg chg="modSld">
      <pc:chgData name="Louise Perkins" userId="S::missperkins@branstonjunioracademy.co.uk::45cc8c54-6001-457c-b623-287ea620a771" providerId="AD" clId="Web-{E41C46B9-9F00-412C-9B76-693A472BC1A7}" dt="2022-07-13T13:54:59.880" v="2"/>
      <pc:docMkLst>
        <pc:docMk/>
      </pc:docMkLst>
      <pc:sldChg chg="modSp">
        <pc:chgData name="Louise Perkins" userId="S::missperkins@branstonjunioracademy.co.uk::45cc8c54-6001-457c-b623-287ea620a771" providerId="AD" clId="Web-{E41C46B9-9F00-412C-9B76-693A472BC1A7}" dt="2022-07-13T13:54:59.880" v="2"/>
        <pc:sldMkLst>
          <pc:docMk/>
          <pc:sldMk cId="3393289674" sldId="259"/>
        </pc:sldMkLst>
        <pc:graphicFrameChg chg="mod modGraphic">
          <ac:chgData name="Louise Perkins" userId="S::missperkins@branstonjunioracademy.co.uk::45cc8c54-6001-457c-b623-287ea620a771" providerId="AD" clId="Web-{E41C46B9-9F00-412C-9B76-693A472BC1A7}" dt="2022-07-13T13:54:59.880" v="2"/>
          <ac:graphicFrameMkLst>
            <pc:docMk/>
            <pc:sldMk cId="3393289674" sldId="259"/>
            <ac:graphicFrameMk id="2" creationId="{00000000-0000-0000-0000-000000000000}"/>
          </ac:graphicFrameMkLst>
        </pc:graphicFrameChg>
      </pc:sldChg>
    </pc:docChg>
  </pc:docChgLst>
  <pc:docChgLst>
    <pc:chgData name="Claire Hennegan" userId="S::mrshennegan@branstonjunioracademy.co.uk::56525f70-f0f4-4fb3-ae81-a9c04692af71" providerId="AD" clId="Web-{08E8DB06-7969-4A8F-B16B-01AAB0253074}"/>
    <pc:docChg chg="modSld">
      <pc:chgData name="Claire Hennegan" userId="S::mrshennegan@branstonjunioracademy.co.uk::56525f70-f0f4-4fb3-ae81-a9c04692af71" providerId="AD" clId="Web-{08E8DB06-7969-4A8F-B16B-01AAB0253074}" dt="2022-10-18T10:01:34.328" v="71"/>
      <pc:docMkLst>
        <pc:docMk/>
      </pc:docMkLst>
      <pc:sldChg chg="modSp">
        <pc:chgData name="Claire Hennegan" userId="S::mrshennegan@branstonjunioracademy.co.uk::56525f70-f0f4-4fb3-ae81-a9c04692af71" providerId="AD" clId="Web-{08E8DB06-7969-4A8F-B16B-01AAB0253074}" dt="2022-10-18T10:01:34.328" v="71"/>
        <pc:sldMkLst>
          <pc:docMk/>
          <pc:sldMk cId="2683570577" sldId="266"/>
        </pc:sldMkLst>
        <pc:graphicFrameChg chg="mod modGraphic">
          <ac:chgData name="Claire Hennegan" userId="S::mrshennegan@branstonjunioracademy.co.uk::56525f70-f0f4-4fb3-ae81-a9c04692af71" providerId="AD" clId="Web-{08E8DB06-7969-4A8F-B16B-01AAB0253074}" dt="2022-10-18T10:01:34.328" v="71"/>
          <ac:graphicFrameMkLst>
            <pc:docMk/>
            <pc:sldMk cId="2683570577" sldId="266"/>
            <ac:graphicFrameMk id="2" creationId="{00000000-0000-0000-0000-000000000000}"/>
          </ac:graphicFrameMkLst>
        </pc:graphicFrameChg>
      </pc:sldChg>
    </pc:docChg>
  </pc:docChgLst>
  <pc:docChgLst>
    <pc:chgData clId="Web-{61881082-5D8E-4FB5-960B-B768050F58CC}"/>
    <pc:docChg chg="modSld">
      <pc:chgData name="" userId="" providerId="" clId="Web-{61881082-5D8E-4FB5-960B-B768050F58CC}" dt="2022-07-13T13:04:09.197" v="2"/>
      <pc:docMkLst>
        <pc:docMk/>
      </pc:docMkLst>
      <pc:sldChg chg="modSp">
        <pc:chgData name="" userId="" providerId="" clId="Web-{61881082-5D8E-4FB5-960B-B768050F58CC}" dt="2022-07-13T13:04:09.197" v="2"/>
        <pc:sldMkLst>
          <pc:docMk/>
          <pc:sldMk cId="3393289674" sldId="259"/>
        </pc:sldMkLst>
        <pc:graphicFrameChg chg="mod modGraphic">
          <ac:chgData name="" userId="" providerId="" clId="Web-{61881082-5D8E-4FB5-960B-B768050F58CC}" dt="2022-07-13T13:04:09.197" v="2"/>
          <ac:graphicFrameMkLst>
            <pc:docMk/>
            <pc:sldMk cId="3393289674" sldId="259"/>
            <ac:graphicFrameMk id="2" creationId="{00000000-0000-0000-0000-000000000000}"/>
          </ac:graphicFrameMkLst>
        </pc:graphicFrameChg>
      </pc:sldChg>
    </pc:docChg>
  </pc:docChgLst>
  <pc:docChgLst>
    <pc:chgData name="Matt Pyburn" userId="S::matt.pyburn@branstonjunioracademy.co.uk::def6e57e-a1a8-452b-9681-bc3dee67ebca" providerId="AD" clId="Web-{ED80A252-014B-4C7B-9193-7D2D373C9EC5}"/>
    <pc:docChg chg="modSld">
      <pc:chgData name="Matt Pyburn" userId="S::matt.pyburn@branstonjunioracademy.co.uk::def6e57e-a1a8-452b-9681-bc3dee67ebca" providerId="AD" clId="Web-{ED80A252-014B-4C7B-9193-7D2D373C9EC5}" dt="2022-10-11T15:42:26.253" v="383"/>
      <pc:docMkLst>
        <pc:docMk/>
      </pc:docMkLst>
      <pc:sldChg chg="addSp delSp modSp">
        <pc:chgData name="Matt Pyburn" userId="S::matt.pyburn@branstonjunioracademy.co.uk::def6e57e-a1a8-452b-9681-bc3dee67ebca" providerId="AD" clId="Web-{ED80A252-014B-4C7B-9193-7D2D373C9EC5}" dt="2022-10-11T15:42:26.253" v="383"/>
        <pc:sldMkLst>
          <pc:docMk/>
          <pc:sldMk cId="3393289674" sldId="259"/>
        </pc:sldMkLst>
        <pc:spChg chg="add del mod">
          <ac:chgData name="Matt Pyburn" userId="S::matt.pyburn@branstonjunioracademy.co.uk::def6e57e-a1a8-452b-9681-bc3dee67ebca" providerId="AD" clId="Web-{ED80A252-014B-4C7B-9193-7D2D373C9EC5}" dt="2022-10-11T15:38:45.304" v="28"/>
          <ac:spMkLst>
            <pc:docMk/>
            <pc:sldMk cId="3393289674" sldId="259"/>
            <ac:spMk id="5" creationId="{0FC06292-ABB3-8F57-BFD6-CF3CD963DFC9}"/>
          </ac:spMkLst>
        </pc:spChg>
        <pc:graphicFrameChg chg="mod modGraphic">
          <ac:chgData name="Matt Pyburn" userId="S::matt.pyburn@branstonjunioracademy.co.uk::def6e57e-a1a8-452b-9681-bc3dee67ebca" providerId="AD" clId="Web-{ED80A252-014B-4C7B-9193-7D2D373C9EC5}" dt="2022-10-11T15:42:26.253" v="383"/>
          <ac:graphicFrameMkLst>
            <pc:docMk/>
            <pc:sldMk cId="3393289674" sldId="259"/>
            <ac:graphicFrameMk id="2" creationId="{00000000-0000-0000-0000-000000000000}"/>
          </ac:graphicFrameMkLst>
        </pc:graphicFrameChg>
        <pc:graphicFrameChg chg="add del mod">
          <ac:chgData name="Matt Pyburn" userId="S::matt.pyburn@branstonjunioracademy.co.uk::def6e57e-a1a8-452b-9681-bc3dee67ebca" providerId="AD" clId="Web-{ED80A252-014B-4C7B-9193-7D2D373C9EC5}" dt="2022-10-11T15:38:45.304" v="29"/>
          <ac:graphicFrameMkLst>
            <pc:docMk/>
            <pc:sldMk cId="3393289674" sldId="259"/>
            <ac:graphicFrameMk id="4" creationId="{7BBCAE1D-CDBF-7F7F-6DAC-3A078F945F11}"/>
          </ac:graphicFrameMkLst>
        </pc:graphicFrameChg>
      </pc:sldChg>
    </pc:docChg>
  </pc:docChgLst>
  <pc:docChgLst>
    <pc:chgData name="Hannah Gethings" userId="S::hgethings@branstonjunioracademy.co.uk::9a8493a6-a312-4a3a-b2dc-ccd3b79f605b" providerId="AD" clId="Web-{03A8EEF0-DBB5-4844-B143-455263E5D557}"/>
    <pc:docChg chg="modSld">
      <pc:chgData name="Hannah Gethings" userId="S::hgethings@branstonjunioracademy.co.uk::9a8493a6-a312-4a3a-b2dc-ccd3b79f605b" providerId="AD" clId="Web-{03A8EEF0-DBB5-4844-B143-455263E5D557}" dt="2022-10-17T15:03:44.187" v="37"/>
      <pc:docMkLst>
        <pc:docMk/>
      </pc:docMkLst>
      <pc:sldChg chg="modSp">
        <pc:chgData name="Hannah Gethings" userId="S::hgethings@branstonjunioracademy.co.uk::9a8493a6-a312-4a3a-b2dc-ccd3b79f605b" providerId="AD" clId="Web-{03A8EEF0-DBB5-4844-B143-455263E5D557}" dt="2022-10-17T15:03:44.187" v="37"/>
        <pc:sldMkLst>
          <pc:docMk/>
          <pc:sldMk cId="2708170374" sldId="273"/>
        </pc:sldMkLst>
        <pc:graphicFrameChg chg="mod modGraphic">
          <ac:chgData name="Hannah Gethings" userId="S::hgethings@branstonjunioracademy.co.uk::9a8493a6-a312-4a3a-b2dc-ccd3b79f605b" providerId="AD" clId="Web-{03A8EEF0-DBB5-4844-B143-455263E5D557}" dt="2022-10-17T15:03:44.187" v="37"/>
          <ac:graphicFrameMkLst>
            <pc:docMk/>
            <pc:sldMk cId="2708170374" sldId="273"/>
            <ac:graphicFrameMk id="2" creationId="{00000000-0000-0000-0000-000000000000}"/>
          </ac:graphicFrameMkLst>
        </pc:graphicFrameChg>
      </pc:sldChg>
    </pc:docChg>
  </pc:docChgLst>
  <pc:docChgLst>
    <pc:chgData name="Louise Perkins" userId="S::missperkins@branstonjunioracademy.co.uk::45cc8c54-6001-457c-b623-287ea620a771" providerId="AD" clId="Web-{0267DF8D-8D9C-43F6-BFF1-F8EE4202B1B7}"/>
    <pc:docChg chg="modSld">
      <pc:chgData name="Louise Perkins" userId="S::missperkins@branstonjunioracademy.co.uk::45cc8c54-6001-457c-b623-287ea620a771" providerId="AD" clId="Web-{0267DF8D-8D9C-43F6-BFF1-F8EE4202B1B7}" dt="2022-07-13T16:02:25.783" v="51"/>
      <pc:docMkLst>
        <pc:docMk/>
      </pc:docMkLst>
      <pc:sldChg chg="modSp">
        <pc:chgData name="Louise Perkins" userId="S::missperkins@branstonjunioracademy.co.uk::45cc8c54-6001-457c-b623-287ea620a771" providerId="AD" clId="Web-{0267DF8D-8D9C-43F6-BFF1-F8EE4202B1B7}" dt="2022-07-13T16:02:25.783" v="51"/>
        <pc:sldMkLst>
          <pc:docMk/>
          <pc:sldMk cId="1684584425" sldId="275"/>
        </pc:sldMkLst>
        <pc:graphicFrameChg chg="mod modGraphic">
          <ac:chgData name="Louise Perkins" userId="S::missperkins@branstonjunioracademy.co.uk::45cc8c54-6001-457c-b623-287ea620a771" providerId="AD" clId="Web-{0267DF8D-8D9C-43F6-BFF1-F8EE4202B1B7}" dt="2022-07-13T16:02:25.783" v="51"/>
          <ac:graphicFrameMkLst>
            <pc:docMk/>
            <pc:sldMk cId="1684584425" sldId="275"/>
            <ac:graphicFrameMk id="4" creationId="{72A6FBD8-5A46-8DE3-643D-BC9D400E2658}"/>
          </ac:graphicFrameMkLst>
        </pc:graphicFrameChg>
      </pc:sldChg>
    </pc:docChg>
  </pc:docChgLst>
  <pc:docChgLst>
    <pc:chgData name="Emma Tysoe" userId="S::missetysoe@branstonjunioracademy.co.uk::12b7b5ce-57e1-4579-bb09-071f0eb1646d" providerId="AD" clId="Web-{893F5A92-A73E-48C4-83F6-A9B9045790DC}"/>
    <pc:docChg chg="modSld">
      <pc:chgData name="Emma Tysoe" userId="S::missetysoe@branstonjunioracademy.co.uk::12b7b5ce-57e1-4579-bb09-071f0eb1646d" providerId="AD" clId="Web-{893F5A92-A73E-48C4-83F6-A9B9045790DC}" dt="2022-10-30T22:11:44.481" v="255"/>
      <pc:docMkLst>
        <pc:docMk/>
      </pc:docMkLst>
      <pc:sldChg chg="modSp">
        <pc:chgData name="Emma Tysoe" userId="S::missetysoe@branstonjunioracademy.co.uk::12b7b5ce-57e1-4579-bb09-071f0eb1646d" providerId="AD" clId="Web-{893F5A92-A73E-48C4-83F6-A9B9045790DC}" dt="2022-10-30T22:11:44.481" v="255"/>
        <pc:sldMkLst>
          <pc:docMk/>
          <pc:sldMk cId="740161200" sldId="272"/>
        </pc:sldMkLst>
        <pc:graphicFrameChg chg="mod modGraphic">
          <ac:chgData name="Emma Tysoe" userId="S::missetysoe@branstonjunioracademy.co.uk::12b7b5ce-57e1-4579-bb09-071f0eb1646d" providerId="AD" clId="Web-{893F5A92-A73E-48C4-83F6-A9B9045790DC}" dt="2022-10-30T22:11:44.481" v="255"/>
          <ac:graphicFrameMkLst>
            <pc:docMk/>
            <pc:sldMk cId="740161200" sldId="272"/>
            <ac:graphicFrameMk id="2" creationId="{00000000-0000-0000-0000-000000000000}"/>
          </ac:graphicFrameMkLst>
        </pc:graphicFrameChg>
      </pc:sldChg>
    </pc:docChg>
  </pc:docChgLst>
  <pc:docChgLst>
    <pc:chgData name="Louise Perkins" userId="S::missperkins@branstonjunioracademy.co.uk::45cc8c54-6001-457c-b623-287ea620a771" providerId="AD" clId="Web-{333CF112-F439-48B3-A737-A3E175FFEC08}"/>
    <pc:docChg chg="addSld delSld">
      <pc:chgData name="Louise Perkins" userId="S::missperkins@branstonjunioracademy.co.uk::45cc8c54-6001-457c-b623-287ea620a771" providerId="AD" clId="Web-{333CF112-F439-48B3-A737-A3E175FFEC08}" dt="2022-07-13T14:39:53.968" v="1"/>
      <pc:docMkLst>
        <pc:docMk/>
      </pc:docMkLst>
      <pc:sldChg chg="del">
        <pc:chgData name="Louise Perkins" userId="S::missperkins@branstonjunioracademy.co.uk::45cc8c54-6001-457c-b623-287ea620a771" providerId="AD" clId="Web-{333CF112-F439-48B3-A737-A3E175FFEC08}" dt="2022-07-13T14:39:46.343" v="0"/>
        <pc:sldMkLst>
          <pc:docMk/>
          <pc:sldMk cId="859934641" sldId="264"/>
        </pc:sldMkLst>
      </pc:sldChg>
      <pc:sldChg chg="add">
        <pc:chgData name="Louise Perkins" userId="S::missperkins@branstonjunioracademy.co.uk::45cc8c54-6001-457c-b623-287ea620a771" providerId="AD" clId="Web-{333CF112-F439-48B3-A737-A3E175FFEC08}" dt="2022-07-13T14:39:53.968" v="1"/>
        <pc:sldMkLst>
          <pc:docMk/>
          <pc:sldMk cId="1684584425" sldId="275"/>
        </pc:sldMkLst>
      </pc:sldChg>
    </pc:docChg>
  </pc:docChgLst>
  <pc:docChgLst>
    <pc:chgData name="Bill Simpson" userId="S::mrsimpson@branstonjunioracademy.co.uk::f2ba7018-f0e1-447e-8f62-1e045ebd6de2" providerId="AD" clId="Web-{E9535CAC-5EEC-4B1C-B8A3-3D809864AB97}"/>
    <pc:docChg chg="modSld">
      <pc:chgData name="Bill Simpson" userId="S::mrsimpson@branstonjunioracademy.co.uk::f2ba7018-f0e1-447e-8f62-1e045ebd6de2" providerId="AD" clId="Web-{E9535CAC-5EEC-4B1C-B8A3-3D809864AB97}" dt="2022-11-07T10:33:17.356" v="536"/>
      <pc:docMkLst>
        <pc:docMk/>
      </pc:docMkLst>
      <pc:sldChg chg="modSp">
        <pc:chgData name="Bill Simpson" userId="S::mrsimpson@branstonjunioracademy.co.uk::f2ba7018-f0e1-447e-8f62-1e045ebd6de2" providerId="AD" clId="Web-{E9535CAC-5EEC-4B1C-B8A3-3D809864AB97}" dt="2022-11-07T10:20:09.940" v="252"/>
        <pc:sldMkLst>
          <pc:docMk/>
          <pc:sldMk cId="1269945152" sldId="270"/>
        </pc:sldMkLst>
        <pc:graphicFrameChg chg="mod modGraphic">
          <ac:chgData name="Bill Simpson" userId="S::mrsimpson@branstonjunioracademy.co.uk::f2ba7018-f0e1-447e-8f62-1e045ebd6de2" providerId="AD" clId="Web-{E9535CAC-5EEC-4B1C-B8A3-3D809864AB97}" dt="2022-11-07T10:20:09.940" v="252"/>
          <ac:graphicFrameMkLst>
            <pc:docMk/>
            <pc:sldMk cId="1269945152" sldId="270"/>
            <ac:graphicFrameMk id="2" creationId="{00000000-0000-0000-0000-000000000000}"/>
          </ac:graphicFrameMkLst>
        </pc:graphicFrameChg>
      </pc:sldChg>
      <pc:sldChg chg="modSp">
        <pc:chgData name="Bill Simpson" userId="S::mrsimpson@branstonjunioracademy.co.uk::f2ba7018-f0e1-447e-8f62-1e045ebd6de2" providerId="AD" clId="Web-{E9535CAC-5EEC-4B1C-B8A3-3D809864AB97}" dt="2022-11-07T10:33:17.356" v="536"/>
        <pc:sldMkLst>
          <pc:docMk/>
          <pc:sldMk cId="1794323102" sldId="271"/>
        </pc:sldMkLst>
        <pc:graphicFrameChg chg="mod modGraphic">
          <ac:chgData name="Bill Simpson" userId="S::mrsimpson@branstonjunioracademy.co.uk::f2ba7018-f0e1-447e-8f62-1e045ebd6de2" providerId="AD" clId="Web-{E9535CAC-5EEC-4B1C-B8A3-3D809864AB97}" dt="2022-11-07T10:33:17.356" v="536"/>
          <ac:graphicFrameMkLst>
            <pc:docMk/>
            <pc:sldMk cId="1794323102" sldId="271"/>
            <ac:graphicFrameMk id="2" creationId="{00000000-0000-0000-0000-000000000000}"/>
          </ac:graphicFrameMkLst>
        </pc:graphicFrameChg>
      </pc:sldChg>
    </pc:docChg>
  </pc:docChgLst>
  <pc:docChgLst>
    <pc:chgData name="Matt Pyburn" userId="S::matt.pyburn@branstonjunioracademy.co.uk::def6e57e-a1a8-452b-9681-bc3dee67ebca" providerId="AD" clId="Web-{889770AA-A276-4A82-927F-0E410819D7C5}"/>
    <pc:docChg chg="modSld">
      <pc:chgData name="Matt Pyburn" userId="S::matt.pyburn@branstonjunioracademy.co.uk::def6e57e-a1a8-452b-9681-bc3dee67ebca" providerId="AD" clId="Web-{889770AA-A276-4A82-927F-0E410819D7C5}" dt="2022-10-11T15:47:40.786" v="11"/>
      <pc:docMkLst>
        <pc:docMk/>
      </pc:docMkLst>
      <pc:sldChg chg="modSp">
        <pc:chgData name="Matt Pyburn" userId="S::matt.pyburn@branstonjunioracademy.co.uk::def6e57e-a1a8-452b-9681-bc3dee67ebca" providerId="AD" clId="Web-{889770AA-A276-4A82-927F-0E410819D7C5}" dt="2022-10-11T15:47:40.786" v="11"/>
        <pc:sldMkLst>
          <pc:docMk/>
          <pc:sldMk cId="3393289674" sldId="259"/>
        </pc:sldMkLst>
        <pc:graphicFrameChg chg="mod modGraphic">
          <ac:chgData name="Matt Pyburn" userId="S::matt.pyburn@branstonjunioracademy.co.uk::def6e57e-a1a8-452b-9681-bc3dee67ebca" providerId="AD" clId="Web-{889770AA-A276-4A82-927F-0E410819D7C5}" dt="2022-10-11T15:47:40.786" v="11"/>
          <ac:graphicFrameMkLst>
            <pc:docMk/>
            <pc:sldMk cId="3393289674" sldId="259"/>
            <ac:graphicFrameMk id="2" creationId="{00000000-0000-0000-0000-000000000000}"/>
          </ac:graphicFrameMkLst>
        </pc:graphicFrameChg>
      </pc:sldChg>
    </pc:docChg>
  </pc:docChgLst>
  <pc:docChgLst>
    <pc:chgData name="Louise Perkins" userId="S::missperkins@branstonjunioracademy.co.uk::45cc8c54-6001-457c-b623-287ea620a771" providerId="AD" clId="Web-{78956A0C-2234-4F7D-8270-108ED94B0EB1}"/>
    <pc:docChg chg="modSld">
      <pc:chgData name="Louise Perkins" userId="S::missperkins@branstonjunioracademy.co.uk::45cc8c54-6001-457c-b623-287ea620a771" providerId="AD" clId="Web-{78956A0C-2234-4F7D-8270-108ED94B0EB1}" dt="2022-07-13T14:07:41.562" v="72"/>
      <pc:docMkLst>
        <pc:docMk/>
      </pc:docMkLst>
      <pc:sldChg chg="modSp">
        <pc:chgData name="Louise Perkins" userId="S::missperkins@branstonjunioracademy.co.uk::45cc8c54-6001-457c-b623-287ea620a771" providerId="AD" clId="Web-{78956A0C-2234-4F7D-8270-108ED94B0EB1}" dt="2022-07-13T14:07:41.562" v="72"/>
        <pc:sldMkLst>
          <pc:docMk/>
          <pc:sldMk cId="859934641" sldId="264"/>
        </pc:sldMkLst>
        <pc:graphicFrameChg chg="mod modGraphic">
          <ac:chgData name="Louise Perkins" userId="S::missperkins@branstonjunioracademy.co.uk::45cc8c54-6001-457c-b623-287ea620a771" providerId="AD" clId="Web-{78956A0C-2234-4F7D-8270-108ED94B0EB1}" dt="2022-07-13T14:07:41.562" v="72"/>
          <ac:graphicFrameMkLst>
            <pc:docMk/>
            <pc:sldMk cId="859934641" sldId="264"/>
            <ac:graphicFrameMk id="2" creationId="{00000000-0000-0000-0000-000000000000}"/>
          </ac:graphicFrameMkLst>
        </pc:graphicFrameChg>
      </pc:sldChg>
    </pc:docChg>
  </pc:docChgLst>
  <pc:docChgLst>
    <pc:chgData name="Emma Tysoe" userId="12b7b5ce-57e1-4579-bb09-071f0eb1646d" providerId="ADAL" clId="{897F25A6-592C-4869-B8BB-6AEB42135A77}"/>
    <pc:docChg chg="custSel modSld">
      <pc:chgData name="Emma Tysoe" userId="12b7b5ce-57e1-4579-bb09-071f0eb1646d" providerId="ADAL" clId="{897F25A6-592C-4869-B8BB-6AEB42135A77}" dt="2022-10-11T15:55:34.415" v="197" actId="6549"/>
      <pc:docMkLst>
        <pc:docMk/>
      </pc:docMkLst>
      <pc:sldChg chg="modSp mod">
        <pc:chgData name="Emma Tysoe" userId="12b7b5ce-57e1-4579-bb09-071f0eb1646d" providerId="ADAL" clId="{897F25A6-592C-4869-B8BB-6AEB42135A77}" dt="2022-10-11T15:55:34.415" v="197" actId="6549"/>
        <pc:sldMkLst>
          <pc:docMk/>
          <pc:sldMk cId="740161200" sldId="272"/>
        </pc:sldMkLst>
        <pc:graphicFrameChg chg="mod modGraphic">
          <ac:chgData name="Emma Tysoe" userId="12b7b5ce-57e1-4579-bb09-071f0eb1646d" providerId="ADAL" clId="{897F25A6-592C-4869-B8BB-6AEB42135A77}" dt="2022-10-11T15:55:34.415" v="197" actId="6549"/>
          <ac:graphicFrameMkLst>
            <pc:docMk/>
            <pc:sldMk cId="740161200" sldId="272"/>
            <ac:graphicFrameMk id="2" creationId="{00000000-0000-0000-0000-000000000000}"/>
          </ac:graphicFrameMkLst>
        </pc:graphicFrameChg>
      </pc:sldChg>
    </pc:docChg>
  </pc:docChgLst>
  <pc:docChgLst>
    <pc:chgData name="Louise Perkins" userId="S::missperkins@branstonjunioracademy.co.uk::45cc8c54-6001-457c-b623-287ea620a771" providerId="AD" clId="Web-{BA7C98C5-0F24-4865-A6E5-BCAD2F3F3AE1}"/>
    <pc:docChg chg="modSld">
      <pc:chgData name="Louise Perkins" userId="S::missperkins@branstonjunioracademy.co.uk::45cc8c54-6001-457c-b623-287ea620a771" providerId="AD" clId="Web-{BA7C98C5-0F24-4865-A6E5-BCAD2F3F3AE1}" dt="2022-07-13T14:09:20.280" v="8" actId="1076"/>
      <pc:docMkLst>
        <pc:docMk/>
      </pc:docMkLst>
      <pc:sldChg chg="addSp delSp modSp">
        <pc:chgData name="Louise Perkins" userId="S::missperkins@branstonjunioracademy.co.uk::45cc8c54-6001-457c-b623-287ea620a771" providerId="AD" clId="Web-{BA7C98C5-0F24-4865-A6E5-BCAD2F3F3AE1}" dt="2022-07-13T14:09:20.280" v="8" actId="1076"/>
        <pc:sldMkLst>
          <pc:docMk/>
          <pc:sldMk cId="859934641" sldId="264"/>
        </pc:sldMkLst>
        <pc:graphicFrameChg chg="del">
          <ac:chgData name="Louise Perkins" userId="S::missperkins@branstonjunioracademy.co.uk::45cc8c54-6001-457c-b623-287ea620a771" providerId="AD" clId="Web-{BA7C98C5-0F24-4865-A6E5-BCAD2F3F3AE1}" dt="2022-07-13T14:08:42.544" v="0"/>
          <ac:graphicFrameMkLst>
            <pc:docMk/>
            <pc:sldMk cId="859934641" sldId="264"/>
            <ac:graphicFrameMk id="2" creationId="{00000000-0000-0000-0000-000000000000}"/>
          </ac:graphicFrameMkLst>
        </pc:graphicFrameChg>
        <pc:graphicFrameChg chg="add mod modGraphic">
          <ac:chgData name="Louise Perkins" userId="S::missperkins@branstonjunioracademy.co.uk::45cc8c54-6001-457c-b623-287ea620a771" providerId="AD" clId="Web-{BA7C98C5-0F24-4865-A6E5-BCAD2F3F3AE1}" dt="2022-07-13T14:09:20.280" v="8" actId="1076"/>
          <ac:graphicFrameMkLst>
            <pc:docMk/>
            <pc:sldMk cId="859934641" sldId="264"/>
            <ac:graphicFrameMk id="4" creationId="{72A6FBD8-5A46-8DE3-643D-BC9D400E2658}"/>
          </ac:graphicFrameMkLst>
        </pc:graphicFrameChg>
      </pc:sldChg>
    </pc:docChg>
  </pc:docChgLst>
  <pc:docChgLst>
    <pc:chgData name="Louise Perkins" userId="S::missperkins@branstonjunioracademy.co.uk::45cc8c54-6001-457c-b623-287ea620a771" providerId="AD" clId="Web-{61881082-5D8E-4FB5-960B-B768050F58CC}"/>
    <pc:docChg chg="modSld">
      <pc:chgData name="Louise Perkins" userId="S::missperkins@branstonjunioracademy.co.uk::45cc8c54-6001-457c-b623-287ea620a771" providerId="AD" clId="Web-{61881082-5D8E-4FB5-960B-B768050F58CC}" dt="2022-07-13T13:05:03.932" v="13"/>
      <pc:docMkLst>
        <pc:docMk/>
      </pc:docMkLst>
      <pc:sldChg chg="addSp delSp modSp">
        <pc:chgData name="Louise Perkins" userId="S::missperkins@branstonjunioracademy.co.uk::45cc8c54-6001-457c-b623-287ea620a771" providerId="AD" clId="Web-{61881082-5D8E-4FB5-960B-B768050F58CC}" dt="2022-07-13T13:05:03.932" v="13"/>
        <pc:sldMkLst>
          <pc:docMk/>
          <pc:sldMk cId="3393289674" sldId="259"/>
        </pc:sldMkLst>
        <pc:graphicFrameChg chg="mod modGraphic">
          <ac:chgData name="Louise Perkins" userId="S::missperkins@branstonjunioracademy.co.uk::45cc8c54-6001-457c-b623-287ea620a771" providerId="AD" clId="Web-{61881082-5D8E-4FB5-960B-B768050F58CC}" dt="2022-07-13T13:05:01.542" v="12"/>
          <ac:graphicFrameMkLst>
            <pc:docMk/>
            <pc:sldMk cId="3393289674" sldId="259"/>
            <ac:graphicFrameMk id="2" creationId="{00000000-0000-0000-0000-000000000000}"/>
          </ac:graphicFrameMkLst>
        </pc:graphicFrameChg>
        <pc:graphicFrameChg chg="add del mod modGraphic">
          <ac:chgData name="Louise Perkins" userId="S::missperkins@branstonjunioracademy.co.uk::45cc8c54-6001-457c-b623-287ea620a771" providerId="AD" clId="Web-{61881082-5D8E-4FB5-960B-B768050F58CC}" dt="2022-07-13T13:05:03.932" v="13"/>
          <ac:graphicFrameMkLst>
            <pc:docMk/>
            <pc:sldMk cId="3393289674" sldId="259"/>
            <ac:graphicFrameMk id="4" creationId="{385EB09A-D5B1-4505-EF60-682801A11318}"/>
          </ac:graphicFrameMkLst>
        </pc:graphicFrameChg>
      </pc:sldChg>
    </pc:docChg>
  </pc:docChgLst>
  <pc:docChgLst>
    <pc:chgData name="Matt Pyburn" userId="S::matt.pyburn@branstonjunioracademy.co.uk::def6e57e-a1a8-452b-9681-bc3dee67ebca" providerId="AD" clId="Web-{E480FA99-81F2-425A-BB44-FA8C11E69438}"/>
    <pc:docChg chg="modSld">
      <pc:chgData name="Matt Pyburn" userId="S::matt.pyburn@branstonjunioracademy.co.uk::def6e57e-a1a8-452b-9681-bc3dee67ebca" providerId="AD" clId="Web-{E480FA99-81F2-425A-BB44-FA8C11E69438}" dt="2022-10-25T15:34:57.979" v="3"/>
      <pc:docMkLst>
        <pc:docMk/>
      </pc:docMkLst>
      <pc:sldChg chg="modSp">
        <pc:chgData name="Matt Pyburn" userId="S::matt.pyburn@branstonjunioracademy.co.uk::def6e57e-a1a8-452b-9681-bc3dee67ebca" providerId="AD" clId="Web-{E480FA99-81F2-425A-BB44-FA8C11E69438}" dt="2022-10-25T15:34:57.979" v="3"/>
        <pc:sldMkLst>
          <pc:docMk/>
          <pc:sldMk cId="3393289674" sldId="259"/>
        </pc:sldMkLst>
        <pc:graphicFrameChg chg="mod modGraphic">
          <ac:chgData name="Matt Pyburn" userId="S::matt.pyburn@branstonjunioracademy.co.uk::def6e57e-a1a8-452b-9681-bc3dee67ebca" providerId="AD" clId="Web-{E480FA99-81F2-425A-BB44-FA8C11E69438}" dt="2022-10-25T15:34:57.979" v="3"/>
          <ac:graphicFrameMkLst>
            <pc:docMk/>
            <pc:sldMk cId="3393289674" sldId="259"/>
            <ac:graphicFrameMk id="2"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B112DD-73F2-496C-9037-E722B5A66E18}" type="datetimeFigureOut">
              <a:rPr lang="en-GB" smtClean="0"/>
              <a:t>07/11/2022</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6ECEB6-CB85-42B0-AB14-05EE7DEC8D00}" type="slidenum">
              <a:rPr lang="en-GB" smtClean="0"/>
              <a:t>‹#›</a:t>
            </a:fld>
            <a:endParaRPr lang="en-GB"/>
          </a:p>
        </p:txBody>
      </p:sp>
    </p:spTree>
    <p:extLst>
      <p:ext uri="{BB962C8B-B14F-4D97-AF65-F5344CB8AC3E}">
        <p14:creationId xmlns:p14="http://schemas.microsoft.com/office/powerpoint/2010/main" val="2953197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96ECEB6-CB85-42B0-AB14-05EE7DEC8D00}" type="slidenum">
              <a:rPr lang="en-GB" smtClean="0"/>
              <a:t>3</a:t>
            </a:fld>
            <a:endParaRPr lang="en-GB"/>
          </a:p>
        </p:txBody>
      </p:sp>
    </p:spTree>
    <p:extLst>
      <p:ext uri="{BB962C8B-B14F-4D97-AF65-F5344CB8AC3E}">
        <p14:creationId xmlns:p14="http://schemas.microsoft.com/office/powerpoint/2010/main" val="333068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4251407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1880378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1654190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16318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642DEA-5110-4DC9-896A-C5B36E68939E}" type="datetimeFigureOut">
              <a:rPr lang="en-GB" smtClean="0"/>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804195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6642DEA-5110-4DC9-896A-C5B36E68939E}" type="datetimeFigureOut">
              <a:rPr lang="en-GB" smtClean="0"/>
              <a:t>07/11/2022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96665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6642DEA-5110-4DC9-896A-C5B36E68939E}" type="datetimeFigureOut">
              <a:rPr lang="en-GB" smtClean="0"/>
              <a:t>07/11/2022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535676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6642DEA-5110-4DC9-896A-C5B36E68939E}" type="datetimeFigureOut">
              <a:rPr lang="en-GB" smtClean="0"/>
              <a:t>07/11/2022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3418219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42DEA-5110-4DC9-896A-C5B36E68939E}" type="datetimeFigureOut">
              <a:rPr lang="en-GB" smtClean="0"/>
              <a:t>07/11/2022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694521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642DEA-5110-4DC9-896A-C5B36E68939E}" type="datetimeFigureOut">
              <a:rPr lang="en-GB" smtClean="0"/>
              <a:t>07/11/2022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40843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642DEA-5110-4DC9-896A-C5B36E68939E}" type="datetimeFigureOut">
              <a:rPr lang="en-GB" smtClean="0"/>
              <a:t>07/11/2022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2372977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6642DEA-5110-4DC9-896A-C5B36E68939E}" type="datetimeFigureOut">
              <a:rPr lang="en-GB" smtClean="0"/>
              <a:t>07/11/2022</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8F4C613-D0D5-4357-9536-7B5985FD433F}" type="slidenum">
              <a:rPr lang="en-GB" smtClean="0"/>
              <a:t>‹#›</a:t>
            </a:fld>
            <a:endParaRPr lang="en-GB"/>
          </a:p>
        </p:txBody>
      </p:sp>
    </p:spTree>
    <p:extLst>
      <p:ext uri="{BB962C8B-B14F-4D97-AF65-F5344CB8AC3E}">
        <p14:creationId xmlns:p14="http://schemas.microsoft.com/office/powerpoint/2010/main" val="2424633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cademy logo 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8740" y="3163910"/>
            <a:ext cx="4608512" cy="364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620688" y="323528"/>
            <a:ext cx="5544616" cy="1877437"/>
          </a:xfrm>
          <a:prstGeom prst="rect">
            <a:avLst/>
          </a:prstGeom>
          <a:solidFill>
            <a:srgbClr val="121896"/>
          </a:solidFill>
          <a:ln w="127000">
            <a:solidFill>
              <a:srgbClr val="FFC000"/>
            </a:solidFill>
          </a:ln>
        </p:spPr>
        <p:txBody>
          <a:bodyPr wrap="square" rtlCol="0">
            <a:spAutoFit/>
          </a:bodyPr>
          <a:lstStyle/>
          <a:p>
            <a:pPr algn="ctr"/>
            <a:r>
              <a:rPr lang="en-GB" sz="4000" b="1" err="1">
                <a:solidFill>
                  <a:schemeClr val="bg1"/>
                </a:solidFill>
              </a:rPr>
              <a:t>Branston</a:t>
            </a:r>
            <a:r>
              <a:rPr lang="en-GB" sz="4000" b="1">
                <a:solidFill>
                  <a:schemeClr val="bg1"/>
                </a:solidFill>
              </a:rPr>
              <a:t> Junior Academy </a:t>
            </a:r>
          </a:p>
          <a:p>
            <a:pPr algn="ctr"/>
            <a:r>
              <a:rPr lang="en-GB" sz="4000" b="1">
                <a:solidFill>
                  <a:schemeClr val="bg1"/>
                </a:solidFill>
              </a:rPr>
              <a:t>Topic Planning</a:t>
            </a:r>
          </a:p>
          <a:p>
            <a:pPr algn="ctr"/>
            <a:r>
              <a:rPr lang="en-GB" sz="3600" b="1">
                <a:solidFill>
                  <a:schemeClr val="bg1"/>
                </a:solidFill>
              </a:rPr>
              <a:t>Topic: British Settlers</a:t>
            </a:r>
          </a:p>
        </p:txBody>
      </p:sp>
    </p:spTree>
    <p:extLst>
      <p:ext uri="{BB962C8B-B14F-4D97-AF65-F5344CB8AC3E}">
        <p14:creationId xmlns:p14="http://schemas.microsoft.com/office/powerpoint/2010/main" val="3033922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57389258"/>
              </p:ext>
            </p:extLst>
          </p:nvPr>
        </p:nvGraphicFramePr>
        <p:xfrm>
          <a:off x="404664" y="323528"/>
          <a:ext cx="6048672" cy="4947920"/>
        </p:xfrm>
        <a:graphic>
          <a:graphicData uri="http://schemas.openxmlformats.org/drawingml/2006/table">
            <a:tbl>
              <a:tblPr firstRow="1" bandRow="1">
                <a:tableStyleId>{5940675A-B579-460E-94D1-54222C63F5DA}</a:tableStyleId>
              </a:tblPr>
              <a:tblGrid>
                <a:gridCol w="3024336">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tblGrid>
              <a:tr h="370840">
                <a:tc gridSpan="2">
                  <a:txBody>
                    <a:bodyPr/>
                    <a:lstStyle/>
                    <a:p>
                      <a:pPr algn="ctr"/>
                      <a:r>
                        <a:rPr lang="en-GB" sz="1400" b="1" dirty="0"/>
                        <a:t>Music</a:t>
                      </a:r>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dirty="0"/>
                        <a:t>National</a:t>
                      </a:r>
                      <a:r>
                        <a:rPr lang="en-GB" sz="1400" b="1" baseline="0" dirty="0"/>
                        <a:t> Curriculum Objectives</a:t>
                      </a:r>
                      <a:endParaRPr lang="en-GB" sz="1400" b="1" dirty="0"/>
                    </a:p>
                  </a:txBody>
                  <a:tcPr/>
                </a:tc>
                <a:tc>
                  <a:txBody>
                    <a:bodyPr/>
                    <a:lstStyle/>
                    <a:p>
                      <a:r>
                        <a:rPr lang="en-GB" sz="1400" b="1" dirty="0"/>
                        <a:t>Skills Journal Objectives </a:t>
                      </a:r>
                      <a:endParaRPr lang="en-GB" sz="1400" b="1"/>
                    </a:p>
                  </a:txBody>
                  <a:tcPr/>
                </a:tc>
                <a:extLst>
                  <a:ext uri="{0D108BD9-81ED-4DB2-BD59-A6C34878D82A}">
                    <a16:rowId xmlns:a16="http://schemas.microsoft.com/office/drawing/2014/main" val="10001"/>
                  </a:ext>
                </a:extLst>
              </a:tr>
              <a:tr h="370840">
                <a:tc>
                  <a:txBody>
                    <a:bodyPr/>
                    <a:lstStyle/>
                    <a:p>
                      <a:r>
                        <a:rPr lang="en-GB" sz="1200" dirty="0"/>
                        <a:t>Play and perform in solo and ensemble contexts, using their voices and playing musical instruments with increasing accuracy, fluency, control and expression</a:t>
                      </a:r>
                    </a:p>
                    <a:p>
                      <a:endParaRPr lang="en-GB" sz="1200"/>
                    </a:p>
                    <a:p>
                      <a:pPr lvl="0">
                        <a:buNone/>
                      </a:pPr>
                      <a:r>
                        <a:rPr lang="en-GB" sz="1200" b="0" i="0" u="none" strike="noStrike" noProof="0" dirty="0">
                          <a:latin typeface="Calibri"/>
                        </a:rPr>
                        <a:t>Improvise and compose music for a range of purposes using the inter-related dimensions of music</a:t>
                      </a:r>
                      <a:endParaRPr lang="en-GB" dirty="0"/>
                    </a:p>
                    <a:p>
                      <a:pPr lvl="0">
                        <a:buNone/>
                      </a:pPr>
                      <a:endParaRPr lang="en-GB" sz="1200" b="0" i="0" u="none" strike="noStrike" noProof="0" dirty="0">
                        <a:latin typeface="Calibri"/>
                      </a:endParaRPr>
                    </a:p>
                    <a:p>
                      <a:r>
                        <a:rPr lang="en-GB" sz="1200" dirty="0"/>
                        <a:t>Listen with attention to detail and recall sounds with increasing aural memory</a:t>
                      </a:r>
                    </a:p>
                    <a:p>
                      <a:pPr lvl="0">
                        <a:buNone/>
                      </a:pPr>
                      <a:endParaRPr lang="en-GB"/>
                    </a:p>
                    <a:p>
                      <a:pPr lvl="0">
                        <a:buNone/>
                      </a:pPr>
                      <a:r>
                        <a:rPr lang="en-GB" sz="1200" b="0" i="0" u="none" strike="noStrike" baseline="0" noProof="0" dirty="0">
                          <a:solidFill>
                            <a:srgbClr val="000000"/>
                          </a:solidFill>
                          <a:latin typeface="Calibri"/>
                        </a:rPr>
                        <a:t>Use and understand staff and other musical notations</a:t>
                      </a:r>
                      <a:endParaRPr lang="en-GB" dirty="0"/>
                    </a:p>
                    <a:p>
                      <a:pPr lvl="0">
                        <a:buNone/>
                      </a:pPr>
                      <a:endParaRPr lang="en-GB" sz="1200" b="0" i="0" u="none" strike="noStrike" baseline="0" noProof="0" dirty="0">
                        <a:solidFill>
                          <a:srgbClr val="000000"/>
                        </a:solidFill>
                        <a:latin typeface="Calibri"/>
                      </a:endParaRPr>
                    </a:p>
                    <a:p>
                      <a:pPr lvl="0">
                        <a:buNone/>
                      </a:pPr>
                      <a:r>
                        <a:rPr lang="en-GB" sz="1200" b="0" i="0" u="none" strike="noStrike" baseline="0" noProof="0" dirty="0">
                          <a:solidFill>
                            <a:srgbClr val="000000"/>
                          </a:solidFill>
                          <a:latin typeface="Calibri"/>
                        </a:rPr>
                        <a:t>Appreciate and understand a wide range of high-quality live and recorded music drawn from different traditions and from great composers and musicians </a:t>
                      </a:r>
                      <a:endParaRPr lang="en-GB"/>
                    </a:p>
                    <a:p>
                      <a:pPr lvl="0">
                        <a:buNone/>
                      </a:pPr>
                      <a:endParaRPr lang="en-GB" sz="1200" b="0" i="0" u="none" strike="noStrike" baseline="0" noProof="0" dirty="0">
                        <a:solidFill>
                          <a:srgbClr val="000000"/>
                        </a:solidFill>
                        <a:latin typeface="Calibri"/>
                      </a:endParaRPr>
                    </a:p>
                    <a:p>
                      <a:pPr lvl="0">
                        <a:buNone/>
                      </a:pPr>
                      <a:r>
                        <a:rPr lang="en-GB" sz="1200" b="0" i="0" u="none" strike="noStrike" baseline="0" noProof="0" dirty="0">
                          <a:solidFill>
                            <a:srgbClr val="000000"/>
                          </a:solidFill>
                          <a:latin typeface="Calibri"/>
                        </a:rPr>
                        <a:t>Develop an understanding of the history of music.</a:t>
                      </a:r>
                      <a:endParaRPr lang="en-GB"/>
                    </a:p>
                  </a:txBody>
                  <a:tcPr/>
                </a:tc>
                <a:tc>
                  <a:txBody>
                    <a:bodyPr/>
                    <a:lstStyle/>
                    <a:p>
                      <a:r>
                        <a:rPr lang="en-GB" sz="1200" dirty="0"/>
                        <a:t>Whole School:</a:t>
                      </a:r>
                    </a:p>
                    <a:p>
                      <a:pPr lvl="0">
                        <a:buNone/>
                      </a:pPr>
                      <a:endParaRPr lang="en-GB" sz="1200"/>
                    </a:p>
                    <a:p>
                      <a:pPr lvl="0" algn="l">
                        <a:lnSpc>
                          <a:spcPct val="100000"/>
                        </a:lnSpc>
                        <a:spcBef>
                          <a:spcPts val="0"/>
                        </a:spcBef>
                        <a:spcAft>
                          <a:spcPts val="0"/>
                        </a:spcAft>
                        <a:buNone/>
                      </a:pPr>
                      <a:r>
                        <a:rPr lang="en-GB" sz="1200" dirty="0"/>
                        <a:t>I can sing expressively in time to the beat and rhythm </a:t>
                      </a:r>
                    </a:p>
                    <a:p>
                      <a:pPr lvl="0" algn="l">
                        <a:lnSpc>
                          <a:spcPct val="100000"/>
                        </a:lnSpc>
                        <a:spcBef>
                          <a:spcPts val="0"/>
                        </a:spcBef>
                        <a:spcAft>
                          <a:spcPts val="0"/>
                        </a:spcAft>
                        <a:buNone/>
                      </a:pPr>
                      <a:endParaRPr lang="en-GB" sz="1200"/>
                    </a:p>
                    <a:p>
                      <a:pPr lvl="0" algn="l">
                        <a:lnSpc>
                          <a:spcPct val="100000"/>
                        </a:lnSpc>
                        <a:spcBef>
                          <a:spcPts val="0"/>
                        </a:spcBef>
                        <a:spcAft>
                          <a:spcPts val="0"/>
                        </a:spcAft>
                        <a:buNone/>
                      </a:pPr>
                      <a:r>
                        <a:rPr lang="en-GB" sz="1200" b="0" i="0" u="none" strike="noStrike" noProof="0" dirty="0">
                          <a:latin typeface="Calibri"/>
                        </a:rPr>
                        <a:t>I can perform simple melodic patterns on an instrument</a:t>
                      </a:r>
                      <a:endParaRPr lang="en-GB" dirty="0"/>
                    </a:p>
                    <a:p>
                      <a:pPr lvl="0" algn="l">
                        <a:lnSpc>
                          <a:spcPct val="100000"/>
                        </a:lnSpc>
                        <a:spcBef>
                          <a:spcPts val="0"/>
                        </a:spcBef>
                        <a:spcAft>
                          <a:spcPts val="0"/>
                        </a:spcAft>
                        <a:buNone/>
                      </a:pPr>
                      <a:endParaRPr lang="en-GB" sz="1200" b="0" i="0" u="none" strike="noStrike" noProof="0">
                        <a:latin typeface="Calibri"/>
                      </a:endParaRPr>
                    </a:p>
                    <a:p>
                      <a:pPr lvl="0" algn="l">
                        <a:lnSpc>
                          <a:spcPct val="100000"/>
                        </a:lnSpc>
                        <a:spcBef>
                          <a:spcPts val="0"/>
                        </a:spcBef>
                        <a:spcAft>
                          <a:spcPts val="0"/>
                        </a:spcAft>
                        <a:buNone/>
                      </a:pPr>
                      <a:r>
                        <a:rPr lang="en-GB" sz="1200" b="0" i="0" u="none" strike="noStrike" noProof="0" dirty="0"/>
                        <a:t>I can sing expressively combining dynamics, tempo and pitch</a:t>
                      </a:r>
                      <a:endParaRPr lang="en-GB" dirty="0"/>
                    </a:p>
                    <a:p>
                      <a:pPr lvl="0" algn="l">
                        <a:lnSpc>
                          <a:spcPct val="100000"/>
                        </a:lnSpc>
                        <a:spcBef>
                          <a:spcPts val="0"/>
                        </a:spcBef>
                        <a:spcAft>
                          <a:spcPts val="0"/>
                        </a:spcAft>
                        <a:buNone/>
                      </a:pPr>
                      <a:endParaRPr lang="en-GB" sz="1200" b="0" i="0" u="none" strike="noStrike" noProof="0">
                        <a:latin typeface="Calibri"/>
                      </a:endParaRPr>
                    </a:p>
                    <a:p>
                      <a:pPr lvl="0" algn="l">
                        <a:lnSpc>
                          <a:spcPct val="100000"/>
                        </a:lnSpc>
                        <a:spcBef>
                          <a:spcPts val="0"/>
                        </a:spcBef>
                        <a:spcAft>
                          <a:spcPts val="0"/>
                        </a:spcAft>
                        <a:buNone/>
                      </a:pPr>
                      <a:r>
                        <a:rPr lang="en-GB" sz="1200" b="0" i="0" u="none" strike="noStrike" noProof="0" dirty="0"/>
                        <a:t>I can compose three note patterns</a:t>
                      </a:r>
                      <a:endParaRPr lang="en-GB" dirty="0"/>
                    </a:p>
                    <a:p>
                      <a:pPr lvl="0" algn="l">
                        <a:lnSpc>
                          <a:spcPct val="100000"/>
                        </a:lnSpc>
                        <a:spcBef>
                          <a:spcPts val="0"/>
                        </a:spcBef>
                        <a:spcAft>
                          <a:spcPts val="0"/>
                        </a:spcAft>
                        <a:buNone/>
                      </a:pPr>
                      <a:endParaRPr lang="en-GB" sz="1200" b="0" i="0" u="none" strike="noStrike" noProof="0">
                        <a:latin typeface="Calibri"/>
                      </a:endParaRPr>
                    </a:p>
                    <a:p>
                      <a:pPr lvl="0" algn="l">
                        <a:lnSpc>
                          <a:spcPct val="100000"/>
                        </a:lnSpc>
                        <a:spcBef>
                          <a:spcPts val="0"/>
                        </a:spcBef>
                        <a:spcAft>
                          <a:spcPts val="0"/>
                        </a:spcAft>
                        <a:buNone/>
                      </a:pPr>
                      <a:r>
                        <a:rPr lang="en-GB" sz="1200" b="0" i="0" u="none" strike="noStrike" noProof="0" dirty="0"/>
                        <a:t>I can reflect on, and improve my own work</a:t>
                      </a:r>
                      <a:endParaRPr lang="en-GB" dirty="0"/>
                    </a:p>
                    <a:p>
                      <a:pPr lvl="0" algn="l">
                        <a:lnSpc>
                          <a:spcPct val="100000"/>
                        </a:lnSpc>
                        <a:spcBef>
                          <a:spcPts val="0"/>
                        </a:spcBef>
                        <a:spcAft>
                          <a:spcPts val="0"/>
                        </a:spcAft>
                        <a:buNone/>
                      </a:pPr>
                      <a:endParaRPr lang="en-GB" sz="1200" b="0" i="0" u="none" strike="noStrike" noProof="0">
                        <a:latin typeface="Calibri"/>
                      </a:endParaRPr>
                    </a:p>
                    <a:p>
                      <a:pPr lvl="0" algn="l">
                        <a:lnSpc>
                          <a:spcPct val="100000"/>
                        </a:lnSpc>
                        <a:spcBef>
                          <a:spcPts val="0"/>
                        </a:spcBef>
                        <a:spcAft>
                          <a:spcPts val="0"/>
                        </a:spcAft>
                        <a:buNone/>
                      </a:pPr>
                      <a:r>
                        <a:rPr lang="en-GB" sz="1200" b="0" i="0" u="none" strike="noStrike" noProof="0" dirty="0"/>
                        <a:t>I can explain what I think a piece of music’s purpose could be</a:t>
                      </a:r>
                      <a:endParaRPr lang="en-GB" dirty="0"/>
                    </a:p>
                    <a:p>
                      <a:pPr lvl="0" algn="l">
                        <a:lnSpc>
                          <a:spcPct val="100000"/>
                        </a:lnSpc>
                        <a:spcBef>
                          <a:spcPts val="0"/>
                        </a:spcBef>
                        <a:spcAft>
                          <a:spcPts val="0"/>
                        </a:spcAft>
                        <a:buNone/>
                      </a:pPr>
                      <a:endParaRPr lang="en-GB" sz="1200" b="0" i="0" u="none" strike="noStrike" noProof="0">
                        <a:latin typeface="Calibri"/>
                      </a:endParaRPr>
                    </a:p>
                    <a:p>
                      <a:pPr lvl="0" algn="l">
                        <a:lnSpc>
                          <a:spcPct val="100000"/>
                        </a:lnSpc>
                        <a:spcBef>
                          <a:spcPts val="0"/>
                        </a:spcBef>
                        <a:spcAft>
                          <a:spcPts val="0"/>
                        </a:spcAft>
                        <a:buNone/>
                      </a:pPr>
                      <a:r>
                        <a:rPr lang="en-GB" sz="1200" b="0" i="0" u="none" strike="noStrike" noProof="0" dirty="0"/>
                        <a:t>I am starting to interpret musical notation</a:t>
                      </a:r>
                      <a:endParaRPr lang="en-GB" dirty="0"/>
                    </a:p>
                    <a:p>
                      <a:pPr lvl="0" algn="l">
                        <a:lnSpc>
                          <a:spcPct val="100000"/>
                        </a:lnSpc>
                        <a:spcBef>
                          <a:spcPts val="0"/>
                        </a:spcBef>
                        <a:spcAft>
                          <a:spcPts val="0"/>
                        </a:spcAft>
                        <a:buNone/>
                      </a:pPr>
                      <a:endParaRPr lang="en-GB" sz="1200" b="0" i="0" u="none" strike="noStrike" noProof="0">
                        <a:latin typeface="Calibri"/>
                      </a:endParaRPr>
                    </a:p>
                    <a:p>
                      <a:pPr lvl="0" algn="l">
                        <a:lnSpc>
                          <a:spcPct val="100000"/>
                        </a:lnSpc>
                        <a:spcBef>
                          <a:spcPts val="0"/>
                        </a:spcBef>
                        <a:spcAft>
                          <a:spcPts val="0"/>
                        </a:spcAft>
                        <a:buNone/>
                      </a:pPr>
                      <a:endParaRPr lang="en-GB" sz="120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83570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8414553"/>
              </p:ext>
            </p:extLst>
          </p:nvPr>
        </p:nvGraphicFramePr>
        <p:xfrm>
          <a:off x="404664" y="323528"/>
          <a:ext cx="6120680" cy="6868160"/>
        </p:xfrm>
        <a:graphic>
          <a:graphicData uri="http://schemas.openxmlformats.org/drawingml/2006/table">
            <a:tbl>
              <a:tblPr firstRow="1" bandRow="1">
                <a:tableStyleId>{5940675A-B579-460E-94D1-54222C63F5DA}</a:tableStyleId>
              </a:tblPr>
              <a:tblGrid>
                <a:gridCol w="2730765">
                  <a:extLst>
                    <a:ext uri="{9D8B030D-6E8A-4147-A177-3AD203B41FA5}">
                      <a16:colId xmlns:a16="http://schemas.microsoft.com/office/drawing/2014/main" val="20000"/>
                    </a:ext>
                  </a:extLst>
                </a:gridCol>
                <a:gridCol w="3389915">
                  <a:extLst>
                    <a:ext uri="{9D8B030D-6E8A-4147-A177-3AD203B41FA5}">
                      <a16:colId xmlns:a16="http://schemas.microsoft.com/office/drawing/2014/main" val="20001"/>
                    </a:ext>
                  </a:extLst>
                </a:gridCol>
              </a:tblGrid>
              <a:tr h="370840">
                <a:tc gridSpan="2">
                  <a:txBody>
                    <a:bodyPr/>
                    <a:lstStyle/>
                    <a:p>
                      <a:pPr algn="ctr"/>
                      <a:r>
                        <a:rPr lang="en-GB" sz="1400" b="1" dirty="0"/>
                        <a:t>Physical</a:t>
                      </a:r>
                      <a:r>
                        <a:rPr lang="en-GB" sz="1400" b="1" baseline="0" dirty="0"/>
                        <a:t> Education</a:t>
                      </a:r>
                      <a:endParaRPr lang="en-GB" sz="1400" b="1" dirty="0"/>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dirty="0"/>
                        <a:t>National</a:t>
                      </a:r>
                      <a:r>
                        <a:rPr lang="en-GB" sz="1400" b="1" baseline="0" dirty="0"/>
                        <a:t> Curriculum Objectives</a:t>
                      </a:r>
                      <a:endParaRPr lang="en-GB" sz="1400" b="1" dirty="0"/>
                    </a:p>
                  </a:txBody>
                  <a:tcPr/>
                </a:tc>
                <a:tc>
                  <a:txBody>
                    <a:bodyPr/>
                    <a:lstStyle/>
                    <a:p>
                      <a:r>
                        <a:rPr lang="en-GB" sz="1400" b="1" dirty="0"/>
                        <a:t>Skills Journal Objectives</a:t>
                      </a:r>
                    </a:p>
                  </a:txBody>
                  <a:tcPr/>
                </a:tc>
                <a:extLst>
                  <a:ext uri="{0D108BD9-81ED-4DB2-BD59-A6C34878D82A}">
                    <a16:rowId xmlns:a16="http://schemas.microsoft.com/office/drawing/2014/main" val="10001"/>
                  </a:ext>
                </a:extLst>
              </a:tr>
              <a:tr h="370840">
                <a:tc>
                  <a:txBody>
                    <a:bodyPr/>
                    <a:lstStyle/>
                    <a:p>
                      <a:r>
                        <a:rPr lang="en-GB" sz="1200" kern="1200" dirty="0">
                          <a:solidFill>
                            <a:schemeClr val="tx1"/>
                          </a:solidFill>
                          <a:effectLst/>
                          <a:latin typeface="+mn-lt"/>
                          <a:ea typeface="+mn-ea"/>
                          <a:cs typeface="+mn-cs"/>
                        </a:rPr>
                        <a:t>Pupils should be taught to:</a:t>
                      </a: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Play competitive games, modified where appropriate [for example, badminton, basketball, cricket, football, hockey, netball, rounders and tennis], and apply basic principles suitable for attacking and defending</a:t>
                      </a: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Develop flexibility, strength, technique, control and balance [for example, through athletics and gymnastics]</a:t>
                      </a: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Perform dances using a range of movement patterns</a:t>
                      </a: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Compare their performances with previous ones and demonstrate improvement to achieve their personal best.</a:t>
                      </a:r>
                    </a:p>
                    <a:p>
                      <a:endParaRPr lang="en-GB" sz="1200" kern="1200">
                        <a:solidFill>
                          <a:schemeClr val="tx1"/>
                        </a:solidFill>
                        <a:effectLst/>
                        <a:latin typeface="+mn-lt"/>
                        <a:ea typeface="+mn-ea"/>
                        <a:cs typeface="+mn-cs"/>
                      </a:endParaRPr>
                    </a:p>
                    <a:p>
                      <a:endParaRPr lang="en-GB" sz="1200"/>
                    </a:p>
                  </a:txBody>
                  <a:tcPr/>
                </a:tc>
                <a:tc>
                  <a:txBody>
                    <a:bodyPr/>
                    <a:lstStyle/>
                    <a:p>
                      <a:r>
                        <a:rPr lang="en-GB" sz="1200" dirty="0"/>
                        <a:t>Dance:</a:t>
                      </a:r>
                    </a:p>
                    <a:p>
                      <a:r>
                        <a:rPr lang="en-GB" sz="1200" dirty="0"/>
                        <a:t>I can improvise.</a:t>
                      </a:r>
                    </a:p>
                    <a:p>
                      <a:r>
                        <a:rPr lang="en-GB" sz="1200" dirty="0"/>
                        <a:t>I can choreograph motifs</a:t>
                      </a:r>
                      <a:r>
                        <a:rPr lang="en-GB" sz="1200" baseline="0" dirty="0"/>
                        <a:t> </a:t>
                      </a:r>
                      <a:r>
                        <a:rPr lang="en-GB" sz="1200" dirty="0"/>
                        <a:t>using repetition, direction,</a:t>
                      </a:r>
                      <a:r>
                        <a:rPr lang="en-GB" sz="1200" baseline="0" dirty="0"/>
                        <a:t> </a:t>
                      </a:r>
                      <a:r>
                        <a:rPr lang="en-GB" sz="1200" dirty="0"/>
                        <a:t>level, speed &amp; space</a:t>
                      </a:r>
                    </a:p>
                    <a:p>
                      <a:r>
                        <a:rPr lang="en-GB" sz="1200" dirty="0"/>
                        <a:t>I can choose my own</a:t>
                      </a:r>
                      <a:r>
                        <a:rPr lang="en-GB" sz="1200" baseline="0" dirty="0"/>
                        <a:t> </a:t>
                      </a:r>
                      <a:r>
                        <a:rPr lang="en-GB" sz="1200" dirty="0"/>
                        <a:t>dance steps and</a:t>
                      </a:r>
                    </a:p>
                    <a:p>
                      <a:r>
                        <a:rPr lang="en-GB" sz="1200" dirty="0"/>
                        <a:t>movements and then</a:t>
                      </a:r>
                      <a:r>
                        <a:rPr lang="en-GB" sz="1200" baseline="0" dirty="0"/>
                        <a:t> </a:t>
                      </a:r>
                      <a:r>
                        <a:rPr lang="en-GB" sz="1200" dirty="0"/>
                        <a:t>develop them.</a:t>
                      </a:r>
                      <a:br>
                        <a:rPr lang="en-GB" sz="1200" dirty="0"/>
                      </a:br>
                      <a:br>
                        <a:rPr lang="en-GB" sz="1200" dirty="0"/>
                      </a:br>
                      <a:r>
                        <a:rPr lang="en-GB" sz="1200" dirty="0"/>
                        <a:t>Hockey: </a:t>
                      </a:r>
                      <a:br>
                        <a:rPr lang="en-GB" sz="1200" dirty="0"/>
                      </a:br>
                      <a:r>
                        <a:rPr lang="en-GB" sz="1200" dirty="0"/>
                        <a:t>I can hold a hockey stick correctly.</a:t>
                      </a:r>
                      <a:br>
                        <a:rPr lang="en-GB" sz="1200" dirty="0"/>
                      </a:br>
                      <a:r>
                        <a:rPr lang="en-GB" sz="1200" dirty="0"/>
                        <a:t>I can push pass. </a:t>
                      </a:r>
                      <a:br>
                        <a:rPr lang="en-GB" sz="1200" dirty="0"/>
                      </a:br>
                      <a:r>
                        <a:rPr lang="en-GB" sz="1200" dirty="0"/>
                        <a:t>I can stop a ball sing the whole of the stick</a:t>
                      </a:r>
                      <a:br>
                        <a:rPr lang="en-GB" sz="1200" dirty="0"/>
                      </a:br>
                      <a:r>
                        <a:rPr lang="en-GB" sz="1200" dirty="0"/>
                        <a:t>I can open dribble. </a:t>
                      </a:r>
                      <a:br>
                        <a:rPr lang="en-GB" sz="1200" dirty="0"/>
                      </a:br>
                      <a:r>
                        <a:rPr lang="en-GB" sz="1200" dirty="0"/>
                        <a:t>I can Indian dribble. </a:t>
                      </a:r>
                    </a:p>
                    <a:p>
                      <a:pPr lvl="0">
                        <a:buNone/>
                      </a:pPr>
                      <a:endParaRPr lang="en-GB" sz="1200" dirty="0"/>
                    </a:p>
                    <a:p>
                      <a:r>
                        <a:rPr lang="en-GB" sz="1200" dirty="0"/>
                        <a:t>Tennis:</a:t>
                      </a:r>
                    </a:p>
                    <a:p>
                      <a:r>
                        <a:rPr lang="en-GB" sz="1200" dirty="0"/>
                        <a:t>I can use forehand.</a:t>
                      </a:r>
                    </a:p>
                    <a:p>
                      <a:r>
                        <a:rPr lang="en-GB" sz="1200" dirty="0"/>
                        <a:t>I can use backhand</a:t>
                      </a:r>
                    </a:p>
                    <a:p>
                      <a:r>
                        <a:rPr lang="en-GB" sz="1200" dirty="0"/>
                        <a:t>I can strike a ball on the</a:t>
                      </a:r>
                      <a:r>
                        <a:rPr lang="en-GB" sz="1200" baseline="0" dirty="0"/>
                        <a:t> v</a:t>
                      </a:r>
                      <a:r>
                        <a:rPr lang="en-GB" sz="1200" dirty="0"/>
                        <a:t>olley.</a:t>
                      </a:r>
                    </a:p>
                    <a:p>
                      <a:pPr lvl="0">
                        <a:buNone/>
                      </a:pPr>
                      <a:endParaRPr lang="en-GB" sz="1200" dirty="0"/>
                    </a:p>
                    <a:p>
                      <a:pPr lvl="0">
                        <a:buNone/>
                      </a:pPr>
                      <a:r>
                        <a:rPr lang="en-GB" sz="1200" dirty="0"/>
                        <a:t>Rugby: </a:t>
                      </a:r>
                      <a:endParaRPr lang="en-GB" dirty="0"/>
                    </a:p>
                    <a:p>
                      <a:pPr lvl="0">
                        <a:buNone/>
                      </a:pPr>
                      <a:r>
                        <a:rPr lang="en-GB" sz="1200" dirty="0"/>
                        <a:t>I can catch a ball</a:t>
                      </a:r>
                      <a:br>
                        <a:rPr lang="en-GB" sz="1200" dirty="0"/>
                      </a:br>
                      <a:r>
                        <a:rPr lang="en-GB" sz="1200" dirty="0"/>
                        <a:t>I can throw and catch a ball whilst running. </a:t>
                      </a:r>
                      <a:br>
                        <a:rPr lang="en-GB" sz="1200" dirty="0"/>
                      </a:br>
                      <a:r>
                        <a:rPr lang="en-GB" sz="1200" dirty="0"/>
                        <a:t>I can use passing correctly (backwards) in a team game</a:t>
                      </a:r>
                      <a:endParaRPr lang="en-GB" dirty="0"/>
                    </a:p>
                    <a:p>
                      <a:pPr lvl="0">
                        <a:buNone/>
                      </a:pPr>
                      <a:r>
                        <a:rPr lang="en-GB" sz="1200" dirty="0"/>
                        <a:t>I can tackle in a non-contact game (tag)</a:t>
                      </a:r>
                      <a:br>
                        <a:rPr lang="en-GB" sz="1200" dirty="0"/>
                      </a:br>
                      <a:br>
                        <a:rPr lang="en-GB" sz="1200" dirty="0"/>
                      </a:br>
                      <a:r>
                        <a:rPr lang="en-GB" sz="1200" dirty="0"/>
                        <a:t>Swimming:</a:t>
                      </a:r>
                      <a:endParaRPr lang="en-GB" dirty="0"/>
                    </a:p>
                    <a:p>
                      <a:r>
                        <a:rPr lang="en-GB" sz="1200" dirty="0"/>
                        <a:t>I can swim over 20 metres</a:t>
                      </a:r>
                      <a:r>
                        <a:rPr lang="en-GB" sz="1200" baseline="0" dirty="0"/>
                        <a:t> </a:t>
                      </a:r>
                      <a:r>
                        <a:rPr lang="en-GB" sz="1200" dirty="0"/>
                        <a:t>using front crawl, back</a:t>
                      </a:r>
                    </a:p>
                    <a:p>
                      <a:r>
                        <a:rPr lang="en-GB" sz="1200" dirty="0"/>
                        <a:t>stroke or breast stroke.</a:t>
                      </a:r>
                    </a:p>
                    <a:p>
                      <a:r>
                        <a:rPr lang="en-GB" sz="1200" dirty="0"/>
                        <a:t>I can use a float to swim a</a:t>
                      </a:r>
                      <a:r>
                        <a:rPr lang="en-GB" sz="1200" baseline="0" dirty="0"/>
                        <a:t> </a:t>
                      </a:r>
                      <a:r>
                        <a:rPr lang="en-GB" sz="1200" dirty="0"/>
                        <a:t>length using just my feet.</a:t>
                      </a:r>
                    </a:p>
                    <a:p>
                      <a:r>
                        <a:rPr lang="en-GB" sz="1200" dirty="0"/>
                        <a:t>I can synchronise my</a:t>
                      </a:r>
                      <a:r>
                        <a:rPr lang="en-GB" sz="1200" baseline="0" dirty="0"/>
                        <a:t> </a:t>
                      </a:r>
                      <a:r>
                        <a:rPr lang="en-GB" sz="1200" dirty="0"/>
                        <a:t>breathing with my stroke.</a:t>
                      </a:r>
                    </a:p>
                    <a:p>
                      <a:endParaRPr lang="en-GB" sz="1200"/>
                    </a:p>
                    <a:p>
                      <a:endParaRPr lang="en-GB" sz="120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40161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73386202"/>
              </p:ext>
            </p:extLst>
          </p:nvPr>
        </p:nvGraphicFramePr>
        <p:xfrm>
          <a:off x="332656" y="467544"/>
          <a:ext cx="6192688" cy="4490720"/>
        </p:xfrm>
        <a:graphic>
          <a:graphicData uri="http://schemas.openxmlformats.org/drawingml/2006/table">
            <a:tbl>
              <a:tblPr firstRow="1" bandRow="1">
                <a:tableStyleId>{5940675A-B579-460E-94D1-54222C63F5DA}</a:tableStyleId>
              </a:tblPr>
              <a:tblGrid>
                <a:gridCol w="2806062">
                  <a:extLst>
                    <a:ext uri="{9D8B030D-6E8A-4147-A177-3AD203B41FA5}">
                      <a16:colId xmlns:a16="http://schemas.microsoft.com/office/drawing/2014/main" val="20000"/>
                    </a:ext>
                  </a:extLst>
                </a:gridCol>
                <a:gridCol w="3386626">
                  <a:extLst>
                    <a:ext uri="{9D8B030D-6E8A-4147-A177-3AD203B41FA5}">
                      <a16:colId xmlns:a16="http://schemas.microsoft.com/office/drawing/2014/main" val="20001"/>
                    </a:ext>
                  </a:extLst>
                </a:gridCol>
              </a:tblGrid>
              <a:tr h="370840">
                <a:tc gridSpan="2">
                  <a:txBody>
                    <a:bodyPr/>
                    <a:lstStyle/>
                    <a:p>
                      <a:pPr algn="ctr"/>
                      <a:r>
                        <a:rPr lang="en-GB" sz="1400" b="1" dirty="0"/>
                        <a:t>RE</a:t>
                      </a:r>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dirty="0"/>
                        <a:t>Lincolnshire Syllabus Objectives </a:t>
                      </a:r>
                      <a:endParaRPr lang="en-GB" sz="1400" b="1"/>
                    </a:p>
                  </a:txBody>
                  <a:tcPr/>
                </a:tc>
                <a:tc>
                  <a:txBody>
                    <a:bodyPr/>
                    <a:lstStyle/>
                    <a:p>
                      <a:r>
                        <a:rPr lang="en-GB" sz="1400" b="1" dirty="0"/>
                        <a:t>Skills Journal Objectives </a:t>
                      </a:r>
                      <a:endParaRPr lang="en-GB" sz="1400" b="1"/>
                    </a:p>
                  </a:txBody>
                  <a:tcPr/>
                </a:tc>
                <a:extLst>
                  <a:ext uri="{0D108BD9-81ED-4DB2-BD59-A6C34878D82A}">
                    <a16:rowId xmlns:a16="http://schemas.microsoft.com/office/drawing/2014/main" val="10001"/>
                  </a:ext>
                </a:extLst>
              </a:tr>
              <a:tr h="370840">
                <a:tc>
                  <a:txBody>
                    <a:bodyPr/>
                    <a:lstStyle/>
                    <a:p>
                      <a:pPr lvl="0" algn="l">
                        <a:lnSpc>
                          <a:spcPct val="100000"/>
                        </a:lnSpc>
                        <a:spcBef>
                          <a:spcPts val="0"/>
                        </a:spcBef>
                        <a:spcAft>
                          <a:spcPts val="0"/>
                        </a:spcAft>
                        <a:buNone/>
                      </a:pPr>
                      <a:r>
                        <a:rPr lang="en-GB" sz="1000" b="0" i="0" u="none" strike="noStrike" noProof="0" dirty="0"/>
                        <a:t>Year 3/4 </a:t>
                      </a:r>
                      <a:endParaRPr lang="en-US"/>
                    </a:p>
                    <a:p>
                      <a:pPr lvl="0" algn="l">
                        <a:lnSpc>
                          <a:spcPct val="100000"/>
                        </a:lnSpc>
                        <a:spcBef>
                          <a:spcPts val="0"/>
                        </a:spcBef>
                        <a:spcAft>
                          <a:spcPts val="0"/>
                        </a:spcAft>
                        <a:buNone/>
                      </a:pPr>
                      <a:r>
                        <a:rPr lang="en-GB" sz="1000" b="0" i="0" u="none" strike="noStrike" noProof="0" dirty="0"/>
                        <a:t>Forgiveness</a:t>
                      </a:r>
                      <a:endParaRPr lang="en-GB" dirty="0"/>
                    </a:p>
                    <a:p>
                      <a:pPr lvl="0" algn="l">
                        <a:lnSpc>
                          <a:spcPct val="100000"/>
                        </a:lnSpc>
                        <a:spcBef>
                          <a:spcPts val="0"/>
                        </a:spcBef>
                        <a:spcAft>
                          <a:spcPts val="0"/>
                        </a:spcAft>
                        <a:buNone/>
                      </a:pPr>
                      <a:r>
                        <a:rPr lang="en-GB" sz="1000" b="0" i="0" u="none" strike="noStrike" noProof="0" dirty="0"/>
                        <a:t>•Exploring the concept of forgiveness through all religions covered at BJA (Christianity, Islam, Hinduism, Sikhism, Judaism)- exploring similarities and differences </a:t>
                      </a:r>
                      <a:endParaRPr lang="en-GB" dirty="0"/>
                    </a:p>
                    <a:p>
                      <a:pPr lvl="0" algn="l">
                        <a:lnSpc>
                          <a:spcPct val="100000"/>
                        </a:lnSpc>
                        <a:spcBef>
                          <a:spcPts val="0"/>
                        </a:spcBef>
                        <a:spcAft>
                          <a:spcPts val="0"/>
                        </a:spcAft>
                        <a:buNone/>
                      </a:pPr>
                      <a:r>
                        <a:rPr lang="en-GB" sz="1000" b="0" i="0" u="none" strike="noStrike" noProof="0" dirty="0"/>
                        <a:t>•Religious/non-religious beliefs about forgiveness; examples of religious festivals/practices/stories that focus on saying sorry and asking for forgiveness, e.g. Yom Kippur, Diwali, Easter. </a:t>
                      </a:r>
                      <a:endParaRPr lang="en-GB" dirty="0"/>
                    </a:p>
                    <a:p>
                      <a:pPr lvl="0" algn="l">
                        <a:lnSpc>
                          <a:spcPct val="100000"/>
                        </a:lnSpc>
                        <a:spcBef>
                          <a:spcPts val="0"/>
                        </a:spcBef>
                        <a:spcAft>
                          <a:spcPts val="0"/>
                        </a:spcAft>
                        <a:buNone/>
                      </a:pPr>
                      <a:endParaRPr lang="en-GB" sz="1000" b="0" i="0" u="none" strike="noStrike" noProof="0" dirty="0"/>
                    </a:p>
                    <a:p>
                      <a:pPr lvl="0" algn="l">
                        <a:lnSpc>
                          <a:spcPct val="100000"/>
                        </a:lnSpc>
                        <a:spcBef>
                          <a:spcPts val="0"/>
                        </a:spcBef>
                        <a:spcAft>
                          <a:spcPts val="0"/>
                        </a:spcAft>
                        <a:buNone/>
                      </a:pPr>
                      <a:r>
                        <a:rPr lang="en-GB" sz="1000" b="0" i="0" u="none" strike="noStrike" noProof="0" dirty="0"/>
                        <a:t>Year 5/6 </a:t>
                      </a:r>
                      <a:endParaRPr lang="en-GB"/>
                    </a:p>
                    <a:p>
                      <a:pPr lvl="0" algn="l">
                        <a:lnSpc>
                          <a:spcPct val="100000"/>
                        </a:lnSpc>
                        <a:spcBef>
                          <a:spcPts val="0"/>
                        </a:spcBef>
                        <a:spcAft>
                          <a:spcPts val="0"/>
                        </a:spcAft>
                        <a:buNone/>
                      </a:pPr>
                      <a:r>
                        <a:rPr lang="en-GB" sz="1000" b="0" i="0" u="none" strike="noStrike" noProof="0"/>
                        <a:t>Expressing belief through the arts </a:t>
                      </a:r>
                      <a:endParaRPr lang="en-GB"/>
                    </a:p>
                    <a:p>
                      <a:pPr lvl="0" algn="l">
                        <a:lnSpc>
                          <a:spcPct val="100000"/>
                        </a:lnSpc>
                        <a:spcBef>
                          <a:spcPts val="0"/>
                        </a:spcBef>
                        <a:spcAft>
                          <a:spcPts val="0"/>
                        </a:spcAft>
                        <a:buNone/>
                      </a:pPr>
                      <a:r>
                        <a:rPr lang="en-GB" sz="1000" b="0" i="0" u="none" strike="noStrike" noProof="0" dirty="0"/>
                        <a:t>•Exploring diverse ways in which religious and non-religious people express their beliefs through the arts- using art pieces representing all religions covered at BJA (Christianity, Islam, Hinduism, Sikhism, Judaism)- exploring similarities and differences </a:t>
                      </a:r>
                      <a:endParaRPr lang="en-GB" dirty="0"/>
                    </a:p>
                    <a:p>
                      <a:pPr lvl="0">
                        <a:buNone/>
                      </a:pPr>
                      <a:r>
                        <a:rPr lang="en-GB" sz="1000" b="0" i="0" u="none" strike="noStrike" noProof="0" dirty="0"/>
                        <a:t>•Possible case study looking at stained glass/ artwork from the Cathedral/ Branston Church </a:t>
                      </a:r>
                      <a:endParaRPr lang="en-GB"/>
                    </a:p>
                  </a:txBody>
                  <a:tcPr/>
                </a:tc>
                <a:tc>
                  <a:txBody>
                    <a:bodyPr/>
                    <a:lstStyle/>
                    <a:p>
                      <a:r>
                        <a:rPr lang="en-GB" sz="1000" dirty="0">
                          <a:latin typeface="+mn-lt"/>
                        </a:rPr>
                        <a:t>I can explain things that are</a:t>
                      </a:r>
                      <a:r>
                        <a:rPr lang="en-GB" sz="1000" baseline="0" dirty="0">
                          <a:latin typeface="+mn-lt"/>
                        </a:rPr>
                        <a:t> </a:t>
                      </a:r>
                      <a:r>
                        <a:rPr lang="en-GB" sz="1000" dirty="0">
                          <a:latin typeface="+mn-lt"/>
                        </a:rPr>
                        <a:t>the same and different for</a:t>
                      </a:r>
                      <a:r>
                        <a:rPr lang="en-GB" sz="1000" baseline="0" dirty="0">
                          <a:latin typeface="+mn-lt"/>
                        </a:rPr>
                        <a:t> </a:t>
                      </a:r>
                      <a:r>
                        <a:rPr lang="en-GB" sz="1000" dirty="0">
                          <a:latin typeface="+mn-lt"/>
                        </a:rPr>
                        <a:t>religious people.</a:t>
                      </a:r>
                    </a:p>
                    <a:p>
                      <a:endParaRPr lang="en-GB" sz="1000">
                        <a:latin typeface="+mn-lt"/>
                      </a:endParaRPr>
                    </a:p>
                    <a:p>
                      <a:r>
                        <a:rPr lang="en-GB" sz="1000" dirty="0">
                          <a:latin typeface="+mn-lt"/>
                        </a:rPr>
                        <a:t>I can describe and</a:t>
                      </a:r>
                      <a:r>
                        <a:rPr lang="en-GB" sz="1000" baseline="0" dirty="0">
                          <a:latin typeface="+mn-lt"/>
                        </a:rPr>
                        <a:t> </a:t>
                      </a:r>
                      <a:r>
                        <a:rPr lang="en-GB" sz="1000" dirty="0">
                          <a:latin typeface="+mn-lt"/>
                        </a:rPr>
                        <a:t>compare the different</a:t>
                      </a:r>
                      <a:r>
                        <a:rPr lang="en-GB" sz="1000" baseline="0" dirty="0">
                          <a:latin typeface="+mn-lt"/>
                        </a:rPr>
                        <a:t> </a:t>
                      </a:r>
                      <a:r>
                        <a:rPr lang="en-GB" sz="1000" dirty="0">
                          <a:latin typeface="+mn-lt"/>
                        </a:rPr>
                        <a:t>practices and experiences</a:t>
                      </a:r>
                      <a:r>
                        <a:rPr lang="en-GB" sz="1000" baseline="0" dirty="0">
                          <a:latin typeface="+mn-lt"/>
                        </a:rPr>
                        <a:t> </a:t>
                      </a:r>
                      <a:r>
                        <a:rPr lang="en-GB" sz="1000" dirty="0">
                          <a:latin typeface="+mn-lt"/>
                        </a:rPr>
                        <a:t>involved with different</a:t>
                      </a:r>
                      <a:r>
                        <a:rPr lang="en-GB" sz="1000" baseline="0" dirty="0">
                          <a:latin typeface="+mn-lt"/>
                        </a:rPr>
                        <a:t> </a:t>
                      </a:r>
                      <a:r>
                        <a:rPr lang="en-GB" sz="1000" dirty="0">
                          <a:latin typeface="+mn-lt"/>
                        </a:rPr>
                        <a:t>religious groups.</a:t>
                      </a:r>
                    </a:p>
                    <a:p>
                      <a:endParaRPr lang="en-GB" sz="1000">
                        <a:latin typeface="+mn-lt"/>
                      </a:endParaRPr>
                    </a:p>
                    <a:p>
                      <a:r>
                        <a:rPr lang="en-GB" sz="1000" dirty="0">
                          <a:latin typeface="+mn-lt"/>
                        </a:rPr>
                        <a:t>I can explain how</a:t>
                      </a:r>
                      <a:r>
                        <a:rPr lang="en-GB" sz="1000" baseline="0" dirty="0">
                          <a:latin typeface="+mn-lt"/>
                        </a:rPr>
                        <a:t> </a:t>
                      </a:r>
                      <a:r>
                        <a:rPr lang="en-GB" sz="1000" dirty="0">
                          <a:latin typeface="+mn-lt"/>
                        </a:rPr>
                        <a:t>similarities and differences</a:t>
                      </a:r>
                      <a:r>
                        <a:rPr lang="en-GB" sz="1000" baseline="0" dirty="0">
                          <a:latin typeface="+mn-lt"/>
                        </a:rPr>
                        <a:t> </a:t>
                      </a:r>
                      <a:r>
                        <a:rPr lang="en-GB" sz="1000" dirty="0">
                          <a:latin typeface="+mn-lt"/>
                        </a:rPr>
                        <a:t>between religions affect</a:t>
                      </a:r>
                      <a:r>
                        <a:rPr lang="en-GB" sz="1000" baseline="0" dirty="0">
                          <a:latin typeface="+mn-lt"/>
                        </a:rPr>
                        <a:t> </a:t>
                      </a:r>
                      <a:r>
                        <a:rPr lang="en-GB" sz="1000" dirty="0">
                          <a:latin typeface="+mn-lt"/>
                        </a:rPr>
                        <a:t>peoples’ lives.</a:t>
                      </a:r>
                    </a:p>
                    <a:p>
                      <a:endParaRPr lang="en-GB" sz="1000">
                        <a:latin typeface="+mn-lt"/>
                      </a:endParaRPr>
                    </a:p>
                    <a:p>
                      <a:r>
                        <a:rPr lang="en-GB" sz="1000" dirty="0">
                          <a:latin typeface="+mn-lt"/>
                        </a:rPr>
                        <a:t>I can describe what</a:t>
                      </a:r>
                      <a:r>
                        <a:rPr lang="en-GB" sz="1000" baseline="0" dirty="0">
                          <a:latin typeface="+mn-lt"/>
                        </a:rPr>
                        <a:t> </a:t>
                      </a:r>
                      <a:r>
                        <a:rPr lang="en-GB" sz="1000" dirty="0">
                          <a:latin typeface="+mn-lt"/>
                        </a:rPr>
                        <a:t>can be learned from</a:t>
                      </a:r>
                      <a:r>
                        <a:rPr lang="en-GB" sz="1000" baseline="0" dirty="0">
                          <a:latin typeface="+mn-lt"/>
                        </a:rPr>
                        <a:t> </a:t>
                      </a:r>
                      <a:r>
                        <a:rPr lang="en-GB" sz="1000" dirty="0">
                          <a:latin typeface="+mn-lt"/>
                        </a:rPr>
                        <a:t>religious stories.</a:t>
                      </a:r>
                    </a:p>
                    <a:p>
                      <a:endParaRPr lang="en-GB" sz="1000">
                        <a:latin typeface="+mn-lt"/>
                      </a:endParaRPr>
                    </a:p>
                    <a:p>
                      <a:r>
                        <a:rPr lang="en-GB" sz="1000" dirty="0">
                          <a:latin typeface="+mn-lt"/>
                        </a:rPr>
                        <a:t>I suggest reasons for the similarities and differences in</a:t>
                      </a:r>
                      <a:r>
                        <a:rPr lang="en-GB" sz="1000" baseline="0" dirty="0">
                          <a:latin typeface="+mn-lt"/>
                        </a:rPr>
                        <a:t> </a:t>
                      </a:r>
                      <a:r>
                        <a:rPr lang="en-GB" sz="1000" dirty="0">
                          <a:latin typeface="+mn-lt"/>
                        </a:rPr>
                        <a:t>forms of religion. </a:t>
                      </a:r>
                    </a:p>
                    <a:p>
                      <a:endParaRPr lang="en-GB" sz="1000">
                        <a:latin typeface="+mn-lt"/>
                      </a:endParaRPr>
                    </a:p>
                    <a:p>
                      <a:r>
                        <a:rPr lang="en-GB" sz="1000" dirty="0">
                          <a:latin typeface="+mn-lt"/>
                        </a:rPr>
                        <a:t>I can compare some of the</a:t>
                      </a:r>
                      <a:r>
                        <a:rPr lang="en-GB" sz="1000" baseline="0" dirty="0">
                          <a:latin typeface="+mn-lt"/>
                        </a:rPr>
                        <a:t> </a:t>
                      </a:r>
                      <a:r>
                        <a:rPr lang="en-GB" sz="1000" dirty="0">
                          <a:latin typeface="+mn-lt"/>
                        </a:rPr>
                        <a:t>things that influence me</a:t>
                      </a:r>
                      <a:r>
                        <a:rPr lang="en-GB" sz="1000" baseline="0" dirty="0">
                          <a:latin typeface="+mn-lt"/>
                        </a:rPr>
                        <a:t> </a:t>
                      </a:r>
                      <a:r>
                        <a:rPr lang="en-GB" sz="1000" dirty="0">
                          <a:latin typeface="+mn-lt"/>
                        </a:rPr>
                        <a:t>with those that influence other people.</a:t>
                      </a:r>
                    </a:p>
                    <a:p>
                      <a:endParaRPr lang="en-GB" sz="1000">
                        <a:latin typeface="+mn-lt"/>
                      </a:endParaRPr>
                    </a:p>
                    <a:p>
                      <a:r>
                        <a:rPr lang="en-GB" sz="1000" dirty="0">
                          <a:latin typeface="+mn-lt"/>
                        </a:rPr>
                        <a:t>I can explain things that</a:t>
                      </a:r>
                      <a:r>
                        <a:rPr lang="en-GB" sz="1000" baseline="0" dirty="0">
                          <a:latin typeface="+mn-lt"/>
                        </a:rPr>
                        <a:t> </a:t>
                      </a:r>
                      <a:r>
                        <a:rPr lang="en-GB" sz="1000" dirty="0">
                          <a:latin typeface="+mn-lt"/>
                        </a:rPr>
                        <a:t>are important to me and</a:t>
                      </a:r>
                      <a:r>
                        <a:rPr lang="en-GB" sz="1000" baseline="0" dirty="0">
                          <a:latin typeface="+mn-lt"/>
                        </a:rPr>
                        <a:t> </a:t>
                      </a:r>
                      <a:r>
                        <a:rPr lang="en-GB" sz="1000" dirty="0">
                          <a:latin typeface="+mn-lt"/>
                        </a:rPr>
                        <a:t>how they link me to other</a:t>
                      </a:r>
                    </a:p>
                    <a:p>
                      <a:r>
                        <a:rPr lang="en-GB" sz="1000" dirty="0">
                          <a:latin typeface="+mn-lt"/>
                        </a:rPr>
                        <a:t>people.</a:t>
                      </a:r>
                    </a:p>
                    <a:p>
                      <a:endParaRPr lang="en-GB" sz="1000">
                        <a:latin typeface="+mn-lt"/>
                      </a:endParaRPr>
                    </a:p>
                    <a:p>
                      <a:endParaRPr lang="en-GB" sz="1000">
                        <a:latin typeface="+mn-lt"/>
                      </a:endParaRPr>
                    </a:p>
                    <a:p>
                      <a:r>
                        <a:rPr lang="en-GB" sz="1000" dirty="0">
                          <a:latin typeface="+mn-lt"/>
                        </a:rPr>
                        <a:t>I can think about what I</a:t>
                      </a:r>
                      <a:r>
                        <a:rPr lang="en-GB" sz="1000" baseline="0" dirty="0">
                          <a:latin typeface="+mn-lt"/>
                        </a:rPr>
                        <a:t> </a:t>
                      </a:r>
                      <a:r>
                        <a:rPr lang="en-GB" sz="1000" dirty="0">
                          <a:latin typeface="+mn-lt"/>
                        </a:rPr>
                        <a:t>believe.</a:t>
                      </a:r>
                    </a:p>
                    <a:p>
                      <a:endParaRPr lang="en-GB" sz="1000">
                        <a:latin typeface="+mn-lt"/>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08170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40965328"/>
              </p:ext>
            </p:extLst>
          </p:nvPr>
        </p:nvGraphicFramePr>
        <p:xfrm>
          <a:off x="404664" y="323528"/>
          <a:ext cx="6048672" cy="1483360"/>
        </p:xfrm>
        <a:graphic>
          <a:graphicData uri="http://schemas.openxmlformats.org/drawingml/2006/table">
            <a:tbl>
              <a:tblPr firstRow="1" bandRow="1">
                <a:tableStyleId>{5940675A-B579-460E-94D1-54222C63F5DA}</a:tableStyleId>
              </a:tblPr>
              <a:tblGrid>
                <a:gridCol w="6048672">
                  <a:extLst>
                    <a:ext uri="{9D8B030D-6E8A-4147-A177-3AD203B41FA5}">
                      <a16:colId xmlns:a16="http://schemas.microsoft.com/office/drawing/2014/main" val="20000"/>
                    </a:ext>
                  </a:extLst>
                </a:gridCol>
              </a:tblGrid>
              <a:tr h="370840">
                <a:tc>
                  <a:txBody>
                    <a:bodyPr/>
                    <a:lstStyle/>
                    <a:p>
                      <a:pPr algn="ctr"/>
                      <a:r>
                        <a:rPr lang="en-GB" sz="1400" b="1"/>
                        <a:t>PSHE</a:t>
                      </a:r>
                      <a:r>
                        <a:rPr lang="en-GB" sz="1400" b="1" baseline="0"/>
                        <a:t> </a:t>
                      </a:r>
                      <a:endParaRPr lang="en-GB" sz="1400" b="1"/>
                    </a:p>
                  </a:txBody>
                  <a:tcPr/>
                </a:tc>
                <a:extLst>
                  <a:ext uri="{0D108BD9-81ED-4DB2-BD59-A6C34878D82A}">
                    <a16:rowId xmlns:a16="http://schemas.microsoft.com/office/drawing/2014/main" val="10000"/>
                  </a:ext>
                </a:extLst>
              </a:tr>
              <a:tr h="370840">
                <a:tc>
                  <a:txBody>
                    <a:bodyPr/>
                    <a:lstStyle/>
                    <a:p>
                      <a:r>
                        <a:rPr lang="en-GB" sz="1400" b="1"/>
                        <a:t>Skills Journal Objectives</a:t>
                      </a:r>
                      <a:r>
                        <a:rPr lang="en-GB" sz="1400" b="1" baseline="0"/>
                        <a:t> </a:t>
                      </a:r>
                      <a:endParaRPr lang="en-GB" sz="1400" b="1"/>
                    </a:p>
                  </a:txBody>
                  <a:tcPr/>
                </a:tc>
                <a:extLst>
                  <a:ext uri="{0D108BD9-81ED-4DB2-BD59-A6C34878D82A}">
                    <a16:rowId xmlns:a16="http://schemas.microsoft.com/office/drawing/2014/main" val="10001"/>
                  </a:ext>
                </a:extLst>
              </a:tr>
              <a:tr h="370840">
                <a:tc>
                  <a:txBody>
                    <a:bodyPr/>
                    <a:lstStyle/>
                    <a:p>
                      <a:r>
                        <a:rPr lang="en-GB" sz="1200"/>
                        <a:t>See KS2 Life Value</a:t>
                      </a:r>
                      <a:r>
                        <a:rPr lang="en-GB" sz="1200" baseline="0"/>
                        <a:t>s on Skills Journal</a:t>
                      </a:r>
                      <a:endParaRPr lang="en-GB" sz="1200"/>
                    </a:p>
                  </a:txBody>
                  <a:tcPr/>
                </a:tc>
                <a:extLst>
                  <a:ext uri="{0D108BD9-81ED-4DB2-BD59-A6C34878D82A}">
                    <a16:rowId xmlns:a16="http://schemas.microsoft.com/office/drawing/2014/main" val="10002"/>
                  </a:ext>
                </a:extLst>
              </a:tr>
              <a:tr h="370840">
                <a:tc>
                  <a:txBody>
                    <a:bodyPr/>
                    <a:lstStyle/>
                    <a:p>
                      <a:r>
                        <a:rPr lang="en-GB" sz="1200"/>
                        <a:t>PSHE</a:t>
                      </a:r>
                      <a:r>
                        <a:rPr lang="en-GB" sz="1200" baseline="0"/>
                        <a:t> objectives to be followed in Dimension programme </a:t>
                      </a:r>
                      <a:endParaRPr lang="en-GB" sz="120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15548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1110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9729986"/>
              </p:ext>
            </p:extLst>
          </p:nvPr>
        </p:nvGraphicFramePr>
        <p:xfrm>
          <a:off x="404664" y="323528"/>
          <a:ext cx="6120680" cy="5427980"/>
        </p:xfrm>
        <a:graphic>
          <a:graphicData uri="http://schemas.openxmlformats.org/drawingml/2006/table">
            <a:tbl>
              <a:tblPr firstRow="1" bandRow="1">
                <a:tableStyleId>{5940675A-B579-460E-94D1-54222C63F5DA}</a:tableStyleId>
              </a:tblPr>
              <a:tblGrid>
                <a:gridCol w="6120680">
                  <a:extLst>
                    <a:ext uri="{9D8B030D-6E8A-4147-A177-3AD203B41FA5}">
                      <a16:colId xmlns:a16="http://schemas.microsoft.com/office/drawing/2014/main" val="20000"/>
                    </a:ext>
                  </a:extLst>
                </a:gridCol>
              </a:tblGrid>
              <a:tr h="370840">
                <a:tc>
                  <a:txBody>
                    <a:bodyPr/>
                    <a:lstStyle/>
                    <a:p>
                      <a:pPr algn="ctr"/>
                      <a:r>
                        <a:rPr lang="en-GB" sz="1400" b="1"/>
                        <a:t>Science</a:t>
                      </a:r>
                    </a:p>
                  </a:txBody>
                  <a:tcPr/>
                </a:tc>
                <a:extLst>
                  <a:ext uri="{0D108BD9-81ED-4DB2-BD59-A6C34878D82A}">
                    <a16:rowId xmlns:a16="http://schemas.microsoft.com/office/drawing/2014/main" val="10000"/>
                  </a:ext>
                </a:extLst>
              </a:tr>
              <a:tr h="370840">
                <a:tc>
                  <a:txBody>
                    <a:bodyPr/>
                    <a:lstStyle/>
                    <a:p>
                      <a:r>
                        <a:rPr lang="en-GB" sz="1400" b="1">
                          <a:latin typeface="+mn-lt"/>
                        </a:rPr>
                        <a:t>National</a:t>
                      </a:r>
                      <a:r>
                        <a:rPr lang="en-GB" sz="1400" b="1" baseline="0">
                          <a:latin typeface="+mn-lt"/>
                        </a:rPr>
                        <a:t> Curriculum Objectives</a:t>
                      </a:r>
                      <a:endParaRPr lang="en-GB" sz="1400" b="1">
                        <a:latin typeface="+mn-lt"/>
                      </a:endParaRPr>
                    </a:p>
                  </a:txBody>
                  <a:tcPr/>
                </a:tc>
                <a:extLst>
                  <a:ext uri="{0D108BD9-81ED-4DB2-BD59-A6C34878D82A}">
                    <a16:rowId xmlns:a16="http://schemas.microsoft.com/office/drawing/2014/main" val="10001"/>
                  </a:ext>
                </a:extLst>
              </a:tr>
              <a:tr h="370840">
                <a:tc>
                  <a:txBody>
                    <a:bodyPr/>
                    <a:lstStyle/>
                    <a:p>
                      <a:r>
                        <a:rPr lang="en-GB" sz="1200" b="0">
                          <a:latin typeface="+mn-lt"/>
                        </a:rPr>
                        <a:t>Year 3/4</a:t>
                      </a:r>
                      <a:r>
                        <a:rPr lang="en-GB" sz="1200" b="0" baseline="0">
                          <a:latin typeface="+mn-lt"/>
                        </a:rPr>
                        <a:t> States of Matter:</a:t>
                      </a:r>
                    </a:p>
                    <a:p>
                      <a:r>
                        <a:rPr lang="en-GB" sz="1200" b="0" baseline="0">
                          <a:latin typeface="+mn-lt"/>
                        </a:rPr>
                        <a:t>Pupils should be taught to:</a:t>
                      </a:r>
                    </a:p>
                    <a:p>
                      <a:pPr marL="285750" indent="-285750">
                        <a:buFont typeface="Arial" panose="020B0604020202020204" pitchFamily="34" charset="0"/>
                        <a:buChar char="•"/>
                      </a:pPr>
                      <a:r>
                        <a:rPr lang="en-GB" sz="1200" b="0" baseline="0">
                          <a:latin typeface="+mn-lt"/>
                        </a:rPr>
                        <a:t>compare and group materials together, according to whether they are solids, liquids or gases</a:t>
                      </a:r>
                    </a:p>
                    <a:p>
                      <a:pPr marL="285750" indent="-285750">
                        <a:buFont typeface="Arial" panose="020B0604020202020204" pitchFamily="34" charset="0"/>
                        <a:buChar char="•"/>
                      </a:pPr>
                      <a:r>
                        <a:rPr lang="en-GB" sz="1200" b="0" baseline="0">
                          <a:latin typeface="+mn-lt"/>
                        </a:rPr>
                        <a:t>observe that some materials change state when they are heated or cooled, and measure or research the temperature at which this happens in degrees Celsius (°C)</a:t>
                      </a:r>
                    </a:p>
                    <a:p>
                      <a:pPr marL="285750" indent="-285750">
                        <a:buFont typeface="Arial" panose="020B0604020202020204" pitchFamily="34" charset="0"/>
                        <a:buChar char="•"/>
                      </a:pPr>
                      <a:r>
                        <a:rPr lang="en-GB" sz="1200" b="0" baseline="0">
                          <a:latin typeface="+mn-lt"/>
                        </a:rPr>
                        <a:t>identify the part played by evaporation and condensation in the water cycle and associate the rate of evaporation with temperature.</a:t>
                      </a:r>
                    </a:p>
                    <a:p>
                      <a:endParaRPr lang="en-GB" sz="1200" b="0" baseline="0">
                        <a:latin typeface="+mn-lt"/>
                      </a:endParaRPr>
                    </a:p>
                    <a:p>
                      <a:r>
                        <a:rPr lang="en-GB" sz="1200" b="0" baseline="0">
                          <a:latin typeface="+mn-lt"/>
                        </a:rPr>
                        <a:t>Year 5/6 Properties and changing materials:</a:t>
                      </a:r>
                    </a:p>
                    <a:p>
                      <a:r>
                        <a:rPr lang="en-GB" sz="1200" b="0">
                          <a:latin typeface="+mn-lt"/>
                        </a:rPr>
                        <a:t>Pupils should be taught to:</a:t>
                      </a:r>
                    </a:p>
                    <a:p>
                      <a:pPr marL="285750" indent="-285750">
                        <a:buFont typeface="Arial" panose="020B0604020202020204" pitchFamily="34" charset="0"/>
                        <a:buChar char="•"/>
                      </a:pPr>
                      <a:r>
                        <a:rPr lang="en-GB" sz="1200" b="0">
                          <a:latin typeface="+mn-lt"/>
                        </a:rPr>
                        <a:t>compare and group together everyday materials on the basis of their properties, including their hardness, solubility, transparency, conductivity (electrical and thermal), and response to magnets</a:t>
                      </a:r>
                    </a:p>
                    <a:p>
                      <a:pPr marL="285750" indent="-285750">
                        <a:buFont typeface="Arial" panose="020B0604020202020204" pitchFamily="34" charset="0"/>
                        <a:buChar char="•"/>
                      </a:pPr>
                      <a:r>
                        <a:rPr lang="en-GB" sz="1200" b="0">
                          <a:latin typeface="+mn-lt"/>
                        </a:rPr>
                        <a:t>know that some materials will dissolve in liquid to form a solution, and describe how to recover a substance from a solution</a:t>
                      </a:r>
                    </a:p>
                    <a:p>
                      <a:pPr marL="285750" indent="-285750">
                        <a:buFont typeface="Arial" panose="020B0604020202020204" pitchFamily="34" charset="0"/>
                        <a:buChar char="•"/>
                      </a:pPr>
                      <a:r>
                        <a:rPr lang="en-GB" sz="1200" b="0">
                          <a:latin typeface="+mn-lt"/>
                        </a:rPr>
                        <a:t>use knowledge of solids, liquids and gases to decide how mixtures might be separated, including through filtering, sieving and evaporating</a:t>
                      </a:r>
                    </a:p>
                    <a:p>
                      <a:pPr marL="285750" indent="-285750">
                        <a:buFont typeface="Arial" panose="020B0604020202020204" pitchFamily="34" charset="0"/>
                        <a:buChar char="•"/>
                      </a:pPr>
                      <a:r>
                        <a:rPr lang="en-GB" sz="1200" b="0">
                          <a:latin typeface="+mn-lt"/>
                        </a:rPr>
                        <a:t>give reasons, based on evidence from comparative and fair tests, for the particular uses of everyday materials, including metals, wood and plastic</a:t>
                      </a:r>
                    </a:p>
                    <a:p>
                      <a:pPr marL="285750" indent="-285750">
                        <a:buFont typeface="Arial" panose="020B0604020202020204" pitchFamily="34" charset="0"/>
                        <a:buChar char="•"/>
                      </a:pPr>
                      <a:r>
                        <a:rPr lang="en-GB" sz="1200" b="0">
                          <a:latin typeface="+mn-lt"/>
                        </a:rPr>
                        <a:t>demonstrate that dissolving, mixing and changes of state are reversible changes</a:t>
                      </a:r>
                    </a:p>
                    <a:p>
                      <a:pPr marL="285750" indent="-285750">
                        <a:buFont typeface="Arial" panose="020B0604020202020204" pitchFamily="34" charset="0"/>
                        <a:buChar char="•"/>
                      </a:pPr>
                      <a:r>
                        <a:rPr lang="en-GB" sz="1200" b="0">
                          <a:latin typeface="+mn-lt"/>
                        </a:rPr>
                        <a:t>explain that some changes result in the formation of new materials, and that this kind of change is not usually reversible, including changes associated with burning and the action of acid on bicarbonate of soda.</a:t>
                      </a:r>
                    </a:p>
                    <a:p>
                      <a:endParaRPr lang="en-GB" sz="1350" b="0">
                        <a:latin typeface="+mn-lt"/>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78780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45179312"/>
              </p:ext>
            </p:extLst>
          </p:nvPr>
        </p:nvGraphicFramePr>
        <p:xfrm>
          <a:off x="404664" y="323528"/>
          <a:ext cx="6192685" cy="8559800"/>
        </p:xfrm>
        <a:graphic>
          <a:graphicData uri="http://schemas.openxmlformats.org/drawingml/2006/table">
            <a:tbl>
              <a:tblPr firstRow="1" bandRow="1">
                <a:tableStyleId>{5940675A-B579-460E-94D1-54222C63F5DA}</a:tableStyleId>
              </a:tblPr>
              <a:tblGrid>
                <a:gridCol w="3847722">
                  <a:extLst>
                    <a:ext uri="{9D8B030D-6E8A-4147-A177-3AD203B41FA5}">
                      <a16:colId xmlns:a16="http://schemas.microsoft.com/office/drawing/2014/main" val="20000"/>
                    </a:ext>
                  </a:extLst>
                </a:gridCol>
                <a:gridCol w="2344963">
                  <a:extLst>
                    <a:ext uri="{9D8B030D-6E8A-4147-A177-3AD203B41FA5}">
                      <a16:colId xmlns:a16="http://schemas.microsoft.com/office/drawing/2014/main" val="20001"/>
                    </a:ext>
                  </a:extLst>
                </a:gridCol>
              </a:tblGrid>
              <a:tr h="370840">
                <a:tc gridSpan="2">
                  <a:txBody>
                    <a:bodyPr/>
                    <a:lstStyle/>
                    <a:p>
                      <a:pPr algn="ctr"/>
                      <a:r>
                        <a:rPr lang="en-GB" sz="1400" b="1" dirty="0"/>
                        <a:t>Computing</a:t>
                      </a:r>
                    </a:p>
                  </a:txBody>
                  <a:tcPr/>
                </a:tc>
                <a:tc hMerge="1">
                  <a:txBody>
                    <a:bodyPr/>
                    <a:lstStyle/>
                    <a:p>
                      <a:pPr algn="ctr"/>
                      <a:endParaRPr lang="en-GB" sz="1800" b="1"/>
                    </a:p>
                  </a:txBody>
                  <a:tcPr/>
                </a:tc>
                <a:extLst>
                  <a:ext uri="{0D108BD9-81ED-4DB2-BD59-A6C34878D82A}">
                    <a16:rowId xmlns:a16="http://schemas.microsoft.com/office/drawing/2014/main" val="10000"/>
                  </a:ext>
                </a:extLst>
              </a:tr>
              <a:tr h="370840">
                <a:tc>
                  <a:txBody>
                    <a:bodyPr/>
                    <a:lstStyle/>
                    <a:p>
                      <a:r>
                        <a:rPr lang="en-GB" sz="1400" b="1" dirty="0"/>
                        <a:t>National</a:t>
                      </a:r>
                      <a:r>
                        <a:rPr lang="en-GB" sz="1400" b="1" baseline="0" dirty="0"/>
                        <a:t> Curriculum Objectives</a:t>
                      </a:r>
                      <a:endParaRPr lang="en-GB" sz="1400" b="1" dirty="0"/>
                    </a:p>
                  </a:txBody>
                  <a:tcPr/>
                </a:tc>
                <a:tc>
                  <a:txBody>
                    <a:bodyPr/>
                    <a:lstStyle/>
                    <a:p>
                      <a:r>
                        <a:rPr lang="en-GB" sz="1400" b="1" dirty="0"/>
                        <a:t>Skills Journal Objectives</a:t>
                      </a:r>
                    </a:p>
                  </a:txBody>
                  <a:tcPr/>
                </a:tc>
                <a:extLst>
                  <a:ext uri="{0D108BD9-81ED-4DB2-BD59-A6C34878D82A}">
                    <a16:rowId xmlns:a16="http://schemas.microsoft.com/office/drawing/2014/main" val="10001"/>
                  </a:ext>
                </a:extLst>
              </a:tr>
              <a:tr h="928687">
                <a:tc>
                  <a:txBody>
                    <a:bodyPr/>
                    <a:lstStyle/>
                    <a:p>
                      <a:pPr marL="0" lvl="0" indent="0" algn="l">
                        <a:buNone/>
                      </a:pPr>
                      <a:r>
                        <a:rPr lang="en-GB" sz="1100" b="1" i="0" u="none" strike="noStrike" noProof="0" dirty="0">
                          <a:latin typeface="Calibri"/>
                        </a:rPr>
                        <a:t>Years 3 and 4</a:t>
                      </a:r>
                      <a:endParaRPr lang="en-US" sz="1100" b="0" i="0" u="none" strike="noStrike" noProof="0" dirty="0">
                        <a:latin typeface="Calibri"/>
                      </a:endParaRPr>
                    </a:p>
                    <a:p>
                      <a:pPr lvl="0" algn="l">
                        <a:lnSpc>
                          <a:spcPct val="100000"/>
                        </a:lnSpc>
                        <a:spcBef>
                          <a:spcPts val="0"/>
                        </a:spcBef>
                        <a:spcAft>
                          <a:spcPts val="0"/>
                        </a:spcAft>
                        <a:buNone/>
                      </a:pPr>
                      <a:r>
                        <a:rPr lang="en-GB" sz="1100" b="0" i="1" u="none" strike="noStrike" noProof="0" dirty="0">
                          <a:latin typeface="Calibri"/>
                        </a:rPr>
                        <a:t>Spring 1: Coding</a:t>
                      </a:r>
                      <a:endParaRPr lang="en-US" sz="1100" b="0" i="0" u="none" strike="noStrike" noProof="0" dirty="0">
                        <a:latin typeface="Calibri"/>
                      </a:endParaRPr>
                    </a:p>
                    <a:p>
                      <a:pPr lvl="0" algn="l">
                        <a:lnSpc>
                          <a:spcPct val="100000"/>
                        </a:lnSpc>
                        <a:spcBef>
                          <a:spcPts val="0"/>
                        </a:spcBef>
                        <a:spcAft>
                          <a:spcPts val="0"/>
                        </a:spcAft>
                        <a:buNone/>
                      </a:pPr>
                      <a:r>
                        <a:rPr lang="en-GB" sz="1100" b="0" i="0" u="none" strike="noStrike" noProof="0" dirty="0">
                          <a:latin typeface="Calibri"/>
                        </a:rPr>
                        <a:t>IT 2: Select, use and combine a variety of software […] on a range of digital devices to design and create a range of programs, systems and content that accomplish given goals, including […] presenting data and information</a:t>
                      </a:r>
                    </a:p>
                    <a:p>
                      <a:pPr lvl="0" algn="l">
                        <a:lnSpc>
                          <a:spcPct val="100000"/>
                        </a:lnSpc>
                        <a:spcBef>
                          <a:spcPts val="0"/>
                        </a:spcBef>
                        <a:spcAft>
                          <a:spcPts val="0"/>
                        </a:spcAft>
                        <a:buNone/>
                      </a:pPr>
                      <a:r>
                        <a:rPr lang="en-GB" sz="1100" b="0" i="0" u="none" strike="noStrike" noProof="0" dirty="0">
                          <a:latin typeface="Calibri"/>
                        </a:rPr>
                        <a:t>CS 1: Design, write and debug programs that accomplish specific goals […]; solve problems by decomposing them into smaller parts. </a:t>
                      </a:r>
                    </a:p>
                    <a:p>
                      <a:pPr lvl="0" algn="l">
                        <a:lnSpc>
                          <a:spcPct val="100000"/>
                        </a:lnSpc>
                        <a:spcBef>
                          <a:spcPts val="0"/>
                        </a:spcBef>
                        <a:spcAft>
                          <a:spcPts val="0"/>
                        </a:spcAft>
                        <a:buNone/>
                      </a:pPr>
                      <a:r>
                        <a:rPr lang="en-GB" sz="1100" b="0" i="0" u="none" strike="noStrike" noProof="0" dirty="0">
                          <a:latin typeface="Calibri"/>
                        </a:rPr>
                        <a:t>CS 2: Use sequence, selection, and repetition in programs; work with variables and various forms of input and output.</a:t>
                      </a:r>
                      <a:endParaRPr lang="en-US" sz="1100" b="0" i="0" u="none" strike="noStrike" noProof="0" dirty="0">
                        <a:latin typeface="Calibri"/>
                      </a:endParaRPr>
                    </a:p>
                    <a:p>
                      <a:pPr lvl="0" algn="l">
                        <a:lnSpc>
                          <a:spcPct val="100000"/>
                        </a:lnSpc>
                        <a:spcBef>
                          <a:spcPts val="0"/>
                        </a:spcBef>
                        <a:spcAft>
                          <a:spcPts val="0"/>
                        </a:spcAft>
                        <a:buNone/>
                      </a:pPr>
                      <a:endParaRPr lang="en-GB" sz="1100" b="0" i="0" u="none" strike="noStrike" noProof="0" dirty="0">
                        <a:latin typeface="Calibri"/>
                      </a:endParaRPr>
                    </a:p>
                    <a:p>
                      <a:pPr lvl="0" algn="l">
                        <a:lnSpc>
                          <a:spcPct val="100000"/>
                        </a:lnSpc>
                        <a:spcBef>
                          <a:spcPts val="0"/>
                        </a:spcBef>
                        <a:spcAft>
                          <a:spcPts val="0"/>
                        </a:spcAft>
                        <a:buNone/>
                      </a:pPr>
                      <a:r>
                        <a:rPr lang="en-GB" sz="1100" b="0" i="1" u="none" strike="noStrike" noProof="0" dirty="0">
                          <a:latin typeface="Calibri"/>
                        </a:rPr>
                        <a:t>Spring 2:  Presentation Skills</a:t>
                      </a:r>
                      <a:endParaRPr lang="en-GB" sz="1100" b="0" i="0" u="none" strike="noStrike" noProof="0" dirty="0">
                        <a:latin typeface="Calibri"/>
                      </a:endParaRPr>
                    </a:p>
                    <a:p>
                      <a:pPr lvl="0" algn="l">
                        <a:lnSpc>
                          <a:spcPct val="100000"/>
                        </a:lnSpc>
                        <a:spcBef>
                          <a:spcPts val="0"/>
                        </a:spcBef>
                        <a:spcAft>
                          <a:spcPts val="0"/>
                        </a:spcAft>
                        <a:buNone/>
                      </a:pPr>
                      <a:r>
                        <a:rPr lang="en-GB" sz="1100" b="0" i="0" u="none" strike="noStrike" noProof="0" dirty="0">
                          <a:latin typeface="Calibri"/>
                        </a:rPr>
                        <a:t>IT 2: select, use and combine a variety of software […] on a range of digital devices to design and create a range of programs, systems and content that accomplish given goals, including […] presenting data and information</a:t>
                      </a:r>
                      <a:endParaRPr lang="en-US" sz="1100" b="0" i="0" u="none" strike="noStrike" noProof="0" dirty="0">
                        <a:latin typeface="Calibri"/>
                      </a:endParaRPr>
                    </a:p>
                    <a:p>
                      <a:pPr lvl="0" algn="l">
                        <a:lnSpc>
                          <a:spcPct val="100000"/>
                        </a:lnSpc>
                        <a:spcBef>
                          <a:spcPts val="0"/>
                        </a:spcBef>
                        <a:spcAft>
                          <a:spcPts val="0"/>
                        </a:spcAft>
                        <a:buNone/>
                      </a:pPr>
                      <a:r>
                        <a:rPr lang="en-GB" sz="1100" b="0" i="0" u="none" strike="noStrike" noProof="0" dirty="0">
                          <a:latin typeface="Calibri"/>
                        </a:rPr>
                        <a:t>DL 1: Understand the opportunities networks offer for communication and collaboration. </a:t>
                      </a:r>
                    </a:p>
                    <a:p>
                      <a:pPr lvl="0" algn="l">
                        <a:lnSpc>
                          <a:spcPct val="100000"/>
                        </a:lnSpc>
                        <a:spcBef>
                          <a:spcPts val="0"/>
                        </a:spcBef>
                        <a:spcAft>
                          <a:spcPts val="0"/>
                        </a:spcAft>
                        <a:buNone/>
                      </a:pPr>
                      <a:endParaRPr lang="en-GB" sz="1100" b="0" i="0" u="none" strike="noStrike" noProof="0" dirty="0">
                        <a:latin typeface="Calibri"/>
                      </a:endParaRPr>
                    </a:p>
                    <a:p>
                      <a:pPr lvl="0" algn="l">
                        <a:lnSpc>
                          <a:spcPct val="100000"/>
                        </a:lnSpc>
                        <a:spcBef>
                          <a:spcPts val="0"/>
                        </a:spcBef>
                        <a:spcAft>
                          <a:spcPts val="0"/>
                        </a:spcAft>
                        <a:buNone/>
                      </a:pPr>
                      <a:endParaRPr lang="en-GB" sz="1100" b="0" i="0" u="none" strike="noStrike" noProof="0" dirty="0">
                        <a:latin typeface="Calibri"/>
                      </a:endParaRPr>
                    </a:p>
                    <a:p>
                      <a:pPr lvl="0" algn="l">
                        <a:buNone/>
                      </a:pPr>
                      <a:endParaRPr lang="en-GB" sz="1100" b="0" i="0" u="none" strike="noStrike" noProof="0" dirty="0">
                        <a:latin typeface="Calibri"/>
                      </a:endParaRPr>
                    </a:p>
                    <a:p>
                      <a:pPr lvl="0" algn="l">
                        <a:buNone/>
                      </a:pPr>
                      <a:r>
                        <a:rPr lang="en-GB" sz="1100" b="1" i="0" u="none" strike="noStrike" noProof="0" dirty="0">
                          <a:latin typeface="Calibri"/>
                        </a:rPr>
                        <a:t>Years 5 and 6</a:t>
                      </a:r>
                      <a:endParaRPr lang="en-US" sz="1100" b="0" i="0" u="none" strike="noStrike" noProof="0" dirty="0">
                        <a:latin typeface="Calibri"/>
                      </a:endParaRPr>
                    </a:p>
                    <a:p>
                      <a:pPr lvl="0" algn="l">
                        <a:buNone/>
                      </a:pPr>
                      <a:r>
                        <a:rPr lang="en-GB" sz="1100" b="0" i="1" u="none" strike="noStrike" noProof="0" dirty="0">
                          <a:latin typeface="Calibri"/>
                        </a:rPr>
                        <a:t>Spring 1: Coding</a:t>
                      </a:r>
                      <a:endParaRPr lang="en-US" sz="1100" b="0" i="0" u="none" strike="noStrike" noProof="0" dirty="0">
                        <a:latin typeface="Calibri"/>
                      </a:endParaRPr>
                    </a:p>
                    <a:p>
                      <a:pPr lvl="0" algn="l">
                        <a:lnSpc>
                          <a:spcPct val="100000"/>
                        </a:lnSpc>
                        <a:spcBef>
                          <a:spcPts val="0"/>
                        </a:spcBef>
                        <a:spcAft>
                          <a:spcPts val="0"/>
                        </a:spcAft>
                        <a:buNone/>
                      </a:pPr>
                      <a:r>
                        <a:rPr lang="en-GB" sz="1100" b="0" i="0" u="none" strike="noStrike" noProof="0" dirty="0">
                          <a:latin typeface="Calibri"/>
                        </a:rPr>
                        <a:t>IT 2: Select, use and combine a variety of software […] on a range of digital devices to design and create a range of programs, systems and content that accomplish given goals, including […] evaluating and presenting data and information.</a:t>
                      </a:r>
                    </a:p>
                    <a:p>
                      <a:pPr lvl="0" algn="l">
                        <a:lnSpc>
                          <a:spcPct val="100000"/>
                        </a:lnSpc>
                        <a:spcBef>
                          <a:spcPts val="0"/>
                        </a:spcBef>
                        <a:spcAft>
                          <a:spcPts val="0"/>
                        </a:spcAft>
                        <a:buNone/>
                      </a:pPr>
                      <a:r>
                        <a:rPr lang="en-GB" sz="1100" b="0" i="0" u="none" strike="noStrike" noProof="0" dirty="0">
                          <a:latin typeface="Calibri"/>
                        </a:rPr>
                        <a:t>CS 1: Design, write and debug programs that accomplish specific goals, including controlling or simulating physical systems; solve problems by decomposing them into smaller parts.  </a:t>
                      </a:r>
                    </a:p>
                    <a:p>
                      <a:pPr lvl="0" algn="l">
                        <a:lnSpc>
                          <a:spcPct val="100000"/>
                        </a:lnSpc>
                        <a:spcBef>
                          <a:spcPts val="0"/>
                        </a:spcBef>
                        <a:spcAft>
                          <a:spcPts val="0"/>
                        </a:spcAft>
                        <a:buNone/>
                      </a:pPr>
                      <a:r>
                        <a:rPr lang="en-GB" sz="1100" b="0" i="0" u="none" strike="noStrike" noProof="0" dirty="0">
                          <a:latin typeface="Calibri"/>
                        </a:rPr>
                        <a:t>CS2: Use sequence, selection, and repetition in programs; work with variables and various form of input and output.</a:t>
                      </a:r>
                      <a:endParaRPr lang="en-US" sz="1100" b="0" i="0" u="none" strike="noStrike" noProof="0" dirty="0">
                        <a:latin typeface="Calibri"/>
                      </a:endParaRPr>
                    </a:p>
                    <a:p>
                      <a:pPr lvl="0" algn="l">
                        <a:lnSpc>
                          <a:spcPct val="100000"/>
                        </a:lnSpc>
                        <a:spcBef>
                          <a:spcPts val="0"/>
                        </a:spcBef>
                        <a:spcAft>
                          <a:spcPts val="0"/>
                        </a:spcAft>
                        <a:buNone/>
                      </a:pPr>
                      <a:r>
                        <a:rPr lang="en-GB" sz="1100" b="0" i="0" u="none" strike="noStrike" noProof="0" dirty="0">
                          <a:latin typeface="Calibri"/>
                        </a:rPr>
                        <a:t>CS 3: Use logical reasoning to explain how some simple algorithms work and to detect and correct errors in algorithms and programs.</a:t>
                      </a:r>
                      <a:endParaRPr lang="en-US" sz="1100" b="0" i="0" u="none" strike="noStrike" noProof="0" dirty="0">
                        <a:latin typeface="Calibri"/>
                      </a:endParaRPr>
                    </a:p>
                    <a:p>
                      <a:pPr lvl="0" algn="l">
                        <a:buNone/>
                      </a:pPr>
                      <a:endParaRPr lang="en-GB" sz="1100" b="0" i="0" u="none" strike="noStrike" noProof="0" dirty="0">
                        <a:latin typeface="Calibri"/>
                      </a:endParaRPr>
                    </a:p>
                    <a:p>
                      <a:pPr lvl="0" algn="l">
                        <a:buNone/>
                      </a:pPr>
                      <a:r>
                        <a:rPr lang="en-GB" sz="1100" b="0" i="1" u="none" strike="noStrike" noProof="0" dirty="0">
                          <a:latin typeface="Calibri"/>
                        </a:rPr>
                        <a:t>Spring 2: Spreadsheets and graphs</a:t>
                      </a:r>
                      <a:endParaRPr lang="en-US" sz="1100" b="0" i="0" u="none" strike="noStrike" noProof="0" dirty="0">
                        <a:latin typeface="Calibri"/>
                      </a:endParaRPr>
                    </a:p>
                    <a:p>
                      <a:pPr lvl="0" algn="l">
                        <a:buNone/>
                      </a:pPr>
                      <a:r>
                        <a:rPr lang="en-GB" sz="1100" b="0" i="0" u="none" strike="noStrike" noProof="0" dirty="0">
                          <a:latin typeface="Calibri"/>
                        </a:rPr>
                        <a:t>IT 2: Select, use and combine a variety of software […] on a range of digital devices to design and create a range of programs, systems and content that accomplish given goals, including collecting, analysing, evaluating and presenting data and information.</a:t>
                      </a:r>
                      <a:endParaRPr lang="en-US" sz="1100" b="0" i="0" u="none" strike="noStrike" noProof="0" dirty="0">
                        <a:latin typeface="Calibri"/>
                      </a:endParaRPr>
                    </a:p>
                    <a:p>
                      <a:pPr lvl="0" algn="l">
                        <a:buNone/>
                      </a:pPr>
                      <a:endParaRPr lang="en-GB" sz="1100" b="0" i="0" u="none" strike="noStrike" noProof="0" dirty="0">
                        <a:latin typeface="Calibri"/>
                      </a:endParaRPr>
                    </a:p>
                    <a:p>
                      <a:pPr marL="0" lvl="0" indent="0">
                        <a:buFont typeface="Arial" panose="020B0604020202020204" pitchFamily="34" charset="0"/>
                        <a:buNone/>
                      </a:pPr>
                      <a:endParaRPr lang="en-GB" sz="1200" b="0"/>
                    </a:p>
                  </a:txBody>
                  <a:tcPr/>
                </a:tc>
                <a:tc>
                  <a:txBody>
                    <a:bodyPr/>
                    <a:lstStyle/>
                    <a:p>
                      <a:pPr lvl="0" algn="l">
                        <a:buNone/>
                      </a:pPr>
                      <a:r>
                        <a:rPr lang="en-GB" sz="1200" b="0" i="0" u="none" strike="noStrike" noProof="0" dirty="0">
                          <a:latin typeface="Calibri"/>
                        </a:rPr>
                        <a:t>I can use  Excel  including  conditional formatting  </a:t>
                      </a:r>
                      <a:endParaRPr lang="en-US" sz="1200" b="0" i="0" u="none" strike="noStrike" noProof="0" dirty="0">
                        <a:latin typeface="Calibri"/>
                      </a:endParaRPr>
                    </a:p>
                    <a:p>
                      <a:pPr lvl="0" algn="l">
                        <a:buNone/>
                      </a:pPr>
                      <a:endParaRPr lang="en-US" sz="1200" b="0" i="0" u="none" strike="noStrike" noProof="0">
                        <a:latin typeface="Calibri"/>
                      </a:endParaRPr>
                    </a:p>
                    <a:p>
                      <a:pPr lvl="0" algn="l">
                        <a:buNone/>
                      </a:pPr>
                      <a:r>
                        <a:rPr lang="en-GB" sz="1200" b="0" i="0" u="none" strike="noStrike" noProof="0" dirty="0">
                          <a:latin typeface="Calibri"/>
                        </a:rPr>
                        <a:t>I understand how  algorithms work and detect mistakes in algorithms  </a:t>
                      </a:r>
                      <a:endParaRPr lang="en-US" sz="1200" b="0" i="0" u="none" strike="noStrike" noProof="0" dirty="0">
                        <a:latin typeface="Calibri"/>
                      </a:endParaRPr>
                    </a:p>
                    <a:p>
                      <a:pPr lvl="0" algn="l">
                        <a:buNone/>
                      </a:pPr>
                      <a:r>
                        <a:rPr lang="en-GB" sz="1200" b="0" i="0" u="none" strike="noStrike" noProof="0" dirty="0">
                          <a:latin typeface="Calibri"/>
                        </a:rPr>
                        <a:t>   </a:t>
                      </a:r>
                      <a:endParaRPr lang="en-US" sz="1200" b="0" i="0" u="none" strike="noStrike" noProof="0" dirty="0">
                        <a:latin typeface="Calibri"/>
                      </a:endParaRPr>
                    </a:p>
                    <a:p>
                      <a:pPr lvl="0" algn="l">
                        <a:buNone/>
                      </a:pPr>
                      <a:r>
                        <a:rPr lang="en-GB" sz="1200" b="0" i="0" u="none" strike="noStrike" noProof="0" dirty="0">
                          <a:latin typeface="Calibri"/>
                        </a:rPr>
                        <a:t>Work with variables and various forms of input and output  </a:t>
                      </a:r>
                      <a:endParaRPr lang="en-US" sz="1200" b="0" i="0" u="none" strike="noStrike" noProof="0" dirty="0">
                        <a:latin typeface="Calibri"/>
                      </a:endParaRPr>
                    </a:p>
                    <a:p>
                      <a:pPr lvl="0" algn="l">
                        <a:buNone/>
                      </a:pPr>
                      <a:r>
                        <a:rPr lang="en-GB" sz="1200" b="0" i="0" u="none" strike="noStrike" noProof="0" dirty="0">
                          <a:latin typeface="Calibri"/>
                        </a:rPr>
                        <a:t>   </a:t>
                      </a:r>
                      <a:endParaRPr lang="en-US" sz="1200" b="0" i="0" u="none" strike="noStrike" noProof="0" dirty="0">
                        <a:latin typeface="Calibri"/>
                      </a:endParaRPr>
                    </a:p>
                    <a:p>
                      <a:pPr lvl="0" algn="l">
                        <a:buNone/>
                      </a:pPr>
                      <a:r>
                        <a:rPr lang="en-GB" sz="1200" b="0" i="0" u="none" strike="noStrike" noProof="0" dirty="0">
                          <a:latin typeface="Calibri"/>
                        </a:rPr>
                        <a:t>I can design and write programs</a:t>
                      </a:r>
                      <a:endParaRPr lang="en-GB" b="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9328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67223790"/>
              </p:ext>
            </p:extLst>
          </p:nvPr>
        </p:nvGraphicFramePr>
        <p:xfrm>
          <a:off x="332656" y="179512"/>
          <a:ext cx="6336704" cy="8064695"/>
        </p:xfrm>
        <a:graphic>
          <a:graphicData uri="http://schemas.openxmlformats.org/drawingml/2006/table">
            <a:tbl>
              <a:tblPr firstRow="1" bandRow="1">
                <a:tableStyleId>{5940675A-B579-460E-94D1-54222C63F5DA}</a:tableStyleId>
              </a:tblPr>
              <a:tblGrid>
                <a:gridCol w="3168352">
                  <a:extLst>
                    <a:ext uri="{9D8B030D-6E8A-4147-A177-3AD203B41FA5}">
                      <a16:colId xmlns:a16="http://schemas.microsoft.com/office/drawing/2014/main" val="20000"/>
                    </a:ext>
                  </a:extLst>
                </a:gridCol>
                <a:gridCol w="3168352">
                  <a:extLst>
                    <a:ext uri="{9D8B030D-6E8A-4147-A177-3AD203B41FA5}">
                      <a16:colId xmlns:a16="http://schemas.microsoft.com/office/drawing/2014/main" val="20001"/>
                    </a:ext>
                  </a:extLst>
                </a:gridCol>
              </a:tblGrid>
              <a:tr h="370840">
                <a:tc gridSpan="2">
                  <a:txBody>
                    <a:bodyPr/>
                    <a:lstStyle/>
                    <a:p>
                      <a:pPr algn="ctr"/>
                      <a:r>
                        <a:rPr lang="en-GB" sz="1400" b="1" dirty="0"/>
                        <a:t>History</a:t>
                      </a:r>
                    </a:p>
                  </a:txBody>
                  <a:tcPr/>
                </a:tc>
                <a:tc hMerge="1">
                  <a:txBody>
                    <a:bodyPr/>
                    <a:lstStyle/>
                    <a:p>
                      <a:pPr algn="ctr"/>
                      <a:endParaRPr lang="en-GB"/>
                    </a:p>
                  </a:txBody>
                  <a:tcPr/>
                </a:tc>
                <a:extLst>
                  <a:ext uri="{0D108BD9-81ED-4DB2-BD59-A6C34878D82A}">
                    <a16:rowId xmlns:a16="http://schemas.microsoft.com/office/drawing/2014/main" val="10000"/>
                  </a:ext>
                </a:extLst>
              </a:tr>
              <a:tr h="439615">
                <a:tc>
                  <a:txBody>
                    <a:bodyPr/>
                    <a:lstStyle/>
                    <a:p>
                      <a:r>
                        <a:rPr lang="en-GB" sz="1400" b="1" dirty="0"/>
                        <a:t>National</a:t>
                      </a:r>
                      <a:r>
                        <a:rPr lang="en-GB" sz="1400" b="1" baseline="0" dirty="0"/>
                        <a:t> Curriculum Coverage </a:t>
                      </a:r>
                      <a:endParaRPr lang="en-GB" sz="1400" b="1"/>
                    </a:p>
                  </a:txBody>
                  <a:tcPr/>
                </a:tc>
                <a:tc>
                  <a:txBody>
                    <a:bodyPr/>
                    <a:lstStyle/>
                    <a:p>
                      <a:r>
                        <a:rPr lang="en-GB" sz="1400" b="1" dirty="0"/>
                        <a:t>Skills Journal Objectives</a:t>
                      </a:r>
                    </a:p>
                  </a:txBody>
                  <a:tcPr/>
                </a:tc>
                <a:extLst>
                  <a:ext uri="{0D108BD9-81ED-4DB2-BD59-A6C34878D82A}">
                    <a16:rowId xmlns:a16="http://schemas.microsoft.com/office/drawing/2014/main" val="10001"/>
                  </a:ext>
                </a:extLst>
              </a:tr>
              <a:tr h="1112520">
                <a:tc>
                  <a:txBody>
                    <a:bodyPr/>
                    <a:lstStyle/>
                    <a:p>
                      <a:pPr marL="226695" indent="-226695">
                        <a:lnSpc>
                          <a:spcPct val="100000"/>
                        </a:lnSpc>
                        <a:spcAft>
                          <a:spcPts val="300"/>
                        </a:spcAft>
                        <a:tabLst>
                          <a:tab pos="226695" algn="l"/>
                        </a:tabLst>
                      </a:pPr>
                      <a:r>
                        <a:rPr lang="en-GB" sz="1000" u="sng" dirty="0">
                          <a:effectLst/>
                          <a:latin typeface="+mn-lt"/>
                          <a:ea typeface="Calibri"/>
                          <a:cs typeface="Times New Roman"/>
                        </a:rPr>
                        <a:t>The Roman Empire and its impact on Britain</a:t>
                      </a:r>
                    </a:p>
                    <a:p>
                      <a:pPr marL="226695" indent="-226695">
                        <a:lnSpc>
                          <a:spcPct val="100000"/>
                        </a:lnSpc>
                        <a:spcAft>
                          <a:spcPts val="300"/>
                        </a:spcAft>
                        <a:tabLst>
                          <a:tab pos="226695" algn="l"/>
                        </a:tabLst>
                      </a:pPr>
                      <a:r>
                        <a:rPr lang="en-GB" sz="1000" dirty="0">
                          <a:effectLst/>
                          <a:latin typeface="+mn-lt"/>
                          <a:ea typeface="Calibri"/>
                          <a:cs typeface="Times New Roman"/>
                        </a:rPr>
                        <a:t>Examples (non-statutory)</a:t>
                      </a:r>
                    </a:p>
                    <a:p>
                      <a:pPr marL="226695" indent="-226695">
                        <a:lnSpc>
                          <a:spcPct val="100000"/>
                        </a:lnSpc>
                        <a:spcAft>
                          <a:spcPts val="300"/>
                        </a:spcAft>
                        <a:tabLst>
                          <a:tab pos="226695" algn="l"/>
                        </a:tabLst>
                      </a:pPr>
                      <a:r>
                        <a:rPr lang="en-GB" sz="1000" dirty="0">
                          <a:effectLst/>
                          <a:latin typeface="+mn-lt"/>
                          <a:ea typeface="Calibri"/>
                          <a:cs typeface="Times New Roman"/>
                        </a:rPr>
                        <a:t>This could include:</a:t>
                      </a:r>
                    </a:p>
                    <a:p>
                      <a:pPr marL="226695" indent="-226695">
                        <a:lnSpc>
                          <a:spcPct val="100000"/>
                        </a:lnSpc>
                        <a:spcAft>
                          <a:spcPts val="300"/>
                        </a:spcAft>
                        <a:buFont typeface="Arial" panose="020B0604020202020204" pitchFamily="34" charset="0"/>
                        <a:buChar char="•"/>
                        <a:tabLst>
                          <a:tab pos="226695" algn="l"/>
                        </a:tabLst>
                      </a:pPr>
                      <a:r>
                        <a:rPr lang="en-GB" sz="1000" dirty="0">
                          <a:effectLst/>
                          <a:latin typeface="+mn-lt"/>
                          <a:ea typeface="Calibri"/>
                          <a:cs typeface="Times New Roman"/>
                        </a:rPr>
                        <a:t>Julius Caesar’s attempted invasion in 55-54 BC</a:t>
                      </a:r>
                    </a:p>
                    <a:p>
                      <a:pPr marL="226695" indent="-226695">
                        <a:lnSpc>
                          <a:spcPct val="100000"/>
                        </a:lnSpc>
                        <a:spcAft>
                          <a:spcPts val="300"/>
                        </a:spcAft>
                        <a:buFont typeface="Arial" panose="020B0604020202020204" pitchFamily="34" charset="0"/>
                        <a:buChar char="•"/>
                        <a:tabLst>
                          <a:tab pos="226695" algn="l"/>
                        </a:tabLst>
                      </a:pPr>
                      <a:r>
                        <a:rPr lang="en-GB" sz="1000" dirty="0">
                          <a:effectLst/>
                          <a:latin typeface="+mn-lt"/>
                          <a:ea typeface="Calibri"/>
                          <a:cs typeface="Times New Roman"/>
                        </a:rPr>
                        <a:t>The Roman Empire by AD 42 and the power of its army</a:t>
                      </a:r>
                    </a:p>
                    <a:p>
                      <a:pPr marL="226695" indent="-226695">
                        <a:lnSpc>
                          <a:spcPct val="100000"/>
                        </a:lnSpc>
                        <a:spcAft>
                          <a:spcPts val="300"/>
                        </a:spcAft>
                        <a:buFont typeface="Arial" panose="020B0604020202020204" pitchFamily="34" charset="0"/>
                        <a:buChar char="•"/>
                        <a:tabLst>
                          <a:tab pos="226695" algn="l"/>
                        </a:tabLst>
                      </a:pPr>
                      <a:r>
                        <a:rPr lang="en-GB" sz="1000" dirty="0">
                          <a:effectLst/>
                          <a:latin typeface="+mn-lt"/>
                          <a:ea typeface="Calibri"/>
                          <a:cs typeface="Times New Roman"/>
                        </a:rPr>
                        <a:t>Successful invasion by Claudius and conquest, including Hadrian’s Wall</a:t>
                      </a:r>
                    </a:p>
                    <a:p>
                      <a:pPr marL="226695" indent="-226695">
                        <a:lnSpc>
                          <a:spcPct val="100000"/>
                        </a:lnSpc>
                        <a:spcAft>
                          <a:spcPts val="300"/>
                        </a:spcAft>
                        <a:buFont typeface="Arial" panose="020B0604020202020204" pitchFamily="34" charset="0"/>
                        <a:buChar char="•"/>
                        <a:tabLst>
                          <a:tab pos="226695" algn="l"/>
                        </a:tabLst>
                      </a:pPr>
                      <a:r>
                        <a:rPr lang="en-GB" sz="1000" dirty="0">
                          <a:effectLst/>
                          <a:latin typeface="+mn-lt"/>
                          <a:ea typeface="Calibri"/>
                          <a:cs typeface="Times New Roman"/>
                        </a:rPr>
                        <a:t>British resistance, for example, Boudica</a:t>
                      </a:r>
                    </a:p>
                    <a:p>
                      <a:pPr marL="226695" indent="-226695">
                        <a:lnSpc>
                          <a:spcPct val="100000"/>
                        </a:lnSpc>
                        <a:spcAft>
                          <a:spcPts val="300"/>
                        </a:spcAft>
                        <a:buFont typeface="Arial" panose="020B0604020202020204" pitchFamily="34" charset="0"/>
                        <a:buChar char="•"/>
                        <a:tabLst>
                          <a:tab pos="226695" algn="l"/>
                        </a:tabLst>
                      </a:pPr>
                      <a:r>
                        <a:rPr lang="en-GB" sz="1000" dirty="0">
                          <a:effectLst/>
                          <a:latin typeface="+mn-lt"/>
                          <a:ea typeface="Calibri"/>
                          <a:cs typeface="Times New Roman"/>
                        </a:rPr>
                        <a:t>‘Romanisation’ of Britain: sites such as </a:t>
                      </a:r>
                      <a:r>
                        <a:rPr lang="en-GB" sz="1000" dirty="0" err="1">
                          <a:effectLst/>
                          <a:latin typeface="+mn-lt"/>
                          <a:ea typeface="Calibri"/>
                          <a:cs typeface="Times New Roman"/>
                        </a:rPr>
                        <a:t>Caerwent</a:t>
                      </a:r>
                      <a:r>
                        <a:rPr lang="en-GB" sz="1000" dirty="0">
                          <a:effectLst/>
                          <a:latin typeface="+mn-lt"/>
                          <a:ea typeface="Calibri"/>
                          <a:cs typeface="Times New Roman"/>
                        </a:rPr>
                        <a:t> and the impact of technology, culture and beliefs, including early Christianity</a:t>
                      </a:r>
                    </a:p>
                    <a:p>
                      <a:pPr marL="226695" indent="-226695">
                        <a:lnSpc>
                          <a:spcPct val="100000"/>
                        </a:lnSpc>
                        <a:spcAft>
                          <a:spcPts val="300"/>
                        </a:spcAft>
                        <a:tabLst>
                          <a:tab pos="226695" algn="l"/>
                        </a:tabLst>
                      </a:pPr>
                      <a:endParaRPr lang="en-GB" sz="1000" u="sng" dirty="0">
                        <a:effectLst/>
                        <a:latin typeface="+mn-lt"/>
                        <a:ea typeface="Calibri"/>
                        <a:cs typeface="Times New Roman"/>
                      </a:endParaRPr>
                    </a:p>
                    <a:p>
                      <a:pPr marL="226695" indent="-226695">
                        <a:lnSpc>
                          <a:spcPct val="100000"/>
                        </a:lnSpc>
                        <a:spcAft>
                          <a:spcPts val="300"/>
                        </a:spcAft>
                        <a:tabLst>
                          <a:tab pos="226695" algn="l"/>
                        </a:tabLst>
                      </a:pPr>
                      <a:r>
                        <a:rPr lang="en-GB" sz="1000" u="sng" dirty="0">
                          <a:effectLst/>
                          <a:latin typeface="+mn-lt"/>
                          <a:ea typeface="Calibri"/>
                          <a:cs typeface="Times New Roman"/>
                        </a:rPr>
                        <a:t>Britain’s settlement by Anglo-Saxons and Scots</a:t>
                      </a:r>
                    </a:p>
                    <a:p>
                      <a:pPr marL="226695" indent="-226695">
                        <a:lnSpc>
                          <a:spcPct val="100000"/>
                        </a:lnSpc>
                        <a:spcAft>
                          <a:spcPts val="300"/>
                        </a:spcAft>
                        <a:tabLst>
                          <a:tab pos="226695" algn="l"/>
                        </a:tabLst>
                      </a:pPr>
                      <a:r>
                        <a:rPr lang="en-GB" sz="1000" dirty="0">
                          <a:effectLst/>
                          <a:latin typeface="+mn-lt"/>
                          <a:ea typeface="Calibri"/>
                          <a:cs typeface="Times New Roman"/>
                        </a:rPr>
                        <a:t>Examples (non-statutory)</a:t>
                      </a:r>
                    </a:p>
                    <a:p>
                      <a:pPr marL="226695" indent="-226695">
                        <a:lnSpc>
                          <a:spcPct val="100000"/>
                        </a:lnSpc>
                        <a:spcAft>
                          <a:spcPts val="300"/>
                        </a:spcAft>
                        <a:tabLst>
                          <a:tab pos="226695" algn="l"/>
                        </a:tabLst>
                      </a:pPr>
                      <a:r>
                        <a:rPr lang="en-GB" sz="1000" dirty="0">
                          <a:effectLst/>
                          <a:latin typeface="+mn-lt"/>
                          <a:ea typeface="Calibri"/>
                          <a:cs typeface="Times New Roman"/>
                        </a:rPr>
                        <a:t>This could include:</a:t>
                      </a:r>
                    </a:p>
                    <a:p>
                      <a:pPr marL="226695" indent="-226695">
                        <a:lnSpc>
                          <a:spcPct val="100000"/>
                        </a:lnSpc>
                        <a:spcAft>
                          <a:spcPts val="300"/>
                        </a:spcAft>
                        <a:buFont typeface="Arial" panose="020B0604020202020204" pitchFamily="34" charset="0"/>
                        <a:buChar char="•"/>
                      </a:pPr>
                      <a:r>
                        <a:rPr lang="en-GB" sz="1000" dirty="0">
                          <a:effectLst/>
                          <a:latin typeface="+mn-lt"/>
                          <a:ea typeface="Calibri"/>
                          <a:cs typeface="Times New Roman"/>
                        </a:rPr>
                        <a:t>The impact of Roman withdrawal from Britain in c. AD 410 and the fall of the western Roman Empire</a:t>
                      </a:r>
                    </a:p>
                    <a:p>
                      <a:pPr marL="226695" indent="-226695">
                        <a:lnSpc>
                          <a:spcPct val="100000"/>
                        </a:lnSpc>
                        <a:spcAft>
                          <a:spcPts val="300"/>
                        </a:spcAft>
                        <a:buFont typeface="Arial" panose="020B0604020202020204" pitchFamily="34" charset="0"/>
                        <a:buChar char="•"/>
                        <a:tabLst>
                          <a:tab pos="226695" algn="l"/>
                        </a:tabLst>
                      </a:pPr>
                      <a:r>
                        <a:rPr lang="en-GB" sz="1000" dirty="0">
                          <a:effectLst/>
                          <a:latin typeface="+mn-lt"/>
                          <a:ea typeface="Calibri"/>
                          <a:cs typeface="Times New Roman"/>
                        </a:rPr>
                        <a:t>Celtic invasions from Ireland to northern Britain (now Scotland)</a:t>
                      </a:r>
                    </a:p>
                    <a:p>
                      <a:pPr marL="226695" lvl="0" indent="-226695">
                        <a:lnSpc>
                          <a:spcPct val="100000"/>
                        </a:lnSpc>
                        <a:spcAft>
                          <a:spcPts val="300"/>
                        </a:spcAft>
                        <a:buFont typeface="Arial" panose="020B0604020202020204" pitchFamily="34" charset="0"/>
                        <a:buChar char="•"/>
                      </a:pPr>
                      <a:r>
                        <a:rPr lang="en-GB" sz="1000" dirty="0">
                          <a:effectLst/>
                          <a:latin typeface="+mn-lt"/>
                          <a:ea typeface="Calibri"/>
                          <a:cs typeface="Times New Roman"/>
                        </a:rPr>
                        <a:t>Celtic art and culture.</a:t>
                      </a:r>
                    </a:p>
                    <a:p>
                      <a:pPr marL="226695" indent="-226695">
                        <a:lnSpc>
                          <a:spcPct val="100000"/>
                        </a:lnSpc>
                        <a:spcAft>
                          <a:spcPts val="300"/>
                        </a:spcAft>
                        <a:buFont typeface="Arial" panose="020B0604020202020204" pitchFamily="34" charset="0"/>
                        <a:buChar char="•"/>
                        <a:tabLst>
                          <a:tab pos="226695" algn="l"/>
                        </a:tabLst>
                      </a:pPr>
                      <a:r>
                        <a:rPr lang="en-GB" sz="1000" dirty="0">
                          <a:effectLst/>
                          <a:latin typeface="+mn-lt"/>
                          <a:ea typeface="Calibri"/>
                          <a:cs typeface="Times New Roman"/>
                        </a:rPr>
                        <a:t>Anglo-Saxon invasions, settlements and kingdoms: place names and village life</a:t>
                      </a:r>
                    </a:p>
                    <a:p>
                      <a:pPr marL="226695" indent="-226695">
                        <a:lnSpc>
                          <a:spcPct val="100000"/>
                        </a:lnSpc>
                        <a:spcAft>
                          <a:spcPts val="300"/>
                        </a:spcAft>
                        <a:buFont typeface="Arial" panose="020B0604020202020204" pitchFamily="34" charset="0"/>
                        <a:buChar char="•"/>
                        <a:tabLst>
                          <a:tab pos="226695" algn="l"/>
                        </a:tabLst>
                      </a:pPr>
                      <a:r>
                        <a:rPr lang="en-GB" sz="1000" dirty="0">
                          <a:effectLst/>
                          <a:latin typeface="+mn-lt"/>
                          <a:ea typeface="Calibri"/>
                          <a:cs typeface="Times New Roman"/>
                        </a:rPr>
                        <a:t>Anglo-Saxon art and culture</a:t>
                      </a:r>
                    </a:p>
                    <a:p>
                      <a:pPr marL="226695" indent="-226695">
                        <a:lnSpc>
                          <a:spcPct val="100000"/>
                        </a:lnSpc>
                        <a:spcAft>
                          <a:spcPts val="300"/>
                        </a:spcAft>
                        <a:buFont typeface="Arial" panose="020B0604020202020204" pitchFamily="34" charset="0"/>
                        <a:buChar char="•"/>
                      </a:pPr>
                      <a:r>
                        <a:rPr lang="en-GB" sz="1000" dirty="0">
                          <a:effectLst/>
                          <a:latin typeface="+mn-lt"/>
                          <a:ea typeface="Calibri"/>
                          <a:cs typeface="Times New Roman"/>
                        </a:rPr>
                        <a:t>The arrival of Christianity – Canterbury, Iona and Lindisfarne</a:t>
                      </a:r>
                    </a:p>
                    <a:p>
                      <a:pPr marL="0" indent="0">
                        <a:lnSpc>
                          <a:spcPct val="100000"/>
                        </a:lnSpc>
                        <a:spcAft>
                          <a:spcPts val="300"/>
                        </a:spcAft>
                        <a:buFont typeface="Arial" panose="020B0604020202020204" pitchFamily="34" charset="0"/>
                        <a:buNone/>
                        <a:tabLst>
                          <a:tab pos="226695" algn="l"/>
                        </a:tabLst>
                      </a:pPr>
                      <a:endParaRPr lang="en-GB" sz="1000">
                        <a:effectLst/>
                        <a:latin typeface="+mn-lt"/>
                        <a:ea typeface="Calibri"/>
                        <a:cs typeface="Times New Roman"/>
                      </a:endParaRPr>
                    </a:p>
                    <a:p>
                      <a:pPr marL="0" indent="0">
                        <a:lnSpc>
                          <a:spcPct val="100000"/>
                        </a:lnSpc>
                        <a:spcAft>
                          <a:spcPts val="300"/>
                        </a:spcAft>
                        <a:buFont typeface="Arial" panose="020B0604020202020204" pitchFamily="34" charset="0"/>
                        <a:buNone/>
                        <a:tabLst>
                          <a:tab pos="226695" algn="l"/>
                        </a:tabLst>
                      </a:pPr>
                      <a:r>
                        <a:rPr lang="en-GB" sz="1000" u="sng" dirty="0">
                          <a:effectLst/>
                          <a:latin typeface="+mn-lt"/>
                          <a:ea typeface="Calibri"/>
                          <a:cs typeface="Times New Roman"/>
                        </a:rPr>
                        <a:t>The Viking and Anglo-Saxon struggle for the Kingdom of England to the time of Edward the Confessor</a:t>
                      </a:r>
                    </a:p>
                    <a:p>
                      <a:pPr marL="0" indent="0">
                        <a:lnSpc>
                          <a:spcPct val="100000"/>
                        </a:lnSpc>
                        <a:spcAft>
                          <a:spcPts val="300"/>
                        </a:spcAft>
                        <a:buFont typeface="Arial" panose="020B0604020202020204" pitchFamily="34" charset="0"/>
                        <a:buNone/>
                        <a:tabLst>
                          <a:tab pos="226695" algn="l"/>
                        </a:tabLst>
                      </a:pPr>
                      <a:r>
                        <a:rPr lang="en-GB" sz="1000" dirty="0">
                          <a:effectLst/>
                          <a:latin typeface="+mn-lt"/>
                          <a:ea typeface="Calibri"/>
                          <a:cs typeface="Times New Roman"/>
                        </a:rPr>
                        <a:t>Examples (non-statutory)</a:t>
                      </a:r>
                    </a:p>
                    <a:p>
                      <a:pPr marL="0" indent="0">
                        <a:lnSpc>
                          <a:spcPct val="100000"/>
                        </a:lnSpc>
                        <a:spcAft>
                          <a:spcPts val="300"/>
                        </a:spcAft>
                        <a:buFont typeface="Arial" panose="020B0604020202020204" pitchFamily="34" charset="0"/>
                        <a:buNone/>
                        <a:tabLst>
                          <a:tab pos="226695" algn="l"/>
                        </a:tabLst>
                      </a:pPr>
                      <a:r>
                        <a:rPr lang="en-GB" sz="1000" dirty="0">
                          <a:effectLst/>
                          <a:latin typeface="+mn-lt"/>
                          <a:ea typeface="Calibri"/>
                          <a:cs typeface="Times New Roman"/>
                        </a:rPr>
                        <a:t>This could include:</a:t>
                      </a:r>
                    </a:p>
                    <a:p>
                      <a:pPr marL="171450" indent="-171450">
                        <a:lnSpc>
                          <a:spcPct val="100000"/>
                        </a:lnSpc>
                        <a:spcAft>
                          <a:spcPts val="300"/>
                        </a:spcAft>
                        <a:buFont typeface="Arial" panose="020B0604020202020204" pitchFamily="34" charset="0"/>
                        <a:buChar char="•"/>
                      </a:pPr>
                      <a:r>
                        <a:rPr lang="en-GB" sz="1000" dirty="0">
                          <a:effectLst/>
                          <a:latin typeface="+mn-lt"/>
                          <a:ea typeface="Calibri"/>
                          <a:cs typeface="Times New Roman"/>
                        </a:rPr>
                        <a:t>Viking raids and invasion, leading to settlement.</a:t>
                      </a:r>
                    </a:p>
                    <a:p>
                      <a:pPr marL="171450" indent="-171450">
                        <a:lnSpc>
                          <a:spcPct val="100000"/>
                        </a:lnSpc>
                        <a:spcAft>
                          <a:spcPts val="300"/>
                        </a:spcAft>
                        <a:buFont typeface="Arial" panose="020B0604020202020204" pitchFamily="34" charset="0"/>
                        <a:buChar char="•"/>
                        <a:tabLst>
                          <a:tab pos="226695" algn="l"/>
                        </a:tabLst>
                      </a:pPr>
                      <a:r>
                        <a:rPr lang="en-GB" sz="1000" dirty="0">
                          <a:effectLst/>
                          <a:latin typeface="+mn-lt"/>
                          <a:ea typeface="Calibri"/>
                          <a:cs typeface="Times New Roman"/>
                        </a:rPr>
                        <a:t>Resistance by Alfred the Great and Athelstan, first king of England</a:t>
                      </a:r>
                    </a:p>
                    <a:p>
                      <a:pPr marL="171450" indent="-171450">
                        <a:lnSpc>
                          <a:spcPct val="100000"/>
                        </a:lnSpc>
                        <a:spcAft>
                          <a:spcPts val="300"/>
                        </a:spcAft>
                        <a:buFont typeface="Arial" panose="020B0604020202020204" pitchFamily="34" charset="0"/>
                        <a:buChar char="•"/>
                        <a:tabLst>
                          <a:tab pos="226695" algn="l"/>
                        </a:tabLst>
                      </a:pPr>
                      <a:r>
                        <a:rPr lang="en-GB" sz="1000" dirty="0">
                          <a:effectLst/>
                          <a:latin typeface="+mn-lt"/>
                          <a:ea typeface="Calibri"/>
                          <a:cs typeface="Times New Roman"/>
                        </a:rPr>
                        <a:t>Further Viking invasions and Danegeld</a:t>
                      </a:r>
                    </a:p>
                    <a:p>
                      <a:pPr marL="171450" indent="-171450">
                        <a:lnSpc>
                          <a:spcPct val="100000"/>
                        </a:lnSpc>
                        <a:spcAft>
                          <a:spcPts val="300"/>
                        </a:spcAft>
                        <a:buFont typeface="Arial" panose="020B0604020202020204" pitchFamily="34" charset="0"/>
                        <a:buChar char="•"/>
                        <a:tabLst>
                          <a:tab pos="226695" algn="l"/>
                        </a:tabLst>
                      </a:pPr>
                      <a:r>
                        <a:rPr lang="en-GB" sz="1000" dirty="0">
                          <a:effectLst/>
                          <a:latin typeface="+mn-lt"/>
                          <a:ea typeface="Calibri"/>
                          <a:cs typeface="Times New Roman"/>
                        </a:rPr>
                        <a:t>Anglo-Saxon laws and justice</a:t>
                      </a:r>
                    </a:p>
                    <a:p>
                      <a:pPr marL="171450" indent="-171450">
                        <a:lnSpc>
                          <a:spcPct val="100000"/>
                        </a:lnSpc>
                        <a:spcAft>
                          <a:spcPts val="300"/>
                        </a:spcAft>
                        <a:buFont typeface="Arial" panose="020B0604020202020204" pitchFamily="34" charset="0"/>
                        <a:buChar char="•"/>
                      </a:pPr>
                      <a:r>
                        <a:rPr lang="en-GB" sz="1000" dirty="0">
                          <a:effectLst/>
                          <a:latin typeface="+mn-lt"/>
                          <a:ea typeface="Calibri"/>
                          <a:cs typeface="Times New Roman"/>
                        </a:rPr>
                        <a:t>The social structure of Britain under Edward the Confessor until his death in 1066.</a:t>
                      </a:r>
                    </a:p>
                    <a:p>
                      <a:pPr marL="0" indent="0">
                        <a:lnSpc>
                          <a:spcPct val="100000"/>
                        </a:lnSpc>
                        <a:spcAft>
                          <a:spcPts val="300"/>
                        </a:spcAft>
                        <a:buFont typeface="Arial" panose="020B0604020202020204" pitchFamily="34" charset="0"/>
                        <a:buNone/>
                        <a:tabLst>
                          <a:tab pos="226695" algn="l"/>
                        </a:tabLst>
                      </a:pPr>
                      <a:endParaRPr lang="en-GB" sz="1000">
                        <a:effectLst/>
                        <a:latin typeface="+mn-lt"/>
                        <a:ea typeface="Calibri"/>
                        <a:cs typeface="Times New Roman"/>
                      </a:endParaRPr>
                    </a:p>
                    <a:p>
                      <a:pPr marL="226695" indent="-226695">
                        <a:lnSpc>
                          <a:spcPct val="100000"/>
                        </a:lnSpc>
                        <a:spcAft>
                          <a:spcPts val="300"/>
                        </a:spcAft>
                        <a:tabLst>
                          <a:tab pos="226695" algn="l"/>
                        </a:tabLst>
                      </a:pPr>
                      <a:endParaRPr lang="en-GB" sz="1000">
                        <a:effectLst/>
                        <a:latin typeface="+mn-lt"/>
                        <a:ea typeface="Calibri"/>
                        <a:cs typeface="Times New Roman"/>
                      </a:endParaRPr>
                    </a:p>
                  </a:txBody>
                  <a:tcPr/>
                </a:tc>
                <a:tc>
                  <a:txBody>
                    <a:bodyPr/>
                    <a:lstStyle/>
                    <a:p>
                      <a:r>
                        <a:rPr lang="en-GB" sz="1000" dirty="0"/>
                        <a:t>I can identify and describe</a:t>
                      </a:r>
                      <a:r>
                        <a:rPr lang="en-GB" sz="1000" baseline="0" dirty="0"/>
                        <a:t> </a:t>
                      </a:r>
                      <a:r>
                        <a:rPr lang="en-GB" sz="1000" dirty="0"/>
                        <a:t>changes in specific periods</a:t>
                      </a:r>
                    </a:p>
                    <a:p>
                      <a:r>
                        <a:rPr lang="en-GB" sz="1000" dirty="0"/>
                        <a:t>of History.</a:t>
                      </a:r>
                    </a:p>
                    <a:p>
                      <a:endParaRPr lang="en-GB" sz="1000"/>
                    </a:p>
                    <a:p>
                      <a:r>
                        <a:rPr lang="en-GB" sz="1000" dirty="0"/>
                        <a:t>I can explain how the past</a:t>
                      </a:r>
                      <a:r>
                        <a:rPr lang="en-GB" sz="1000" baseline="0" dirty="0"/>
                        <a:t> </a:t>
                      </a:r>
                      <a:r>
                        <a:rPr lang="en-GB" sz="1000" dirty="0"/>
                        <a:t>can be represented i.e.</a:t>
                      </a:r>
                    </a:p>
                    <a:p>
                      <a:r>
                        <a:rPr lang="en-GB" sz="1000" dirty="0"/>
                        <a:t>pictures, postcards and</a:t>
                      </a:r>
                      <a:r>
                        <a:rPr lang="en-GB" sz="1000" baseline="0" dirty="0"/>
                        <a:t> </a:t>
                      </a:r>
                      <a:r>
                        <a:rPr lang="en-GB" sz="1000" dirty="0"/>
                        <a:t>so on.</a:t>
                      </a:r>
                    </a:p>
                    <a:p>
                      <a:endParaRPr lang="en-GB" sz="1000"/>
                    </a:p>
                    <a:p>
                      <a:r>
                        <a:rPr lang="en-GB" sz="1000" dirty="0"/>
                        <a:t>I can use dates and</a:t>
                      </a:r>
                      <a:r>
                        <a:rPr lang="en-GB" sz="1000" baseline="0" dirty="0"/>
                        <a:t> </a:t>
                      </a:r>
                      <a:r>
                        <a:rPr lang="en-GB" sz="1000" dirty="0"/>
                        <a:t>vocabulary relating to the</a:t>
                      </a:r>
                    </a:p>
                    <a:p>
                      <a:r>
                        <a:rPr lang="en-GB" sz="1000" dirty="0"/>
                        <a:t>passing of time, including</a:t>
                      </a:r>
                      <a:r>
                        <a:rPr lang="en-GB" sz="1000" baseline="0" dirty="0"/>
                        <a:t> </a:t>
                      </a:r>
                      <a:r>
                        <a:rPr lang="en-GB" sz="1000" dirty="0"/>
                        <a:t>ancient, modern, century</a:t>
                      </a:r>
                    </a:p>
                    <a:p>
                      <a:r>
                        <a:rPr lang="en-GB" sz="1000" dirty="0"/>
                        <a:t>and decade.</a:t>
                      </a:r>
                    </a:p>
                    <a:p>
                      <a:endParaRPr lang="en-GB" sz="1000"/>
                    </a:p>
                    <a:p>
                      <a:r>
                        <a:rPr lang="en-GB" sz="1000" dirty="0"/>
                        <a:t>I can place events,</a:t>
                      </a:r>
                      <a:r>
                        <a:rPr lang="en-GB" sz="1000" baseline="0" dirty="0"/>
                        <a:t> </a:t>
                      </a:r>
                      <a:r>
                        <a:rPr lang="en-GB" sz="1000" dirty="0"/>
                        <a:t>people and changes</a:t>
                      </a:r>
                    </a:p>
                    <a:p>
                      <a:r>
                        <a:rPr lang="en-GB" sz="1000" dirty="0"/>
                        <a:t>into correct periods of</a:t>
                      </a:r>
                      <a:r>
                        <a:rPr lang="en-GB" sz="1000" baseline="0" dirty="0"/>
                        <a:t> t</a:t>
                      </a:r>
                      <a:r>
                        <a:rPr lang="en-GB" sz="1000" dirty="0"/>
                        <a:t>ime.</a:t>
                      </a:r>
                    </a:p>
                    <a:p>
                      <a:endParaRPr lang="en-GB" sz="1000"/>
                    </a:p>
                    <a:p>
                      <a:r>
                        <a:rPr lang="en-GB" sz="1000" dirty="0"/>
                        <a:t>I can describe what I</a:t>
                      </a:r>
                      <a:r>
                        <a:rPr lang="en-GB" sz="1000" baseline="0" dirty="0"/>
                        <a:t> </a:t>
                      </a:r>
                      <a:r>
                        <a:rPr lang="en-GB" sz="1000" dirty="0"/>
                        <a:t>know clearly in writing and</a:t>
                      </a:r>
                    </a:p>
                    <a:p>
                      <a:r>
                        <a:rPr lang="en-GB" sz="1000" dirty="0"/>
                        <a:t>Pictures</a:t>
                      </a:r>
                    </a:p>
                    <a:p>
                      <a:endParaRPr lang="en-GB" sz="1000"/>
                    </a:p>
                    <a:p>
                      <a:r>
                        <a:rPr lang="en-GB" sz="1000" dirty="0"/>
                        <a:t>I can handle artefacts</a:t>
                      </a:r>
                      <a:r>
                        <a:rPr lang="en-GB" sz="1000" baseline="0" dirty="0"/>
                        <a:t> </a:t>
                      </a:r>
                      <a:r>
                        <a:rPr lang="en-GB" sz="1000" dirty="0"/>
                        <a:t>properly.</a:t>
                      </a:r>
                    </a:p>
                    <a:p>
                      <a:endParaRPr lang="en-GB" sz="1000"/>
                    </a:p>
                    <a:p>
                      <a:r>
                        <a:rPr lang="en-GB" sz="1000" dirty="0"/>
                        <a:t>I can examine artefacts</a:t>
                      </a:r>
                      <a:r>
                        <a:rPr lang="en-GB" sz="1000" baseline="0" dirty="0"/>
                        <a:t> </a:t>
                      </a:r>
                      <a:r>
                        <a:rPr lang="en-GB" sz="1000" dirty="0"/>
                        <a:t>and explain how they are</a:t>
                      </a:r>
                    </a:p>
                    <a:p>
                      <a:r>
                        <a:rPr lang="en-GB" sz="1000" dirty="0"/>
                        <a:t>different, thinking about:</a:t>
                      </a:r>
                      <a:r>
                        <a:rPr lang="en-GB" sz="1000" baseline="0" dirty="0"/>
                        <a:t> </a:t>
                      </a:r>
                    </a:p>
                    <a:p>
                      <a:r>
                        <a:rPr lang="en-GB" sz="1000" dirty="0"/>
                        <a:t>What it is made from, size,</a:t>
                      </a:r>
                    </a:p>
                    <a:p>
                      <a:r>
                        <a:rPr lang="en-GB" sz="1000" dirty="0"/>
                        <a:t>signs of wear and tear,</a:t>
                      </a:r>
                      <a:r>
                        <a:rPr lang="en-GB" sz="1000" baseline="0" dirty="0"/>
                        <a:t> </a:t>
                      </a:r>
                      <a:r>
                        <a:rPr lang="en-GB" sz="1000" dirty="0"/>
                        <a:t>purpose.</a:t>
                      </a:r>
                    </a:p>
                    <a:p>
                      <a:endParaRPr lang="en-GB" sz="1000"/>
                    </a:p>
                    <a:p>
                      <a:r>
                        <a:rPr lang="en-GB" sz="1000" dirty="0"/>
                        <a:t>I can choose</a:t>
                      </a:r>
                      <a:r>
                        <a:rPr lang="en-GB" sz="1000" baseline="0" dirty="0"/>
                        <a:t> </a:t>
                      </a:r>
                      <a:r>
                        <a:rPr lang="en-GB" sz="1000" dirty="0"/>
                        <a:t>appropriate sources</a:t>
                      </a:r>
                    </a:p>
                    <a:p>
                      <a:r>
                        <a:rPr lang="en-GB" sz="1000" dirty="0"/>
                        <a:t>to answer questions</a:t>
                      </a:r>
                      <a:r>
                        <a:rPr lang="en-GB" sz="1000" baseline="0" dirty="0"/>
                        <a:t> </a:t>
                      </a:r>
                      <a:r>
                        <a:rPr lang="en-GB" sz="1000" dirty="0"/>
                        <a:t>about specific people</a:t>
                      </a:r>
                      <a:r>
                        <a:rPr lang="en-GB" sz="1000" baseline="0" dirty="0"/>
                        <a:t> </a:t>
                      </a:r>
                      <a:r>
                        <a:rPr lang="en-GB" sz="1000" dirty="0"/>
                        <a:t>and events.</a:t>
                      </a:r>
                    </a:p>
                    <a:p>
                      <a:endParaRPr lang="en-GB" sz="1000"/>
                    </a:p>
                    <a:p>
                      <a:r>
                        <a:rPr lang="en-GB" sz="1000" dirty="0"/>
                        <a:t>I can combine sources</a:t>
                      </a:r>
                      <a:r>
                        <a:rPr lang="en-GB" sz="1000" baseline="0" dirty="0"/>
                        <a:t> </a:t>
                      </a:r>
                      <a:r>
                        <a:rPr lang="en-GB" sz="1000" dirty="0"/>
                        <a:t>and information to form an</a:t>
                      </a:r>
                    </a:p>
                    <a:p>
                      <a:r>
                        <a:rPr lang="en-GB" sz="1000" dirty="0"/>
                        <a:t>opinion.</a:t>
                      </a:r>
                    </a:p>
                    <a:p>
                      <a:endParaRPr lang="en-GB" sz="1000"/>
                    </a:p>
                    <a:p>
                      <a:endParaRPr lang="en-GB" sz="1000"/>
                    </a:p>
                  </a:txBody>
                  <a:tcPr marL="71755" marR="71755"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69945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39039719"/>
              </p:ext>
            </p:extLst>
          </p:nvPr>
        </p:nvGraphicFramePr>
        <p:xfrm>
          <a:off x="404664" y="323528"/>
          <a:ext cx="6048672" cy="8879840"/>
        </p:xfrm>
        <a:graphic>
          <a:graphicData uri="http://schemas.openxmlformats.org/drawingml/2006/table">
            <a:tbl>
              <a:tblPr firstRow="1" bandRow="1">
                <a:tableStyleId>{5940675A-B579-460E-94D1-54222C63F5DA}</a:tableStyleId>
              </a:tblPr>
              <a:tblGrid>
                <a:gridCol w="3059098">
                  <a:extLst>
                    <a:ext uri="{9D8B030D-6E8A-4147-A177-3AD203B41FA5}">
                      <a16:colId xmlns:a16="http://schemas.microsoft.com/office/drawing/2014/main" val="20000"/>
                    </a:ext>
                  </a:extLst>
                </a:gridCol>
                <a:gridCol w="2989574">
                  <a:extLst>
                    <a:ext uri="{9D8B030D-6E8A-4147-A177-3AD203B41FA5}">
                      <a16:colId xmlns:a16="http://schemas.microsoft.com/office/drawing/2014/main" val="20001"/>
                    </a:ext>
                  </a:extLst>
                </a:gridCol>
              </a:tblGrid>
              <a:tr h="370840">
                <a:tc gridSpan="2">
                  <a:txBody>
                    <a:bodyPr/>
                    <a:lstStyle/>
                    <a:p>
                      <a:pPr algn="ctr"/>
                      <a:r>
                        <a:rPr lang="en-GB" sz="1400" b="1" dirty="0">
                          <a:latin typeface="+mn-lt"/>
                        </a:rPr>
                        <a:t>Geography</a:t>
                      </a:r>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dirty="0">
                          <a:latin typeface="+mn-lt"/>
                        </a:rPr>
                        <a:t>National</a:t>
                      </a:r>
                      <a:r>
                        <a:rPr lang="en-GB" sz="1400" b="1" baseline="0" dirty="0">
                          <a:latin typeface="+mn-lt"/>
                        </a:rPr>
                        <a:t> Curriculum Objectives</a:t>
                      </a:r>
                      <a:endParaRPr lang="en-GB" sz="1400" b="1" dirty="0">
                        <a:latin typeface="+mn-lt"/>
                      </a:endParaRPr>
                    </a:p>
                  </a:txBody>
                  <a:tcPr/>
                </a:tc>
                <a:tc>
                  <a:txBody>
                    <a:bodyPr/>
                    <a:lstStyle/>
                    <a:p>
                      <a:r>
                        <a:rPr lang="en-GB" sz="1400" b="1" dirty="0">
                          <a:latin typeface="+mn-lt"/>
                        </a:rPr>
                        <a:t>Skills Journal Objectives</a:t>
                      </a:r>
                    </a:p>
                  </a:txBody>
                  <a:tcPr/>
                </a:tc>
                <a:extLst>
                  <a:ext uri="{0D108BD9-81ED-4DB2-BD59-A6C34878D82A}">
                    <a16:rowId xmlns:a16="http://schemas.microsoft.com/office/drawing/2014/main" val="10001"/>
                  </a:ext>
                </a:extLst>
              </a:tr>
              <a:tr h="370840">
                <a:tc>
                  <a:txBody>
                    <a:bodyPr/>
                    <a:lstStyle/>
                    <a:p>
                      <a:r>
                        <a:rPr lang="en-GB" sz="1200" kern="1200" dirty="0">
                          <a:solidFill>
                            <a:schemeClr val="tx1"/>
                          </a:solidFill>
                          <a:effectLst/>
                          <a:latin typeface="+mn-lt"/>
                          <a:ea typeface="+mn-ea"/>
                          <a:cs typeface="+mn-cs"/>
                        </a:rPr>
                        <a:t>Pupils should be taught to:</a:t>
                      </a:r>
                    </a:p>
                    <a:p>
                      <a:r>
                        <a:rPr lang="en-GB" sz="1200" b="1" kern="1200" dirty="0">
                          <a:solidFill>
                            <a:schemeClr val="tx1"/>
                          </a:solidFill>
                          <a:effectLst/>
                          <a:latin typeface="+mn-lt"/>
                          <a:ea typeface="+mn-ea"/>
                          <a:cs typeface="+mn-cs"/>
                        </a:rPr>
                        <a:t>Locational knowledge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name and locate counties and cities of the United Kingdom, geographical regions and their identifying human and physical characteristics, key topographical features (including hills, mountains, coasts and rivers), and land-use patterns; and understand how some of these aspects have changed over time.</a:t>
                      </a:r>
                    </a:p>
                    <a:p>
                      <a:pPr lvl="0">
                        <a:buNone/>
                      </a:pP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Place knowledge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understand geographical similarities and differences through the study of human and physical geography of a region of the United Kingdom.</a:t>
                      </a:r>
                    </a:p>
                    <a:p>
                      <a:pPr lvl="0">
                        <a:buNone/>
                      </a:pP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Geographical skills and fieldwork</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Use maps, atlases, globes and digital/computer mapping to locate countries and describe features studied.</a:t>
                      </a:r>
                    </a:p>
                    <a:p>
                      <a:pPr lvl="0">
                        <a:buNone/>
                      </a:pP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Use the eight points of a compass, four and six-figure grid references, symbols and key (including the use of Ordnance Survey maps) to build their knowledge of the United Kingdom and the wider world.</a:t>
                      </a:r>
                    </a:p>
                    <a:p>
                      <a:pPr lvl="0">
                        <a:buNone/>
                      </a:pPr>
                      <a:r>
                        <a:rPr lang="en-GB" sz="1200" i="1" kern="1200" dirty="0">
                          <a:solidFill>
                            <a:schemeClr val="tx1"/>
                          </a:solidFill>
                          <a:effectLst/>
                          <a:latin typeface="+mn-lt"/>
                          <a:ea typeface="+mn-ea"/>
                          <a:cs typeface="+mn-cs"/>
                        </a:rPr>
                        <a:t>Locate, using grid references, areas of settlement including forts and harbours.</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Understand geographical similarities and differences through the study of human and physical geography of a region of the United Kingdom</a:t>
                      </a:r>
                      <a:r>
                        <a:rPr lang="en-GB" sz="1200" kern="1200" baseline="0" dirty="0">
                          <a:solidFill>
                            <a:schemeClr val="tx1"/>
                          </a:solidFill>
                          <a:effectLst/>
                          <a:latin typeface="+mn-lt"/>
                          <a:ea typeface="+mn-ea"/>
                          <a:cs typeface="+mn-cs"/>
                        </a:rPr>
                        <a:t> and </a:t>
                      </a:r>
                      <a:r>
                        <a:rPr lang="en-GB" sz="1200" kern="1200" dirty="0">
                          <a:solidFill>
                            <a:schemeClr val="tx1"/>
                          </a:solidFill>
                          <a:effectLst/>
                          <a:latin typeface="+mn-lt"/>
                          <a:ea typeface="+mn-ea"/>
                          <a:cs typeface="+mn-cs"/>
                        </a:rPr>
                        <a:t>a region in a European country</a:t>
                      </a:r>
                    </a:p>
                    <a:p>
                      <a:pPr lvl="0">
                        <a:buNone/>
                      </a:pPr>
                      <a:r>
                        <a:rPr lang="en-GB" sz="1200" i="1" kern="1200" dirty="0">
                          <a:solidFill>
                            <a:schemeClr val="tx1"/>
                          </a:solidFill>
                          <a:effectLst/>
                          <a:latin typeface="+mn-lt"/>
                          <a:ea typeface="+mn-ea"/>
                          <a:cs typeface="+mn-cs"/>
                        </a:rPr>
                        <a:t>Compare the availability of fertile land in Denmark to that of Lincolnshire, supporting the reasons behind Viking settlement.</a:t>
                      </a:r>
                      <a:endParaRPr lang="en-GB" sz="1200" kern="1200" dirty="0">
                        <a:solidFill>
                          <a:schemeClr val="tx1"/>
                        </a:solidFill>
                        <a:effectLst/>
                        <a:latin typeface="+mn-lt"/>
                        <a:ea typeface="+mn-ea"/>
                        <a:cs typeface="+mn-cs"/>
                      </a:endParaRPr>
                    </a:p>
                    <a:p>
                      <a:pPr lvl="0">
                        <a:buNone/>
                      </a:pPr>
                      <a:endParaRPr lang="en-GB" sz="1200" i="1" kern="1200" dirty="0">
                        <a:solidFill>
                          <a:schemeClr val="tx1"/>
                        </a:solidFill>
                        <a:effectLst/>
                        <a:latin typeface="+mn-lt"/>
                        <a:ea typeface="+mn-ea"/>
                        <a:cs typeface="+mn-cs"/>
                      </a:endParaRPr>
                    </a:p>
                    <a:p>
                      <a:pPr lvl="0">
                        <a:buNone/>
                      </a:pPr>
                      <a:r>
                        <a:rPr lang="en-GB" sz="1200" b="0" i="0" u="none" strike="noStrike" kern="1200" noProof="0" dirty="0">
                          <a:effectLst/>
                        </a:rPr>
                        <a:t>use fieldwork to observe, measure, record and present the human and physical features in the local area using a range of methods, including sketch maps, plans and graphs, and digital technologies.</a:t>
                      </a:r>
                      <a:endParaRPr lang="en-GB" dirty="0"/>
                    </a:p>
                    <a:p>
                      <a:pPr lvl="0">
                        <a:buNone/>
                      </a:pPr>
                      <a:endParaRPr lang="en-GB" sz="1200" i="1" kern="1200" dirty="0">
                        <a:solidFill>
                          <a:schemeClr val="tx1"/>
                        </a:solidFill>
                        <a:effectLst/>
                        <a:latin typeface="+mn-lt"/>
                        <a:ea typeface="+mn-ea"/>
                        <a:cs typeface="+mn-cs"/>
                      </a:endParaRPr>
                    </a:p>
                  </a:txBody>
                  <a:tcPr/>
                </a:tc>
                <a:tc>
                  <a:txBody>
                    <a:bodyPr/>
                    <a:lstStyle/>
                    <a:p>
                      <a:pPr algn="l">
                        <a:spcAft>
                          <a:spcPts val="0"/>
                        </a:spcAft>
                      </a:pPr>
                      <a:r>
                        <a:rPr lang="en-GB" sz="1200" dirty="0">
                          <a:solidFill>
                            <a:schemeClr val="tx1"/>
                          </a:solidFill>
                          <a:effectLst/>
                          <a:latin typeface="+mn-lt"/>
                          <a:ea typeface="Times New Roman"/>
                        </a:rPr>
                        <a:t>I can draw my own simple</a:t>
                      </a:r>
                    </a:p>
                    <a:p>
                      <a:pPr algn="l">
                        <a:spcAft>
                          <a:spcPts val="0"/>
                        </a:spcAft>
                      </a:pPr>
                      <a:r>
                        <a:rPr lang="en-GB" sz="1200" dirty="0">
                          <a:solidFill>
                            <a:schemeClr val="tx1"/>
                          </a:solidFill>
                          <a:effectLst/>
                          <a:latin typeface="+mn-lt"/>
                          <a:ea typeface="Times New Roman"/>
                        </a:rPr>
                        <a:t>thematic map based on my</a:t>
                      </a:r>
                    </a:p>
                    <a:p>
                      <a:pPr algn="l">
                        <a:spcAft>
                          <a:spcPts val="0"/>
                        </a:spcAft>
                      </a:pPr>
                      <a:r>
                        <a:rPr lang="en-GB" sz="1200" dirty="0">
                          <a:solidFill>
                            <a:schemeClr val="tx1"/>
                          </a:solidFill>
                          <a:effectLst/>
                          <a:latin typeface="+mn-lt"/>
                          <a:ea typeface="Times New Roman"/>
                        </a:rPr>
                        <a:t>own data.</a:t>
                      </a:r>
                    </a:p>
                    <a:p>
                      <a:pPr algn="l">
                        <a:spcAft>
                          <a:spcPts val="0"/>
                        </a:spcAft>
                      </a:pPr>
                      <a:endParaRPr lang="en-GB" sz="1200">
                        <a:solidFill>
                          <a:schemeClr val="tx1"/>
                        </a:solidFill>
                        <a:effectLst/>
                        <a:latin typeface="+mn-lt"/>
                        <a:ea typeface="Times New Roman"/>
                      </a:endParaRPr>
                    </a:p>
                    <a:p>
                      <a:pPr algn="l">
                        <a:spcAft>
                          <a:spcPts val="0"/>
                        </a:spcAft>
                      </a:pPr>
                      <a:r>
                        <a:rPr lang="en-GB" sz="1200" dirty="0">
                          <a:solidFill>
                            <a:schemeClr val="tx1"/>
                          </a:solidFill>
                          <a:effectLst/>
                          <a:latin typeface="+mn-lt"/>
                          <a:ea typeface="Times New Roman"/>
                        </a:rPr>
                        <a:t>I can use the key to</a:t>
                      </a:r>
                    </a:p>
                    <a:p>
                      <a:pPr algn="l">
                        <a:spcAft>
                          <a:spcPts val="0"/>
                        </a:spcAft>
                      </a:pPr>
                      <a:r>
                        <a:rPr lang="en-GB" sz="1200" dirty="0">
                          <a:solidFill>
                            <a:schemeClr val="tx1"/>
                          </a:solidFill>
                          <a:effectLst/>
                          <a:latin typeface="+mn-lt"/>
                          <a:ea typeface="Times New Roman"/>
                        </a:rPr>
                        <a:t>interpret symbols and</a:t>
                      </a:r>
                    </a:p>
                    <a:p>
                      <a:pPr algn="l">
                        <a:spcAft>
                          <a:spcPts val="0"/>
                        </a:spcAft>
                      </a:pPr>
                      <a:r>
                        <a:rPr lang="en-GB" sz="1200" dirty="0">
                          <a:solidFill>
                            <a:schemeClr val="tx1"/>
                          </a:solidFill>
                          <a:effectLst/>
                          <a:latin typeface="+mn-lt"/>
                          <a:ea typeface="Times New Roman"/>
                        </a:rPr>
                        <a:t>marks on an OS map for</a:t>
                      </a:r>
                    </a:p>
                    <a:p>
                      <a:pPr algn="l">
                        <a:spcAft>
                          <a:spcPts val="0"/>
                        </a:spcAft>
                      </a:pPr>
                      <a:r>
                        <a:rPr lang="en-GB" sz="1200" dirty="0">
                          <a:solidFill>
                            <a:schemeClr val="tx1"/>
                          </a:solidFill>
                          <a:effectLst/>
                          <a:latin typeface="+mn-lt"/>
                          <a:ea typeface="Times New Roman"/>
                        </a:rPr>
                        <a:t>routes.</a:t>
                      </a:r>
                    </a:p>
                    <a:p>
                      <a:pPr algn="l">
                        <a:spcAft>
                          <a:spcPts val="0"/>
                        </a:spcAft>
                      </a:pPr>
                      <a:endParaRPr lang="en-GB" sz="1200">
                        <a:solidFill>
                          <a:schemeClr val="tx1"/>
                        </a:solidFill>
                        <a:effectLst/>
                        <a:latin typeface="+mn-lt"/>
                        <a:ea typeface="Times New Roman"/>
                      </a:endParaRPr>
                    </a:p>
                    <a:p>
                      <a:pPr algn="l">
                        <a:spcAft>
                          <a:spcPts val="0"/>
                        </a:spcAft>
                      </a:pPr>
                      <a:endParaRPr lang="en-GB" sz="1200">
                        <a:solidFill>
                          <a:schemeClr val="tx1"/>
                        </a:solidFill>
                        <a:effectLst/>
                        <a:latin typeface="+mn-lt"/>
                        <a:ea typeface="Times New Roman"/>
                      </a:endParaRPr>
                    </a:p>
                    <a:p>
                      <a:pPr algn="l">
                        <a:spcAft>
                          <a:spcPts val="0"/>
                        </a:spcAft>
                      </a:pPr>
                      <a:endParaRPr lang="en-GB" sz="1200">
                        <a:solidFill>
                          <a:schemeClr val="tx1"/>
                        </a:solidFill>
                        <a:effectLst/>
                        <a:latin typeface="+mn-lt"/>
                        <a:ea typeface="Times New Roman"/>
                      </a:endParaRPr>
                    </a:p>
                    <a:p>
                      <a:pPr algn="l">
                        <a:spcAft>
                          <a:spcPts val="0"/>
                        </a:spcAft>
                      </a:pPr>
                      <a:endParaRPr lang="en-GB" sz="1200">
                        <a:solidFill>
                          <a:schemeClr val="tx1"/>
                        </a:solidFill>
                        <a:effectLst/>
                        <a:latin typeface="+mn-lt"/>
                        <a:ea typeface="Times New Roman"/>
                      </a:endParaRPr>
                    </a:p>
                    <a:p>
                      <a:pPr algn="l">
                        <a:spcAft>
                          <a:spcPts val="0"/>
                        </a:spcAft>
                      </a:pPr>
                      <a:endParaRPr lang="en-GB" sz="1200">
                        <a:solidFill>
                          <a:schemeClr val="tx1"/>
                        </a:solidFill>
                        <a:effectLst/>
                        <a:latin typeface="+mn-lt"/>
                        <a:ea typeface="Times New Roman"/>
                      </a:endParaRPr>
                    </a:p>
                  </a:txBody>
                  <a:tcPr marL="0" marR="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94323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67013451"/>
              </p:ext>
            </p:extLst>
          </p:nvPr>
        </p:nvGraphicFramePr>
        <p:xfrm>
          <a:off x="404664" y="323528"/>
          <a:ext cx="5976664" cy="3210560"/>
        </p:xfrm>
        <a:graphic>
          <a:graphicData uri="http://schemas.openxmlformats.org/drawingml/2006/table">
            <a:tbl>
              <a:tblPr firstRow="1" bandRow="1">
                <a:tableStyleId>{5940675A-B579-460E-94D1-54222C63F5DA}</a:tableStyleId>
              </a:tblPr>
              <a:tblGrid>
                <a:gridCol w="2988332">
                  <a:extLst>
                    <a:ext uri="{9D8B030D-6E8A-4147-A177-3AD203B41FA5}">
                      <a16:colId xmlns:a16="http://schemas.microsoft.com/office/drawing/2014/main" val="20000"/>
                    </a:ext>
                  </a:extLst>
                </a:gridCol>
                <a:gridCol w="2988332">
                  <a:extLst>
                    <a:ext uri="{9D8B030D-6E8A-4147-A177-3AD203B41FA5}">
                      <a16:colId xmlns:a16="http://schemas.microsoft.com/office/drawing/2014/main" val="20001"/>
                    </a:ext>
                  </a:extLst>
                </a:gridCol>
              </a:tblGrid>
              <a:tr h="370840">
                <a:tc gridSpan="2">
                  <a:txBody>
                    <a:bodyPr/>
                    <a:lstStyle/>
                    <a:p>
                      <a:pPr algn="ctr"/>
                      <a:r>
                        <a:rPr lang="en-GB" sz="1400" b="1"/>
                        <a:t>Art</a:t>
                      </a:r>
                      <a:r>
                        <a:rPr lang="en-GB" sz="1400" b="1" baseline="0"/>
                        <a:t> and Design</a:t>
                      </a:r>
                      <a:endParaRPr lang="en-GB" sz="1400" b="1"/>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a:t>National</a:t>
                      </a:r>
                      <a:r>
                        <a:rPr lang="en-GB" sz="1400" b="1" baseline="0"/>
                        <a:t> Curriculum Objectives</a:t>
                      </a:r>
                      <a:endParaRPr lang="en-GB" sz="1400" b="1"/>
                    </a:p>
                  </a:txBody>
                  <a:tcPr/>
                </a:tc>
                <a:tc>
                  <a:txBody>
                    <a:bodyPr/>
                    <a:lstStyle/>
                    <a:p>
                      <a:r>
                        <a:rPr lang="en-GB" sz="1400" b="1"/>
                        <a:t>Skills Journal Objectives</a:t>
                      </a:r>
                    </a:p>
                  </a:txBody>
                  <a:tcPr/>
                </a:tc>
                <a:extLst>
                  <a:ext uri="{0D108BD9-81ED-4DB2-BD59-A6C34878D82A}">
                    <a16:rowId xmlns:a16="http://schemas.microsoft.com/office/drawing/2014/main" val="10001"/>
                  </a:ext>
                </a:extLst>
              </a:tr>
              <a:tr h="370840">
                <a:tc>
                  <a:txBody>
                    <a:bodyPr/>
                    <a:lstStyle/>
                    <a:p>
                      <a:r>
                        <a:rPr lang="en-GB" sz="1200"/>
                        <a:t>Pupils should be taught:</a:t>
                      </a:r>
                    </a:p>
                    <a:p>
                      <a:pPr marL="0" indent="0">
                        <a:buFont typeface="Arial" panose="020B0604020202020204" pitchFamily="34" charset="0"/>
                        <a:buNone/>
                      </a:pPr>
                      <a:r>
                        <a:rPr lang="en-GB" sz="1200"/>
                        <a:t>To create sketch books to record their observations and use them to review and revisit ideas</a:t>
                      </a:r>
                    </a:p>
                    <a:p>
                      <a:pPr marL="0" indent="0">
                        <a:buFont typeface="Arial" panose="020B0604020202020204" pitchFamily="34" charset="0"/>
                        <a:buNone/>
                      </a:pPr>
                      <a:endParaRPr lang="en-GB" sz="1200"/>
                    </a:p>
                    <a:p>
                      <a:pPr marL="0" indent="0">
                        <a:buFont typeface="Arial" panose="020B0604020202020204" pitchFamily="34" charset="0"/>
                        <a:buNone/>
                      </a:pPr>
                      <a:r>
                        <a:rPr lang="en-GB" sz="1200"/>
                        <a:t>To improve their mastery of art and design techniques, including drawing, painting and sculpture with a range of materials [for example, pencil, charcoal, paint, clay]</a:t>
                      </a:r>
                    </a:p>
                    <a:p>
                      <a:pPr marL="285750" indent="-285750">
                        <a:buFont typeface="Arial" panose="020B0604020202020204" pitchFamily="34" charset="0"/>
                        <a:buChar char="•"/>
                      </a:pPr>
                      <a:endParaRPr lang="en-GB" sz="1200"/>
                    </a:p>
                    <a:p>
                      <a:pPr marL="0" indent="0">
                        <a:buFont typeface="Arial" panose="020B0604020202020204" pitchFamily="34" charset="0"/>
                        <a:buNone/>
                      </a:pPr>
                      <a:r>
                        <a:rPr lang="en-GB" sz="1200"/>
                        <a:t>About great artists, architects and designers in history.</a:t>
                      </a:r>
                    </a:p>
                    <a:p>
                      <a:endParaRPr lang="en-GB" sz="1200"/>
                    </a:p>
                  </a:txBody>
                  <a:tcPr/>
                </a:tc>
                <a:tc>
                  <a:txBody>
                    <a:bodyPr/>
                    <a:lstStyle/>
                    <a:p>
                      <a:r>
                        <a:rPr lang="en-GB" sz="1200"/>
                        <a:t>*No</a:t>
                      </a:r>
                      <a:r>
                        <a:rPr lang="en-GB" sz="1200" baseline="0"/>
                        <a:t> key objectives for 3d models or great artists</a:t>
                      </a:r>
                      <a:endParaRPr lang="en-GB" sz="120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48366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53432055"/>
              </p:ext>
            </p:extLst>
          </p:nvPr>
        </p:nvGraphicFramePr>
        <p:xfrm>
          <a:off x="404664" y="323528"/>
          <a:ext cx="6120680" cy="5130800"/>
        </p:xfrm>
        <a:graphic>
          <a:graphicData uri="http://schemas.openxmlformats.org/drawingml/2006/table">
            <a:tbl>
              <a:tblPr firstRow="1" bandRow="1">
                <a:tableStyleId>{5940675A-B579-460E-94D1-54222C63F5DA}</a:tableStyleId>
              </a:tblPr>
              <a:tblGrid>
                <a:gridCol w="3095516">
                  <a:extLst>
                    <a:ext uri="{9D8B030D-6E8A-4147-A177-3AD203B41FA5}">
                      <a16:colId xmlns:a16="http://schemas.microsoft.com/office/drawing/2014/main" val="20000"/>
                    </a:ext>
                  </a:extLst>
                </a:gridCol>
                <a:gridCol w="3025164">
                  <a:extLst>
                    <a:ext uri="{9D8B030D-6E8A-4147-A177-3AD203B41FA5}">
                      <a16:colId xmlns:a16="http://schemas.microsoft.com/office/drawing/2014/main" val="20001"/>
                    </a:ext>
                  </a:extLst>
                </a:gridCol>
              </a:tblGrid>
              <a:tr h="370840">
                <a:tc gridSpan="2">
                  <a:txBody>
                    <a:bodyPr/>
                    <a:lstStyle/>
                    <a:p>
                      <a:pPr algn="ctr"/>
                      <a:r>
                        <a:rPr lang="en-GB" sz="1400" b="1">
                          <a:latin typeface="+mn-lt"/>
                        </a:rPr>
                        <a:t>Design</a:t>
                      </a:r>
                      <a:r>
                        <a:rPr lang="en-GB" sz="1400" b="1" baseline="0">
                          <a:latin typeface="+mn-lt"/>
                        </a:rPr>
                        <a:t> Technology</a:t>
                      </a:r>
                      <a:endParaRPr lang="en-GB" sz="1400" b="1">
                        <a:latin typeface="+mn-lt"/>
                      </a:endParaRPr>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a:latin typeface="+mn-lt"/>
                        </a:rPr>
                        <a:t>National</a:t>
                      </a:r>
                      <a:r>
                        <a:rPr lang="en-GB" sz="1400" b="1" baseline="0">
                          <a:latin typeface="+mn-lt"/>
                        </a:rPr>
                        <a:t> Curriculum Objectives</a:t>
                      </a:r>
                      <a:endParaRPr lang="en-GB" sz="1400" b="1">
                        <a:latin typeface="+mn-lt"/>
                      </a:endParaRPr>
                    </a:p>
                  </a:txBody>
                  <a:tcPr/>
                </a:tc>
                <a:tc>
                  <a:txBody>
                    <a:bodyPr/>
                    <a:lstStyle/>
                    <a:p>
                      <a:r>
                        <a:rPr lang="en-GB" sz="1400" b="1">
                          <a:latin typeface="+mn-lt"/>
                        </a:rPr>
                        <a:t>Skills Journal Objectives</a:t>
                      </a:r>
                    </a:p>
                  </a:txBody>
                  <a:tcPr/>
                </a:tc>
                <a:extLst>
                  <a:ext uri="{0D108BD9-81ED-4DB2-BD59-A6C34878D82A}">
                    <a16:rowId xmlns:a16="http://schemas.microsoft.com/office/drawing/2014/main" val="10001"/>
                  </a:ext>
                </a:extLst>
              </a:tr>
              <a:tr h="370840">
                <a:tc>
                  <a:txBody>
                    <a:bodyPr/>
                    <a:lstStyle/>
                    <a:p>
                      <a:pPr marL="171450" indent="-171450">
                        <a:buFont typeface="Arial" panose="020B0604020202020204" pitchFamily="34" charset="0"/>
                        <a:buChar char="•"/>
                      </a:pPr>
                      <a:r>
                        <a:rPr lang="en-GB" sz="1200" kern="1200">
                          <a:solidFill>
                            <a:schemeClr val="tx1"/>
                          </a:solidFill>
                          <a:effectLst/>
                          <a:latin typeface="+mn-lt"/>
                          <a:ea typeface="+mn-ea"/>
                          <a:cs typeface="+mn-cs"/>
                        </a:rPr>
                        <a:t>understand and apply the principles of a healthy and varied diet</a:t>
                      </a:r>
                    </a:p>
                    <a:p>
                      <a:pPr marL="171450" indent="-171450">
                        <a:buFont typeface="Arial" panose="020B0604020202020204" pitchFamily="34" charset="0"/>
                        <a:buChar char="•"/>
                      </a:pPr>
                      <a:r>
                        <a:rPr lang="en-GB" sz="1200" kern="1200">
                          <a:solidFill>
                            <a:schemeClr val="tx1"/>
                          </a:solidFill>
                          <a:effectLst/>
                          <a:latin typeface="+mn-lt"/>
                          <a:ea typeface="+mn-ea"/>
                          <a:cs typeface="+mn-cs"/>
                        </a:rPr>
                        <a:t>prepare and cook a variety of predominantly savoury dishes using a range of cooking techniques</a:t>
                      </a:r>
                    </a:p>
                    <a:p>
                      <a:pPr marL="171450" indent="-171450">
                        <a:buFont typeface="Arial" panose="020B0604020202020204" pitchFamily="34" charset="0"/>
                        <a:buChar char="•"/>
                      </a:pPr>
                      <a:r>
                        <a:rPr lang="en-GB" sz="1200" kern="1200">
                          <a:solidFill>
                            <a:schemeClr val="tx1"/>
                          </a:solidFill>
                          <a:effectLst/>
                          <a:latin typeface="+mn-lt"/>
                          <a:ea typeface="+mn-ea"/>
                          <a:cs typeface="+mn-cs"/>
                        </a:rPr>
                        <a:t>understand seasonality, and know where and how a variety of ingredients are grown, reared, caught and processed.</a:t>
                      </a:r>
                    </a:p>
                    <a:p>
                      <a:endParaRPr lang="en-GB" sz="1200" kern="1200">
                        <a:solidFill>
                          <a:schemeClr val="tx1"/>
                        </a:solidFill>
                        <a:effectLst/>
                        <a:latin typeface="+mn-lt"/>
                        <a:ea typeface="+mn-ea"/>
                        <a:cs typeface="+mn-cs"/>
                      </a:endParaRPr>
                    </a:p>
                  </a:txBody>
                  <a:tcPr/>
                </a:tc>
                <a:tc>
                  <a:txBody>
                    <a:bodyPr/>
                    <a:lstStyle/>
                    <a:p>
                      <a:pPr algn="l">
                        <a:spcAft>
                          <a:spcPts val="0"/>
                        </a:spcAft>
                      </a:pPr>
                      <a:r>
                        <a:rPr lang="en-GB" sz="1200">
                          <a:effectLst/>
                          <a:latin typeface="+mn-lt"/>
                          <a:ea typeface="Times New Roman"/>
                        </a:rPr>
                        <a:t>III can analyse taste, texture,</a:t>
                      </a:r>
                    </a:p>
                    <a:p>
                      <a:pPr algn="l">
                        <a:spcAft>
                          <a:spcPts val="0"/>
                        </a:spcAft>
                      </a:pPr>
                      <a:r>
                        <a:rPr lang="en-GB" sz="1200">
                          <a:effectLst/>
                          <a:latin typeface="+mn-lt"/>
                          <a:ea typeface="Times New Roman"/>
                        </a:rPr>
                        <a:t>smell and appearance of a</a:t>
                      </a:r>
                    </a:p>
                    <a:p>
                      <a:pPr algn="l">
                        <a:spcAft>
                          <a:spcPts val="0"/>
                        </a:spcAft>
                      </a:pPr>
                      <a:r>
                        <a:rPr lang="en-GB" sz="1200">
                          <a:effectLst/>
                          <a:latin typeface="+mn-lt"/>
                          <a:ea typeface="Times New Roman"/>
                        </a:rPr>
                        <a:t>range of foods.</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join and combine a</a:t>
                      </a:r>
                    </a:p>
                    <a:p>
                      <a:pPr algn="l">
                        <a:spcAft>
                          <a:spcPts val="0"/>
                        </a:spcAft>
                      </a:pPr>
                      <a:r>
                        <a:rPr lang="en-GB" sz="1200">
                          <a:effectLst/>
                          <a:latin typeface="+mn-lt"/>
                          <a:ea typeface="Times New Roman"/>
                        </a:rPr>
                        <a:t>range of ingredients.</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work safely and</a:t>
                      </a:r>
                    </a:p>
                    <a:p>
                      <a:pPr algn="l">
                        <a:spcAft>
                          <a:spcPts val="0"/>
                        </a:spcAft>
                      </a:pPr>
                      <a:r>
                        <a:rPr lang="en-GB" sz="1200">
                          <a:effectLst/>
                          <a:latin typeface="+mn-lt"/>
                          <a:ea typeface="Times New Roman"/>
                        </a:rPr>
                        <a:t>hygienically.</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weigh and</a:t>
                      </a:r>
                    </a:p>
                    <a:p>
                      <a:pPr algn="l">
                        <a:spcAft>
                          <a:spcPts val="0"/>
                        </a:spcAft>
                      </a:pPr>
                      <a:r>
                        <a:rPr lang="en-GB" sz="1200">
                          <a:effectLst/>
                          <a:latin typeface="+mn-lt"/>
                          <a:ea typeface="Times New Roman"/>
                        </a:rPr>
                        <a:t>measure using scales.</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cut and shape</a:t>
                      </a:r>
                    </a:p>
                    <a:p>
                      <a:pPr algn="l">
                        <a:spcAft>
                          <a:spcPts val="0"/>
                        </a:spcAft>
                      </a:pPr>
                      <a:r>
                        <a:rPr lang="en-GB" sz="1200">
                          <a:effectLst/>
                          <a:latin typeface="+mn-lt"/>
                          <a:ea typeface="Times New Roman"/>
                        </a:rPr>
                        <a:t>ingredients using tools and</a:t>
                      </a:r>
                    </a:p>
                    <a:p>
                      <a:pPr algn="l">
                        <a:spcAft>
                          <a:spcPts val="0"/>
                        </a:spcAft>
                      </a:pPr>
                      <a:r>
                        <a:rPr lang="en-GB" sz="1200">
                          <a:effectLst/>
                          <a:latin typeface="+mn-lt"/>
                          <a:ea typeface="Times New Roman"/>
                        </a:rPr>
                        <a:t>equipment.</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join and combine</a:t>
                      </a:r>
                    </a:p>
                    <a:p>
                      <a:pPr algn="l">
                        <a:spcAft>
                          <a:spcPts val="0"/>
                        </a:spcAft>
                      </a:pPr>
                      <a:r>
                        <a:rPr lang="en-GB" sz="1200">
                          <a:effectLst/>
                          <a:latin typeface="+mn-lt"/>
                          <a:ea typeface="Times New Roman"/>
                        </a:rPr>
                        <a:t>food ingredients by</a:t>
                      </a:r>
                    </a:p>
                    <a:p>
                      <a:pPr algn="l">
                        <a:spcAft>
                          <a:spcPts val="0"/>
                        </a:spcAft>
                      </a:pPr>
                      <a:r>
                        <a:rPr lang="en-GB" sz="1200">
                          <a:effectLst/>
                          <a:latin typeface="+mn-lt"/>
                          <a:ea typeface="Times New Roman"/>
                        </a:rPr>
                        <a:t>beating, kneading &amp;</a:t>
                      </a:r>
                    </a:p>
                    <a:p>
                      <a:pPr algn="l">
                        <a:spcAft>
                          <a:spcPts val="0"/>
                        </a:spcAft>
                      </a:pPr>
                      <a:r>
                        <a:rPr lang="en-GB" sz="1200">
                          <a:effectLst/>
                          <a:latin typeface="+mn-lt"/>
                          <a:ea typeface="Times New Roman"/>
                        </a:rPr>
                        <a:t>rubbing in.</a:t>
                      </a:r>
                    </a:p>
                    <a:p>
                      <a:pPr algn="l">
                        <a:spcAft>
                          <a:spcPts val="0"/>
                        </a:spcAft>
                      </a:pPr>
                      <a:endParaRPr lang="en-GB" sz="1200">
                        <a:effectLst/>
                        <a:latin typeface="+mn-lt"/>
                        <a:ea typeface="Times New Roman"/>
                      </a:endParaRPr>
                    </a:p>
                    <a:p>
                      <a:pPr algn="l">
                        <a:spcAft>
                          <a:spcPts val="0"/>
                        </a:spcAft>
                      </a:pPr>
                      <a:endParaRPr lang="en-GB" sz="1200">
                        <a:effectLst/>
                        <a:latin typeface="+mn-lt"/>
                        <a:ea typeface="Times New Roman"/>
                      </a:endParaRPr>
                    </a:p>
                    <a:p>
                      <a:pPr algn="l">
                        <a:spcAft>
                          <a:spcPts val="0"/>
                        </a:spcAft>
                      </a:pPr>
                      <a:endParaRPr lang="en-GB" sz="1200">
                        <a:effectLst/>
                        <a:latin typeface="+mn-lt"/>
                        <a:ea typeface="Times New Roman"/>
                      </a:endParaRPr>
                    </a:p>
                  </a:txBody>
                  <a:tcPr marL="0" marR="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24572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2A6FBD8-5A46-8DE3-643D-BC9D400E2658}"/>
              </a:ext>
            </a:extLst>
          </p:cNvPr>
          <p:cNvGraphicFramePr>
            <a:graphicFrameLocks noGrp="1"/>
          </p:cNvGraphicFramePr>
          <p:nvPr>
            <p:extLst>
              <p:ext uri="{D42A27DB-BD31-4B8C-83A1-F6EECF244321}">
                <p14:modId xmlns:p14="http://schemas.microsoft.com/office/powerpoint/2010/main" val="417312605"/>
              </p:ext>
            </p:extLst>
          </p:nvPr>
        </p:nvGraphicFramePr>
        <p:xfrm>
          <a:off x="359672" y="254939"/>
          <a:ext cx="6105525" cy="5539740"/>
        </p:xfrm>
        <a:graphic>
          <a:graphicData uri="http://schemas.openxmlformats.org/drawingml/2006/table">
            <a:tbl>
              <a:tblPr firstRow="1" bandRow="1">
                <a:tableStyleId>{5940675A-B579-460E-94D1-54222C63F5DA}</a:tableStyleId>
              </a:tblPr>
              <a:tblGrid>
                <a:gridCol w="3790950">
                  <a:extLst>
                    <a:ext uri="{9D8B030D-6E8A-4147-A177-3AD203B41FA5}">
                      <a16:colId xmlns:a16="http://schemas.microsoft.com/office/drawing/2014/main" val="1776019568"/>
                    </a:ext>
                  </a:extLst>
                </a:gridCol>
                <a:gridCol w="2314575">
                  <a:extLst>
                    <a:ext uri="{9D8B030D-6E8A-4147-A177-3AD203B41FA5}">
                      <a16:colId xmlns:a16="http://schemas.microsoft.com/office/drawing/2014/main" val="3002738984"/>
                    </a:ext>
                  </a:extLst>
                </a:gridCol>
              </a:tblGrid>
              <a:tr h="361950">
                <a:tc gridSpan="2">
                  <a:txBody>
                    <a:bodyPr/>
                    <a:lstStyle/>
                    <a:p>
                      <a:pPr algn="ctr" fontAlgn="base"/>
                      <a:r>
                        <a:rPr lang="en-GB" sz="1400" b="1">
                          <a:effectLst/>
                        </a:rPr>
                        <a:t>Languages​</a:t>
                      </a:r>
                      <a:endParaRPr lang="en-GB" b="1">
                        <a:effectLst/>
                      </a:endParaRPr>
                    </a:p>
                  </a:txBody>
                  <a:tcPr/>
                </a:tc>
                <a:tc hMerge="1">
                  <a:txBody>
                    <a:bodyPr/>
                    <a:lstStyle/>
                    <a:p>
                      <a:endParaRPr lang="en-US"/>
                    </a:p>
                  </a:txBody>
                  <a:tcPr marL="0" marR="0" marT="0" marB="0" horzOverflow="overflow"/>
                </a:tc>
                <a:extLst>
                  <a:ext uri="{0D108BD9-81ED-4DB2-BD59-A6C34878D82A}">
                    <a16:rowId xmlns:a16="http://schemas.microsoft.com/office/drawing/2014/main" val="3144133014"/>
                  </a:ext>
                </a:extLst>
              </a:tr>
              <a:tr h="361950">
                <a:tc>
                  <a:txBody>
                    <a:bodyPr/>
                    <a:lstStyle/>
                    <a:p>
                      <a:pPr fontAlgn="base"/>
                      <a:r>
                        <a:rPr lang="en-GB" sz="1400" b="1">
                          <a:effectLst/>
                        </a:rPr>
                        <a:t>National Curriculum Objectives​</a:t>
                      </a:r>
                      <a:endParaRPr lang="en-GB" b="1">
                        <a:effectLst/>
                      </a:endParaRPr>
                    </a:p>
                  </a:txBody>
                  <a:tcPr/>
                </a:tc>
                <a:tc>
                  <a:txBody>
                    <a:bodyPr/>
                    <a:lstStyle/>
                    <a:p>
                      <a:pPr fontAlgn="base"/>
                      <a:r>
                        <a:rPr lang="en-GB" sz="1400" b="1">
                          <a:effectLst/>
                        </a:rPr>
                        <a:t>Skills Journal Objectives​</a:t>
                      </a:r>
                      <a:endParaRPr lang="en-GB" b="1">
                        <a:effectLst/>
                      </a:endParaRPr>
                    </a:p>
                  </a:txBody>
                  <a:tcPr/>
                </a:tc>
                <a:extLst>
                  <a:ext uri="{0D108BD9-81ED-4DB2-BD59-A6C34878D82A}">
                    <a16:rowId xmlns:a16="http://schemas.microsoft.com/office/drawing/2014/main" val="1799550847"/>
                  </a:ext>
                </a:extLst>
              </a:tr>
              <a:tr h="361950">
                <a:tc>
                  <a:txBody>
                    <a:bodyPr/>
                    <a:lstStyle/>
                    <a:p>
                      <a:pPr marL="342900" lvl="0" indent="-342900" fontAlgn="base">
                        <a:buFont typeface="Arial" panose="020B0604020202020204" pitchFamily="34" charset="0"/>
                        <a:buChar char="•"/>
                      </a:pPr>
                      <a:r>
                        <a:rPr lang="en-GB" sz="1000">
                          <a:effectLst/>
                        </a:rPr>
                        <a:t>listen attentively to spoken language and show understanding by joining in and responding​</a:t>
                      </a:r>
                      <a:endParaRPr lang="en-GB" sz="800">
                        <a:effectLst/>
                      </a:endParaRPr>
                    </a:p>
                    <a:p>
                      <a:pPr marL="342900" lvl="0" indent="-342900" fontAlgn="base">
                        <a:buFont typeface="Arial" panose="020B0604020202020204" pitchFamily="34" charset="0"/>
                        <a:buChar char="•"/>
                      </a:pPr>
                      <a:r>
                        <a:rPr lang="en-GB" sz="1000">
                          <a:effectLst/>
                        </a:rPr>
                        <a:t>explore the patterns and sounds of language through songs and rhymes and link the spelling, sound and meaning of words​</a:t>
                      </a:r>
                      <a:endParaRPr lang="en-GB" sz="800">
                        <a:effectLst/>
                      </a:endParaRPr>
                    </a:p>
                    <a:p>
                      <a:pPr marL="342900" lvl="0" indent="-342900" fontAlgn="base">
                        <a:buFont typeface="Arial" panose="020B0604020202020204" pitchFamily="34" charset="0"/>
                        <a:buChar char="•"/>
                      </a:pPr>
                      <a:r>
                        <a:rPr lang="en-GB" sz="1000">
                          <a:effectLst/>
                        </a:rPr>
                        <a:t>engage in conversations; ask and answer questions; express opinions and respond to those of others; seek clarification and help*​</a:t>
                      </a:r>
                      <a:endParaRPr lang="en-GB" sz="800">
                        <a:effectLst/>
                      </a:endParaRPr>
                    </a:p>
                    <a:p>
                      <a:pPr marL="342900" lvl="0" indent="-342900" fontAlgn="base">
                        <a:buFont typeface="Arial" panose="020B0604020202020204" pitchFamily="34" charset="0"/>
                        <a:buChar char="•"/>
                      </a:pPr>
                      <a:r>
                        <a:rPr lang="en-GB" sz="1000">
                          <a:effectLst/>
                        </a:rPr>
                        <a:t>speak in sentences, using familiar vocabulary, phrases and basic language structures​</a:t>
                      </a:r>
                      <a:endParaRPr lang="en-GB" sz="800">
                        <a:effectLst/>
                      </a:endParaRPr>
                    </a:p>
                    <a:p>
                      <a:pPr marL="342900" lvl="0" indent="-342900" fontAlgn="base">
                        <a:buFont typeface="Arial" panose="020B0604020202020204" pitchFamily="34" charset="0"/>
                        <a:buChar char="•"/>
                      </a:pPr>
                      <a:r>
                        <a:rPr lang="en-GB" sz="1000">
                          <a:effectLst/>
                        </a:rPr>
                        <a:t>develop accurate pronunciation and intonation so that others understand when they are reading aloud or using familiar words and phrases*​</a:t>
                      </a:r>
                      <a:endParaRPr lang="en-GB" sz="800">
                        <a:effectLst/>
                      </a:endParaRPr>
                    </a:p>
                    <a:p>
                      <a:pPr marL="342900" lvl="0" indent="-342900" fontAlgn="base">
                        <a:buFont typeface="Arial" panose="020B0604020202020204" pitchFamily="34" charset="0"/>
                        <a:buChar char="•"/>
                      </a:pPr>
                      <a:r>
                        <a:rPr lang="en-GB" sz="1000">
                          <a:effectLst/>
                        </a:rPr>
                        <a:t>present ideas and information orally to a range of audiences*​</a:t>
                      </a:r>
                      <a:endParaRPr lang="en-GB" sz="800">
                        <a:effectLst/>
                      </a:endParaRPr>
                    </a:p>
                    <a:p>
                      <a:pPr marL="342900" lvl="0" indent="-342900" fontAlgn="base">
                        <a:buFont typeface="Arial" panose="020B0604020202020204" pitchFamily="34" charset="0"/>
                        <a:buChar char="•"/>
                      </a:pPr>
                      <a:r>
                        <a:rPr lang="en-GB" sz="1000">
                          <a:effectLst/>
                        </a:rPr>
                        <a:t>read carefully and show understanding of words, phrases and simple writing​</a:t>
                      </a:r>
                      <a:endParaRPr lang="en-GB" sz="800">
                        <a:effectLst/>
                      </a:endParaRPr>
                    </a:p>
                    <a:p>
                      <a:pPr marL="342900" lvl="0" indent="-342900" fontAlgn="base">
                        <a:buFont typeface="Arial" panose="020B0604020202020204" pitchFamily="34" charset="0"/>
                        <a:buChar char="•"/>
                      </a:pPr>
                      <a:r>
                        <a:rPr lang="en-GB" sz="1000">
                          <a:effectLst/>
                        </a:rPr>
                        <a:t>appreciate stories, songs, poems and rhymes in the language​</a:t>
                      </a:r>
                      <a:endParaRPr lang="en-GB" sz="800">
                        <a:effectLst/>
                      </a:endParaRPr>
                    </a:p>
                    <a:p>
                      <a:pPr marL="342900" lvl="0" indent="-342900" fontAlgn="base">
                        <a:buFont typeface="Arial" panose="020B0604020202020204" pitchFamily="34" charset="0"/>
                        <a:buChar char="•"/>
                      </a:pPr>
                      <a:r>
                        <a:rPr lang="en-GB" sz="1000">
                          <a:effectLst/>
                        </a:rPr>
                        <a:t>broaden their vocabulary and develop their ability to understand new words that are introduced into familiar written material, including through using a dictionary​</a:t>
                      </a:r>
                      <a:endParaRPr lang="en-GB" sz="800">
                        <a:effectLst/>
                      </a:endParaRPr>
                    </a:p>
                    <a:p>
                      <a:pPr marL="342900" lvl="0" indent="-342900" fontAlgn="base">
                        <a:buFont typeface="Arial" panose="020B0604020202020204" pitchFamily="34" charset="0"/>
                        <a:buChar char="•"/>
                      </a:pPr>
                      <a:r>
                        <a:rPr lang="en-GB" sz="1000">
                          <a:effectLst/>
                        </a:rPr>
                        <a:t>write phrases from memory, and adapt these to create new sentences, to express ideas clearly​</a:t>
                      </a:r>
                      <a:endParaRPr lang="en-GB" sz="800">
                        <a:effectLst/>
                      </a:endParaRPr>
                    </a:p>
                    <a:p>
                      <a:pPr marL="342900" lvl="0" indent="-342900" fontAlgn="base">
                        <a:buFont typeface="Arial" panose="020B0604020202020204" pitchFamily="34" charset="0"/>
                        <a:buChar char="•"/>
                      </a:pPr>
                      <a:r>
                        <a:rPr lang="en-GB" sz="1000">
                          <a:effectLst/>
                        </a:rPr>
                        <a:t>describe people, places, things and actions orally* and in writing​</a:t>
                      </a:r>
                      <a:endParaRPr lang="en-GB" sz="800">
                        <a:effectLst/>
                      </a:endParaRPr>
                    </a:p>
                    <a:p>
                      <a:pPr marL="342900" lvl="0" indent="-342900" fontAlgn="base">
                        <a:buFont typeface="Arial" panose="020B0604020202020204" pitchFamily="34" charset="0"/>
                        <a:buChar char="•"/>
                      </a:pPr>
                      <a:r>
                        <a:rPr lang="en-GB" sz="1000">
                          <a:effectLst/>
                        </a:rPr>
                        <a:t>understand basic grammar appropriate to the language being studied, including (where relevant): feminine, masculine and neuter forms and the conjugation of high-frequency verbs; key features and patterns of the language; how to apply these, for instance, to build sentences; and how these differ from or are similar to English​</a:t>
                      </a:r>
                      <a:endParaRPr lang="en-GB" sz="800">
                        <a:effectLst/>
                      </a:endParaRPr>
                    </a:p>
                    <a:p>
                      <a:pPr fontAlgn="base"/>
                      <a:r>
                        <a:rPr lang="en-GB" sz="1000">
                          <a:effectLst/>
                        </a:rPr>
                        <a:t>​</a:t>
                      </a:r>
                      <a:endParaRPr lang="en-GB">
                        <a:effectLst/>
                      </a:endParaRPr>
                    </a:p>
                  </a:txBody>
                  <a:tcPr/>
                </a:tc>
                <a:tc>
                  <a:txBody>
                    <a:bodyPr/>
                    <a:lstStyle/>
                    <a:p>
                      <a:pPr fontAlgn="base"/>
                      <a:r>
                        <a:rPr lang="en-GB" sz="1000">
                          <a:effectLst/>
                        </a:rPr>
                        <a:t>Listen attentively to spoken language and show understanding by joining in and responding ​</a:t>
                      </a:r>
                      <a:endParaRPr lang="en-GB">
                        <a:effectLst/>
                      </a:endParaRPr>
                    </a:p>
                    <a:p>
                      <a:pPr fontAlgn="base"/>
                      <a:r>
                        <a:rPr lang="en-GB" sz="1000">
                          <a:effectLst/>
                        </a:rPr>
                        <a:t>​</a:t>
                      </a:r>
                      <a:endParaRPr lang="en-GB">
                        <a:effectLst/>
                      </a:endParaRPr>
                    </a:p>
                    <a:p>
                      <a:pPr fontAlgn="base"/>
                      <a:r>
                        <a:rPr lang="en-GB" sz="1000">
                          <a:effectLst/>
                        </a:rPr>
                        <a:t>Speak in sentences using familiar      vocabulary ​</a:t>
                      </a:r>
                      <a:endParaRPr lang="en-GB">
                        <a:effectLst/>
                      </a:endParaRPr>
                    </a:p>
                    <a:p>
                      <a:pPr fontAlgn="base"/>
                      <a:r>
                        <a:rPr lang="en-GB" sz="1000">
                          <a:effectLst/>
                        </a:rPr>
                        <a:t>  ​</a:t>
                      </a:r>
                      <a:endParaRPr lang="en-GB">
                        <a:effectLst/>
                      </a:endParaRPr>
                    </a:p>
                    <a:p>
                      <a:pPr fontAlgn="base"/>
                      <a:r>
                        <a:rPr lang="en-GB" sz="1000">
                          <a:effectLst/>
                        </a:rPr>
                        <a:t>Read carefully and show understanding of words and phrases ​</a:t>
                      </a:r>
                      <a:endParaRPr lang="en-GB">
                        <a:effectLst/>
                      </a:endParaRPr>
                    </a:p>
                    <a:p>
                      <a:pPr fontAlgn="base"/>
                      <a:r>
                        <a:rPr lang="en-GB" sz="1000">
                          <a:effectLst/>
                        </a:rPr>
                        <a:t>  ​</a:t>
                      </a:r>
                      <a:endParaRPr lang="en-GB">
                        <a:effectLst/>
                      </a:endParaRPr>
                    </a:p>
                    <a:p>
                      <a:pPr fontAlgn="base"/>
                      <a:r>
                        <a:rPr lang="en-GB" sz="1000">
                          <a:effectLst/>
                        </a:rPr>
                        <a:t>Use a dictionary to identify         unfamiliar words ​</a:t>
                      </a:r>
                      <a:endParaRPr lang="en-GB">
                        <a:effectLst/>
                      </a:endParaRPr>
                    </a:p>
                    <a:p>
                      <a:pPr fontAlgn="base"/>
                      <a:r>
                        <a:rPr lang="en-GB" sz="1000">
                          <a:effectLst/>
                        </a:rPr>
                        <a:t>  ​</a:t>
                      </a:r>
                      <a:endParaRPr lang="en-GB">
                        <a:effectLst/>
                      </a:endParaRPr>
                    </a:p>
                    <a:p>
                      <a:pPr fontAlgn="base"/>
                      <a:r>
                        <a:rPr lang="en-GB" sz="1000">
                          <a:effectLst/>
                        </a:rPr>
                        <a:t>Write phrases from memory and adapt these to create new sentences ​</a:t>
                      </a:r>
                      <a:endParaRPr lang="en-GB">
                        <a:effectLst/>
                      </a:endParaRPr>
                    </a:p>
                    <a:p>
                      <a:pPr fontAlgn="base"/>
                      <a:r>
                        <a:rPr lang="en-GB" sz="1000">
                          <a:effectLst/>
                        </a:rPr>
                        <a:t>  ​</a:t>
                      </a:r>
                      <a:endParaRPr lang="en-GB">
                        <a:effectLst/>
                      </a:endParaRPr>
                    </a:p>
                    <a:p>
                      <a:pPr fontAlgn="base"/>
                      <a:r>
                        <a:rPr lang="en-GB" sz="1000">
                          <a:effectLst/>
                        </a:rPr>
                        <a:t>Ask and answer basic questions such as what is your name, where do you live, how old are you, what time is it? ​</a:t>
                      </a:r>
                      <a:endParaRPr lang="en-GB">
                        <a:effectLst/>
                      </a:endParaRPr>
                    </a:p>
                    <a:p>
                      <a:pPr fontAlgn="base"/>
                      <a:r>
                        <a:rPr lang="en-GB" sz="1000">
                          <a:effectLst/>
                        </a:rPr>
                        <a:t>  ​</a:t>
                      </a:r>
                      <a:endParaRPr lang="en-GB">
                        <a:effectLst/>
                      </a:endParaRPr>
                    </a:p>
                    <a:p>
                      <a:pPr fontAlgn="base"/>
                      <a:r>
                        <a:rPr lang="en-GB" sz="1000">
                          <a:effectLst/>
                        </a:rPr>
                        <a:t>Count up to 100 ​</a:t>
                      </a:r>
                      <a:endParaRPr lang="en-GB">
                        <a:effectLst/>
                      </a:endParaRPr>
                    </a:p>
                    <a:p>
                      <a:pPr fontAlgn="base"/>
                      <a:r>
                        <a:rPr lang="en-GB" sz="1000">
                          <a:effectLst/>
                        </a:rPr>
                        <a:t>  ​​</a:t>
                      </a:r>
                      <a:endParaRPr lang="en-GB">
                        <a:effectLst/>
                      </a:endParaRPr>
                    </a:p>
                    <a:p>
                      <a:pPr fontAlgn="base"/>
                      <a:r>
                        <a:rPr lang="en-GB" sz="1000">
                          <a:effectLst/>
                        </a:rPr>
                        <a:t>Describe people ​</a:t>
                      </a:r>
                      <a:endParaRPr lang="en-GB">
                        <a:effectLst/>
                      </a:endParaRPr>
                    </a:p>
                    <a:p>
                      <a:pPr fontAlgn="base"/>
                      <a:r>
                        <a:rPr lang="en-GB" sz="1000">
                          <a:effectLst/>
                        </a:rPr>
                        <a:t>  ​</a:t>
                      </a:r>
                      <a:endParaRPr lang="en-GB">
                        <a:effectLst/>
                      </a:endParaRPr>
                    </a:p>
                    <a:p>
                      <a:pPr fontAlgn="base"/>
                      <a:r>
                        <a:rPr lang="en-GB" sz="1000">
                          <a:effectLst/>
                        </a:rPr>
                        <a:t>Name the days of the week and month of the year ​</a:t>
                      </a:r>
                      <a:endParaRPr lang="en-GB">
                        <a:effectLst/>
                      </a:endParaRPr>
                    </a:p>
                    <a:p>
                      <a:pPr fontAlgn="base"/>
                      <a:r>
                        <a:rPr lang="en-GB" sz="1000">
                          <a:effectLst/>
                        </a:rPr>
                        <a:t>​</a:t>
                      </a:r>
                      <a:endParaRPr lang="en-GB">
                        <a:effectLst/>
                      </a:endParaRPr>
                    </a:p>
                    <a:p>
                      <a:pPr fontAlgn="base"/>
                      <a:r>
                        <a:rPr lang="en-GB" sz="1000">
                          <a:effectLst/>
                        </a:rPr>
                        <a:t>Comment on like and dislikes ​</a:t>
                      </a:r>
                      <a:endParaRPr lang="en-GB">
                        <a:effectLst/>
                      </a:endParaRPr>
                    </a:p>
                    <a:p>
                      <a:pPr fontAlgn="base"/>
                      <a:r>
                        <a:rPr lang="en-GB" sz="1000">
                          <a:effectLst/>
                        </a:rPr>
                        <a:t>  ​</a:t>
                      </a:r>
                      <a:endParaRPr lang="en-GB">
                        <a:effectLst/>
                      </a:endParaRPr>
                    </a:p>
                    <a:p>
                      <a:pPr fontAlgn="base"/>
                      <a:r>
                        <a:rPr lang="en-GB" sz="1000">
                          <a:effectLst/>
                        </a:rPr>
                        <a:t>  ​</a:t>
                      </a:r>
                      <a:endParaRPr lang="en-GB">
                        <a:effectLst/>
                      </a:endParaRPr>
                    </a:p>
                    <a:p>
                      <a:pPr fontAlgn="base"/>
                      <a:r>
                        <a:rPr lang="en-GB" sz="1000">
                          <a:effectLst/>
                        </a:rPr>
                        <a:t>  ​</a:t>
                      </a:r>
                      <a:endParaRPr lang="en-GB">
                        <a:effectLst/>
                      </a:endParaRPr>
                    </a:p>
                  </a:txBody>
                  <a:tcPr/>
                </a:tc>
                <a:extLst>
                  <a:ext uri="{0D108BD9-81ED-4DB2-BD59-A6C34878D82A}">
                    <a16:rowId xmlns:a16="http://schemas.microsoft.com/office/drawing/2014/main" val="3657863398"/>
                  </a:ext>
                </a:extLst>
              </a:tr>
            </a:tbl>
          </a:graphicData>
        </a:graphic>
      </p:graphicFrame>
    </p:spTree>
    <p:extLst>
      <p:ext uri="{BB962C8B-B14F-4D97-AF65-F5344CB8AC3E}">
        <p14:creationId xmlns:p14="http://schemas.microsoft.com/office/powerpoint/2010/main" val="1684584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DF373A07483C4A8DFB4F6C97DA1E07" ma:contentTypeVersion="16" ma:contentTypeDescription="Create a new document." ma:contentTypeScope="" ma:versionID="32c1eed00bed1dfeacc77d801dfe03fe">
  <xsd:schema xmlns:xsd="http://www.w3.org/2001/XMLSchema" xmlns:xs="http://www.w3.org/2001/XMLSchema" xmlns:p="http://schemas.microsoft.com/office/2006/metadata/properties" xmlns:ns2="ec8b76cb-a435-4ff2-aa72-e96e05e54d32" xmlns:ns3="1c5bbdc9-acea-48ee-8edc-3bfa74557116" targetNamespace="http://schemas.microsoft.com/office/2006/metadata/properties" ma:root="true" ma:fieldsID="e61653a865188a05cc3aa91e4fce24f3" ns2:_="" ns3:_="">
    <xsd:import namespace="ec8b76cb-a435-4ff2-aa72-e96e05e54d32"/>
    <xsd:import namespace="1c5bbdc9-acea-48ee-8edc-3bfa7455711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8b76cb-a435-4ff2-aa72-e96e05e54d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9b6a167-3b0d-42a6-bc35-9a1c0af79a6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c5bbdc9-acea-48ee-8edc-3bfa7455711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75f9b9-b063-4438-ad05-3dd0c7291a91}" ma:internalName="TaxCatchAll" ma:showField="CatchAllData" ma:web="1c5bbdc9-acea-48ee-8edc-3bfa745571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c8b76cb-a435-4ff2-aa72-e96e05e54d32">
      <Terms xmlns="http://schemas.microsoft.com/office/infopath/2007/PartnerControls"/>
    </lcf76f155ced4ddcb4097134ff3c332f>
    <TaxCatchAll xmlns="1c5bbdc9-acea-48ee-8edc-3bfa74557116" xsi:nil="true"/>
  </documentManagement>
</p:properties>
</file>

<file path=customXml/itemProps1.xml><?xml version="1.0" encoding="utf-8"?>
<ds:datastoreItem xmlns:ds="http://schemas.openxmlformats.org/officeDocument/2006/customXml" ds:itemID="{1AFFCA4B-EF51-4848-9290-4D5BAD646846}">
  <ds:schemaRefs>
    <ds:schemaRef ds:uri="http://schemas.microsoft.com/sharepoint/v3/contenttype/forms"/>
  </ds:schemaRefs>
</ds:datastoreItem>
</file>

<file path=customXml/itemProps2.xml><?xml version="1.0" encoding="utf-8"?>
<ds:datastoreItem xmlns:ds="http://schemas.openxmlformats.org/officeDocument/2006/customXml" ds:itemID="{A9A32DDE-27D3-4A94-8734-1736BA97A7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8b76cb-a435-4ff2-aa72-e96e05e54d32"/>
    <ds:schemaRef ds:uri="1c5bbdc9-acea-48ee-8edc-3bfa745571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E889EAF-4BC2-4CD1-AAC3-8A8564985AEB}">
  <ds:schemaRefs>
    <ds:schemaRef ds:uri="1c5bbdc9-acea-48ee-8edc-3bfa74557116"/>
    <ds:schemaRef ds:uri="ec8b76cb-a435-4ff2-aa72-e96e05e54d3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13</Slides>
  <Notes>1</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revision>113</cp:revision>
  <dcterms:created xsi:type="dcterms:W3CDTF">2015-03-16T20:58:14Z</dcterms:created>
  <dcterms:modified xsi:type="dcterms:W3CDTF">2022-11-07T10:40:51Z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0x01010069DF373A07483C4A8DFB4F6C97DA1E07</vt:lpwstr>
  </property>
  <property fmtid="{D5CDD505-2E9C-101B-9397-08002B2CF9AE}" pid="3" name="Order">
    <vt:r8>857600</vt:r8>
  </property>
  <property fmtid="{D5CDD505-2E9C-101B-9397-08002B2CF9AE}" pid="4" name="MediaServiceImageTags">
    <vt:lpwstr/>
  </property>
</Properties>
</file>