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8"/>
  </p:notesMasterIdLst>
  <p:sldIdLst>
    <p:sldId id="256" r:id="rId5"/>
    <p:sldId id="257" r:id="rId6"/>
    <p:sldId id="258" r:id="rId7"/>
    <p:sldId id="259" r:id="rId8"/>
    <p:sldId id="271" r:id="rId9"/>
    <p:sldId id="272" r:id="rId10"/>
    <p:sldId id="262" r:id="rId11"/>
    <p:sldId id="263" r:id="rId12"/>
    <p:sldId id="273" r:id="rId13"/>
    <p:sldId id="266" r:id="rId14"/>
    <p:sldId id="267" r:id="rId15"/>
    <p:sldId id="269" r:id="rId16"/>
    <p:sldId id="268" r:id="rId17"/>
  </p:sldIdLst>
  <p:sldSz cx="6858000" cy="9144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66DD3E4-A7A8-46AA-9BD5-233B082DF7AC}" v="4" dt="2022-10-25T15:34:20.965"/>
    <p1510:client id="{1462C2B6-439E-4A3A-A261-86BD351CA1A5}" v="288" dt="2022-11-07T11:04:36.996"/>
    <p1510:client id="{25CED944-C197-4783-BF5B-3F776B961A03}" v="54" dt="2022-10-18T08:44:59.420"/>
    <p1510:client id="{3E4CDA8A-3302-4A9B-BDB8-DC4DE1482D5E}" v="2" dt="2022-07-13T14:12:45.937"/>
    <p1510:client id="{47C6D8B8-9C58-4EA9-AEBE-D12F73D17BE5}" v="70" dt="2022-07-13T14:49:38.912"/>
    <p1510:client id="{60DF3539-6ED1-4575-B9E4-3F8E7A0B3447}" v="13" dt="2022-10-30T22:15:03.692"/>
    <p1510:client id="{7967245B-563B-439C-BC97-68A6B8354A99}" v="7" dt="2022-10-18T10:03:22.161"/>
    <p1510:client id="{8E8A8248-1F6E-DFF4-F863-4A548EDAF4D4}" v="56" dt="2022-11-10T11:23:31.279"/>
    <p1510:client id="{8F20985D-3CC6-43B5-BED6-C769BC636267}" v="7" dt="2022-10-11T16:08:17.692"/>
    <p1510:client id="{957395EA-5DC3-434A-B16B-E0CF42755572}" v="31" dt="2022-07-13T13:03:35.168"/>
    <p1510:client id="{B718E2DC-03A7-45AD-BBA8-2E85F30BBB2B}" v="28" dt="2022-10-25T15:10:43.769"/>
    <p1510:client id="{C68F6B96-38DE-4F5B-9E1E-0B3A862539BE}" v="118" dt="2022-10-17T14:18:04.42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guide orient="horz" pos="2880"/>
        <p:guide pos="2160"/>
      </p:guideLst>
    </p:cSldViewPr>
  </p:slide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microsoft.com/office/2015/10/relationships/revisionInfo" Target="revisionInfo.xml"/><Relationship Id="rId5" Type="http://schemas.openxmlformats.org/officeDocument/2006/relationships/slide" Target="slides/slide1.xml"/><Relationship Id="rId15" Type="http://schemas.openxmlformats.org/officeDocument/2006/relationships/slide" Target="slides/slide11.xml"/><Relationship Id="rId23" Type="http://schemas.microsoft.com/office/2016/11/relationships/changesInfo" Target="changesInfos/changesInfo1.xml"/><Relationship Id="rId10" Type="http://schemas.openxmlformats.org/officeDocument/2006/relationships/slide" Target="slides/slide6.xml"/><Relationship Id="rId19"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Louise Perkins" userId="S::missperkins@branstonjunioracademy.co.uk::45cc8c54-6001-457c-b623-287ea620a771" providerId="AD" clId="Web-{47C6D8B8-9C58-4EA9-AEBE-D12F73D17BE5}"/>
    <pc:docChg chg="modSld">
      <pc:chgData name="Louise Perkins" userId="S::missperkins@branstonjunioracademy.co.uk::45cc8c54-6001-457c-b623-287ea620a771" providerId="AD" clId="Web-{47C6D8B8-9C58-4EA9-AEBE-D12F73D17BE5}" dt="2022-07-13T14:49:36.771" v="67"/>
      <pc:docMkLst>
        <pc:docMk/>
      </pc:docMkLst>
      <pc:sldChg chg="modSp">
        <pc:chgData name="Louise Perkins" userId="S::missperkins@branstonjunioracademy.co.uk::45cc8c54-6001-457c-b623-287ea620a771" providerId="AD" clId="Web-{47C6D8B8-9C58-4EA9-AEBE-D12F73D17BE5}" dt="2022-07-13T14:49:36.771" v="67"/>
        <pc:sldMkLst>
          <pc:docMk/>
          <pc:sldMk cId="1078071654" sldId="273"/>
        </pc:sldMkLst>
        <pc:graphicFrameChg chg="mod modGraphic">
          <ac:chgData name="Louise Perkins" userId="S::missperkins@branstonjunioracademy.co.uk::45cc8c54-6001-457c-b623-287ea620a771" providerId="AD" clId="Web-{47C6D8B8-9C58-4EA9-AEBE-D12F73D17BE5}" dt="2022-07-13T14:49:36.771" v="67"/>
          <ac:graphicFrameMkLst>
            <pc:docMk/>
            <pc:sldMk cId="1078071654" sldId="273"/>
            <ac:graphicFrameMk id="4" creationId="{72A6FBD8-5A46-8DE3-643D-BC9D400E2658}"/>
          </ac:graphicFrameMkLst>
        </pc:graphicFrameChg>
      </pc:sldChg>
    </pc:docChg>
  </pc:docChgLst>
  <pc:docChgLst>
    <pc:chgData name="Louise Perkins" userId="S::missperkins@branstonjunioracademy.co.uk::45cc8c54-6001-457c-b623-287ea620a771" providerId="AD" clId="Web-{3E4CDA8A-3302-4A9B-BDB8-DC4DE1482D5E}"/>
    <pc:docChg chg="addSld delSld">
      <pc:chgData name="Louise Perkins" userId="S::missperkins@branstonjunioracademy.co.uk::45cc8c54-6001-457c-b623-287ea620a771" providerId="AD" clId="Web-{3E4CDA8A-3302-4A9B-BDB8-DC4DE1482D5E}" dt="2022-07-13T14:12:45.937" v="1"/>
      <pc:docMkLst>
        <pc:docMk/>
      </pc:docMkLst>
      <pc:sldChg chg="del">
        <pc:chgData name="Louise Perkins" userId="S::missperkins@branstonjunioracademy.co.uk::45cc8c54-6001-457c-b623-287ea620a771" providerId="AD" clId="Web-{3E4CDA8A-3302-4A9B-BDB8-DC4DE1482D5E}" dt="2022-07-13T14:12:41.468" v="0"/>
        <pc:sldMkLst>
          <pc:docMk/>
          <pc:sldMk cId="859934641" sldId="264"/>
        </pc:sldMkLst>
      </pc:sldChg>
      <pc:sldChg chg="add">
        <pc:chgData name="Louise Perkins" userId="S::missperkins@branstonjunioracademy.co.uk::45cc8c54-6001-457c-b623-287ea620a771" providerId="AD" clId="Web-{3E4CDA8A-3302-4A9B-BDB8-DC4DE1482D5E}" dt="2022-07-13T14:12:45.937" v="1"/>
        <pc:sldMkLst>
          <pc:docMk/>
          <pc:sldMk cId="1078071654" sldId="273"/>
        </pc:sldMkLst>
      </pc:sldChg>
    </pc:docChg>
  </pc:docChgLst>
  <pc:docChgLst>
    <pc:chgData name="Matt Pyburn" userId="S::matt.pyburn@branstonjunioracademy.co.uk::def6e57e-a1a8-452b-9681-bc3dee67ebca" providerId="AD" clId="Web-{8F20985D-3CC6-43B5-BED6-C769BC636267}"/>
    <pc:docChg chg="modSld">
      <pc:chgData name="Matt Pyburn" userId="S::matt.pyburn@branstonjunioracademy.co.uk::def6e57e-a1a8-452b-9681-bc3dee67ebca" providerId="AD" clId="Web-{8F20985D-3CC6-43B5-BED6-C769BC636267}" dt="2022-10-11T16:08:08.144" v="5"/>
      <pc:docMkLst>
        <pc:docMk/>
      </pc:docMkLst>
      <pc:sldChg chg="modSp">
        <pc:chgData name="Matt Pyburn" userId="S::matt.pyburn@branstonjunioracademy.co.uk::def6e57e-a1a8-452b-9681-bc3dee67ebca" providerId="AD" clId="Web-{8F20985D-3CC6-43B5-BED6-C769BC636267}" dt="2022-10-11T16:08:08.144" v="5"/>
        <pc:sldMkLst>
          <pc:docMk/>
          <pc:sldMk cId="3393289674" sldId="259"/>
        </pc:sldMkLst>
        <pc:graphicFrameChg chg="mod modGraphic">
          <ac:chgData name="Matt Pyburn" userId="S::matt.pyburn@branstonjunioracademy.co.uk::def6e57e-a1a8-452b-9681-bc3dee67ebca" providerId="AD" clId="Web-{8F20985D-3CC6-43B5-BED6-C769BC636267}" dt="2022-10-11T16:08:08.144" v="5"/>
          <ac:graphicFrameMkLst>
            <pc:docMk/>
            <pc:sldMk cId="3393289674" sldId="259"/>
            <ac:graphicFrameMk id="2" creationId="{00000000-0000-0000-0000-000000000000}"/>
          </ac:graphicFrameMkLst>
        </pc:graphicFrameChg>
      </pc:sldChg>
    </pc:docChg>
  </pc:docChgLst>
  <pc:docChgLst>
    <pc:chgData name="Emma Tysoe" userId="S::missetysoe@branstonjunioracademy.co.uk::12b7b5ce-57e1-4579-bb09-071f0eb1646d" providerId="AD" clId="Web-{60DF3539-6ED1-4575-B9E4-3F8E7A0B3447}"/>
    <pc:docChg chg="modSld">
      <pc:chgData name="Emma Tysoe" userId="S::missetysoe@branstonjunioracademy.co.uk::12b7b5ce-57e1-4579-bb09-071f0eb1646d" providerId="AD" clId="Web-{60DF3539-6ED1-4575-B9E4-3F8E7A0B3447}" dt="2022-10-30T22:14:37.894" v="7"/>
      <pc:docMkLst>
        <pc:docMk/>
      </pc:docMkLst>
      <pc:sldChg chg="modSp">
        <pc:chgData name="Emma Tysoe" userId="S::missetysoe@branstonjunioracademy.co.uk::12b7b5ce-57e1-4579-bb09-071f0eb1646d" providerId="AD" clId="Web-{60DF3539-6ED1-4575-B9E4-3F8E7A0B3447}" dt="2022-10-30T22:14:37.894" v="7"/>
        <pc:sldMkLst>
          <pc:docMk/>
          <pc:sldMk cId="1482526181" sldId="267"/>
        </pc:sldMkLst>
        <pc:graphicFrameChg chg="mod modGraphic">
          <ac:chgData name="Emma Tysoe" userId="S::missetysoe@branstonjunioracademy.co.uk::12b7b5ce-57e1-4579-bb09-071f0eb1646d" providerId="AD" clId="Web-{60DF3539-6ED1-4575-B9E4-3F8E7A0B3447}" dt="2022-10-30T22:14:37.894" v="7"/>
          <ac:graphicFrameMkLst>
            <pc:docMk/>
            <pc:sldMk cId="1482526181" sldId="267"/>
            <ac:graphicFrameMk id="2" creationId="{00000000-0000-0000-0000-000000000000}"/>
          </ac:graphicFrameMkLst>
        </pc:graphicFrameChg>
      </pc:sldChg>
    </pc:docChg>
  </pc:docChgLst>
  <pc:docChgLst>
    <pc:chgData name="Matt Pyburn" userId="S::matt.pyburn@branstonjunioracademy.co.uk::def6e57e-a1a8-452b-9681-bc3dee67ebca" providerId="AD" clId="Web-{B718E2DC-03A7-45AD-BBA8-2E85F30BBB2B}"/>
    <pc:docChg chg="modSld">
      <pc:chgData name="Matt Pyburn" userId="S::matt.pyburn@branstonjunioracademy.co.uk::def6e57e-a1a8-452b-9681-bc3dee67ebca" providerId="AD" clId="Web-{B718E2DC-03A7-45AD-BBA8-2E85F30BBB2B}" dt="2022-10-25T15:10:23.987" v="25"/>
      <pc:docMkLst>
        <pc:docMk/>
      </pc:docMkLst>
      <pc:sldChg chg="modSp">
        <pc:chgData name="Matt Pyburn" userId="S::matt.pyburn@branstonjunioracademy.co.uk::def6e57e-a1a8-452b-9681-bc3dee67ebca" providerId="AD" clId="Web-{B718E2DC-03A7-45AD-BBA8-2E85F30BBB2B}" dt="2022-10-25T15:10:23.987" v="25"/>
        <pc:sldMkLst>
          <pc:docMk/>
          <pc:sldMk cId="3393289674" sldId="259"/>
        </pc:sldMkLst>
        <pc:graphicFrameChg chg="mod modGraphic">
          <ac:chgData name="Matt Pyburn" userId="S::matt.pyburn@branstonjunioracademy.co.uk::def6e57e-a1a8-452b-9681-bc3dee67ebca" providerId="AD" clId="Web-{B718E2DC-03A7-45AD-BBA8-2E85F30BBB2B}" dt="2022-10-25T15:10:23.987" v="25"/>
          <ac:graphicFrameMkLst>
            <pc:docMk/>
            <pc:sldMk cId="3393289674" sldId="259"/>
            <ac:graphicFrameMk id="2" creationId="{00000000-0000-0000-0000-000000000000}"/>
          </ac:graphicFrameMkLst>
        </pc:graphicFrameChg>
      </pc:sldChg>
    </pc:docChg>
  </pc:docChgLst>
  <pc:docChgLst>
    <pc:chgData name="Claire Hennegan" userId="S::mrshennegan@branstonjunioracademy.co.uk::56525f70-f0f4-4fb3-ae81-a9c04692af71" providerId="AD" clId="Web-{25CED944-C197-4783-BF5B-3F776B961A03}"/>
    <pc:docChg chg="modSld">
      <pc:chgData name="Claire Hennegan" userId="S::mrshennegan@branstonjunioracademy.co.uk::56525f70-f0f4-4fb3-ae81-a9c04692af71" providerId="AD" clId="Web-{25CED944-C197-4783-BF5B-3F776B961A03}" dt="2022-10-18T08:44:33.622" v="51"/>
      <pc:docMkLst>
        <pc:docMk/>
      </pc:docMkLst>
      <pc:sldChg chg="modSp">
        <pc:chgData name="Claire Hennegan" userId="S::mrshennegan@branstonjunioracademy.co.uk::56525f70-f0f4-4fb3-ae81-a9c04692af71" providerId="AD" clId="Web-{25CED944-C197-4783-BF5B-3F776B961A03}" dt="2022-10-18T08:44:33.622" v="51"/>
        <pc:sldMkLst>
          <pc:docMk/>
          <pc:sldMk cId="2683570577" sldId="266"/>
        </pc:sldMkLst>
        <pc:graphicFrameChg chg="mod modGraphic">
          <ac:chgData name="Claire Hennegan" userId="S::mrshennegan@branstonjunioracademy.co.uk::56525f70-f0f4-4fb3-ae81-a9c04692af71" providerId="AD" clId="Web-{25CED944-C197-4783-BF5B-3F776B961A03}" dt="2022-10-18T08:44:33.622" v="51"/>
          <ac:graphicFrameMkLst>
            <pc:docMk/>
            <pc:sldMk cId="2683570577" sldId="266"/>
            <ac:graphicFrameMk id="2" creationId="{00000000-0000-0000-0000-000000000000}"/>
          </ac:graphicFrameMkLst>
        </pc:graphicFrameChg>
      </pc:sldChg>
    </pc:docChg>
  </pc:docChgLst>
  <pc:docChgLst>
    <pc:chgData name="Matt Pyburn" userId="S::matt.pyburn@branstonjunioracademy.co.uk::def6e57e-a1a8-452b-9681-bc3dee67ebca" providerId="AD" clId="Web-{066DD3E4-A7A8-46AA-9BD5-233B082DF7AC}"/>
    <pc:docChg chg="modSld">
      <pc:chgData name="Matt Pyburn" userId="S::matt.pyburn@branstonjunioracademy.co.uk::def6e57e-a1a8-452b-9681-bc3dee67ebca" providerId="AD" clId="Web-{066DD3E4-A7A8-46AA-9BD5-233B082DF7AC}" dt="2022-10-25T15:34:20.965" v="3"/>
      <pc:docMkLst>
        <pc:docMk/>
      </pc:docMkLst>
      <pc:sldChg chg="modSp">
        <pc:chgData name="Matt Pyburn" userId="S::matt.pyburn@branstonjunioracademy.co.uk::def6e57e-a1a8-452b-9681-bc3dee67ebca" providerId="AD" clId="Web-{066DD3E4-A7A8-46AA-9BD5-233B082DF7AC}" dt="2022-10-25T15:34:20.965" v="3"/>
        <pc:sldMkLst>
          <pc:docMk/>
          <pc:sldMk cId="3393289674" sldId="259"/>
        </pc:sldMkLst>
        <pc:graphicFrameChg chg="mod modGraphic">
          <ac:chgData name="Matt Pyburn" userId="S::matt.pyburn@branstonjunioracademy.co.uk::def6e57e-a1a8-452b-9681-bc3dee67ebca" providerId="AD" clId="Web-{066DD3E4-A7A8-46AA-9BD5-233B082DF7AC}" dt="2022-10-25T15:34:20.965" v="3"/>
          <ac:graphicFrameMkLst>
            <pc:docMk/>
            <pc:sldMk cId="3393289674" sldId="259"/>
            <ac:graphicFrameMk id="2" creationId="{00000000-0000-0000-0000-000000000000}"/>
          </ac:graphicFrameMkLst>
        </pc:graphicFrameChg>
      </pc:sldChg>
    </pc:docChg>
  </pc:docChgLst>
  <pc:docChgLst>
    <pc:chgData name="Louise Perkins" userId="S::missperkins@branstonjunioracademy.co.uk::45cc8c54-6001-457c-b623-287ea620a771" providerId="AD" clId="Web-{8E8A8248-1F6E-DFF4-F863-4A548EDAF4D4}"/>
    <pc:docChg chg="modSld">
      <pc:chgData name="Louise Perkins" userId="S::missperkins@branstonjunioracademy.co.uk::45cc8c54-6001-457c-b623-287ea620a771" providerId="AD" clId="Web-{8E8A8248-1F6E-DFF4-F863-4A548EDAF4D4}" dt="2022-11-10T11:23:28.248" v="43"/>
      <pc:docMkLst>
        <pc:docMk/>
      </pc:docMkLst>
      <pc:sldChg chg="modSp">
        <pc:chgData name="Louise Perkins" userId="S::missperkins@branstonjunioracademy.co.uk::45cc8c54-6001-457c-b623-287ea620a771" providerId="AD" clId="Web-{8E8A8248-1F6E-DFF4-F863-4A548EDAF4D4}" dt="2022-11-10T11:23:28.248" v="43"/>
        <pc:sldMkLst>
          <pc:docMk/>
          <pc:sldMk cId="548366753" sldId="262"/>
        </pc:sldMkLst>
        <pc:graphicFrameChg chg="mod modGraphic">
          <ac:chgData name="Louise Perkins" userId="S::missperkins@branstonjunioracademy.co.uk::45cc8c54-6001-457c-b623-287ea620a771" providerId="AD" clId="Web-{8E8A8248-1F6E-DFF4-F863-4A548EDAF4D4}" dt="2022-11-10T11:23:28.248" v="43"/>
          <ac:graphicFrameMkLst>
            <pc:docMk/>
            <pc:sldMk cId="548366753" sldId="262"/>
            <ac:graphicFrameMk id="2" creationId="{00000000-0000-0000-0000-000000000000}"/>
          </ac:graphicFrameMkLst>
        </pc:graphicFrameChg>
      </pc:sldChg>
    </pc:docChg>
  </pc:docChgLst>
  <pc:docChgLst>
    <pc:chgData name="Hannah Gethings" userId="S::hgethings@branstonjunioracademy.co.uk::9a8493a6-a312-4a3a-b2dc-ccd3b79f605b" providerId="AD" clId="Web-{C68F6B96-38DE-4F5B-9E1E-0B3A862539BE}"/>
    <pc:docChg chg="modSld">
      <pc:chgData name="Hannah Gethings" userId="S::hgethings@branstonjunioracademy.co.uk::9a8493a6-a312-4a3a-b2dc-ccd3b79f605b" providerId="AD" clId="Web-{C68F6B96-38DE-4F5B-9E1E-0B3A862539BE}" dt="2022-10-17T14:17:36.235" v="115"/>
      <pc:docMkLst>
        <pc:docMk/>
      </pc:docMkLst>
      <pc:sldChg chg="modSp">
        <pc:chgData name="Hannah Gethings" userId="S::hgethings@branstonjunioracademy.co.uk::9a8493a6-a312-4a3a-b2dc-ccd3b79f605b" providerId="AD" clId="Web-{C68F6B96-38DE-4F5B-9E1E-0B3A862539BE}" dt="2022-10-17T14:17:36.235" v="115"/>
        <pc:sldMkLst>
          <pc:docMk/>
          <pc:sldMk cId="434421925" sldId="269"/>
        </pc:sldMkLst>
        <pc:graphicFrameChg chg="mod modGraphic">
          <ac:chgData name="Hannah Gethings" userId="S::hgethings@branstonjunioracademy.co.uk::9a8493a6-a312-4a3a-b2dc-ccd3b79f605b" providerId="AD" clId="Web-{C68F6B96-38DE-4F5B-9E1E-0B3A862539BE}" dt="2022-10-17T14:17:36.235" v="115"/>
          <ac:graphicFrameMkLst>
            <pc:docMk/>
            <pc:sldMk cId="434421925" sldId="269"/>
            <ac:graphicFrameMk id="2" creationId="{00000000-0000-0000-0000-000000000000}"/>
          </ac:graphicFrameMkLst>
        </pc:graphicFrameChg>
      </pc:sldChg>
    </pc:docChg>
  </pc:docChgLst>
  <pc:docChgLst>
    <pc:chgData name="Louise Perkins" userId="S::missperkins@branstonjunioracademy.co.uk::45cc8c54-6001-457c-b623-287ea620a771" providerId="AD" clId="Web-{957395EA-5DC3-434A-B16B-E0CF42755572}"/>
    <pc:docChg chg="modSld">
      <pc:chgData name="Louise Perkins" userId="S::missperkins@branstonjunioracademy.co.uk::45cc8c54-6001-457c-b623-287ea620a771" providerId="AD" clId="Web-{957395EA-5DC3-434A-B16B-E0CF42755572}" dt="2022-07-13T13:03:11.776" v="27"/>
      <pc:docMkLst>
        <pc:docMk/>
      </pc:docMkLst>
      <pc:sldChg chg="modSp">
        <pc:chgData name="Louise Perkins" userId="S::missperkins@branstonjunioracademy.co.uk::45cc8c54-6001-457c-b623-287ea620a771" providerId="AD" clId="Web-{957395EA-5DC3-434A-B16B-E0CF42755572}" dt="2022-07-13T13:03:11.776" v="27"/>
        <pc:sldMkLst>
          <pc:docMk/>
          <pc:sldMk cId="3393289674" sldId="259"/>
        </pc:sldMkLst>
        <pc:graphicFrameChg chg="mod modGraphic">
          <ac:chgData name="Louise Perkins" userId="S::missperkins@branstonjunioracademy.co.uk::45cc8c54-6001-457c-b623-287ea620a771" providerId="AD" clId="Web-{957395EA-5DC3-434A-B16B-E0CF42755572}" dt="2022-07-13T13:03:11.776" v="27"/>
          <ac:graphicFrameMkLst>
            <pc:docMk/>
            <pc:sldMk cId="3393289674" sldId="259"/>
            <ac:graphicFrameMk id="2" creationId="{00000000-0000-0000-0000-000000000000}"/>
          </ac:graphicFrameMkLst>
        </pc:graphicFrameChg>
      </pc:sldChg>
    </pc:docChg>
  </pc:docChgLst>
  <pc:docChgLst>
    <pc:chgData clId="Web-{8E8A8248-1F6E-DFF4-F863-4A548EDAF4D4}"/>
    <pc:docChg chg="modSld">
      <pc:chgData name="" userId="" providerId="" clId="Web-{8E8A8248-1F6E-DFF4-F863-4A548EDAF4D4}" dt="2022-11-10T11:21:56.730" v="5"/>
      <pc:docMkLst>
        <pc:docMk/>
      </pc:docMkLst>
      <pc:sldChg chg="modSp">
        <pc:chgData name="" userId="" providerId="" clId="Web-{8E8A8248-1F6E-DFF4-F863-4A548EDAF4D4}" dt="2022-11-10T11:21:56.730" v="5"/>
        <pc:sldMkLst>
          <pc:docMk/>
          <pc:sldMk cId="548366753" sldId="262"/>
        </pc:sldMkLst>
        <pc:graphicFrameChg chg="mod modGraphic">
          <ac:chgData name="" userId="" providerId="" clId="Web-{8E8A8248-1F6E-DFF4-F863-4A548EDAF4D4}" dt="2022-11-10T11:21:56.730" v="5"/>
          <ac:graphicFrameMkLst>
            <pc:docMk/>
            <pc:sldMk cId="548366753" sldId="262"/>
            <ac:graphicFrameMk id="2" creationId="{00000000-0000-0000-0000-000000000000}"/>
          </ac:graphicFrameMkLst>
        </pc:graphicFrameChg>
      </pc:sldChg>
    </pc:docChg>
  </pc:docChgLst>
  <pc:docChgLst>
    <pc:chgData name="Claire Hennegan" userId="S::mrshennegan@branstonjunioracademy.co.uk::56525f70-f0f4-4fb3-ae81-a9c04692af71" providerId="AD" clId="Web-{7967245B-563B-439C-BC97-68A6B8354A99}"/>
    <pc:docChg chg="modSld">
      <pc:chgData name="Claire Hennegan" userId="S::mrshennegan@branstonjunioracademy.co.uk::56525f70-f0f4-4fb3-ae81-a9c04692af71" providerId="AD" clId="Web-{7967245B-563B-439C-BC97-68A6B8354A99}" dt="2022-10-18T10:03:16.082" v="4"/>
      <pc:docMkLst>
        <pc:docMk/>
      </pc:docMkLst>
      <pc:sldChg chg="modSp">
        <pc:chgData name="Claire Hennegan" userId="S::mrshennegan@branstonjunioracademy.co.uk::56525f70-f0f4-4fb3-ae81-a9c04692af71" providerId="AD" clId="Web-{7967245B-563B-439C-BC97-68A6B8354A99}" dt="2022-10-18T10:03:16.082" v="4"/>
        <pc:sldMkLst>
          <pc:docMk/>
          <pc:sldMk cId="2683570577" sldId="266"/>
        </pc:sldMkLst>
        <pc:graphicFrameChg chg="mod modGraphic">
          <ac:chgData name="Claire Hennegan" userId="S::mrshennegan@branstonjunioracademy.co.uk::56525f70-f0f4-4fb3-ae81-a9c04692af71" providerId="AD" clId="Web-{7967245B-563B-439C-BC97-68A6B8354A99}" dt="2022-10-18T10:03:16.082" v="4"/>
          <ac:graphicFrameMkLst>
            <pc:docMk/>
            <pc:sldMk cId="2683570577" sldId="266"/>
            <ac:graphicFrameMk id="2" creationId="{00000000-0000-0000-0000-000000000000}"/>
          </ac:graphicFrameMkLst>
        </pc:graphicFrameChg>
      </pc:sldChg>
    </pc:docChg>
  </pc:docChgLst>
  <pc:docChgLst>
    <pc:chgData name="Bill Simpson" userId="S::mrsimpson@branstonjunioracademy.co.uk::f2ba7018-f0e1-447e-8f62-1e045ebd6de2" providerId="AD" clId="Web-{1462C2B6-439E-4A3A-A261-86BD351CA1A5}"/>
    <pc:docChg chg="modSld">
      <pc:chgData name="Bill Simpson" userId="S::mrsimpson@branstonjunioracademy.co.uk::f2ba7018-f0e1-447e-8f62-1e045ebd6de2" providerId="AD" clId="Web-{1462C2B6-439E-4A3A-A261-86BD351CA1A5}" dt="2022-11-07T11:04:30.777" v="275"/>
      <pc:docMkLst>
        <pc:docMk/>
      </pc:docMkLst>
      <pc:sldChg chg="modSp">
        <pc:chgData name="Bill Simpson" userId="S::mrsimpson@branstonjunioracademy.co.uk::f2ba7018-f0e1-447e-8f62-1e045ebd6de2" providerId="AD" clId="Web-{1462C2B6-439E-4A3A-A261-86BD351CA1A5}" dt="2022-11-07T11:02:06.476" v="25"/>
        <pc:sldMkLst>
          <pc:docMk/>
          <pc:sldMk cId="4256338495" sldId="271"/>
        </pc:sldMkLst>
        <pc:graphicFrameChg chg="mod modGraphic">
          <ac:chgData name="Bill Simpson" userId="S::mrsimpson@branstonjunioracademy.co.uk::f2ba7018-f0e1-447e-8f62-1e045ebd6de2" providerId="AD" clId="Web-{1462C2B6-439E-4A3A-A261-86BD351CA1A5}" dt="2022-11-07T11:02:06.476" v="25"/>
          <ac:graphicFrameMkLst>
            <pc:docMk/>
            <pc:sldMk cId="4256338495" sldId="271"/>
            <ac:graphicFrameMk id="2" creationId="{00000000-0000-0000-0000-000000000000}"/>
          </ac:graphicFrameMkLst>
        </pc:graphicFrameChg>
      </pc:sldChg>
      <pc:sldChg chg="modSp">
        <pc:chgData name="Bill Simpson" userId="S::mrsimpson@branstonjunioracademy.co.uk::f2ba7018-f0e1-447e-8f62-1e045ebd6de2" providerId="AD" clId="Web-{1462C2B6-439E-4A3A-A261-86BD351CA1A5}" dt="2022-11-07T11:04:30.777" v="275"/>
        <pc:sldMkLst>
          <pc:docMk/>
          <pc:sldMk cId="2801010559" sldId="272"/>
        </pc:sldMkLst>
        <pc:graphicFrameChg chg="mod modGraphic">
          <ac:chgData name="Bill Simpson" userId="S::mrsimpson@branstonjunioracademy.co.uk::f2ba7018-f0e1-447e-8f62-1e045ebd6de2" providerId="AD" clId="Web-{1462C2B6-439E-4A3A-A261-86BD351CA1A5}" dt="2022-11-07T11:04:30.777" v="275"/>
          <ac:graphicFrameMkLst>
            <pc:docMk/>
            <pc:sldMk cId="2801010559" sldId="272"/>
            <ac:graphicFrameMk id="2" creationId="{00000000-0000-0000-0000-000000000000}"/>
          </ac:graphicFrameMkLst>
        </pc:graphicFrame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5B112DD-73F2-496C-9037-E722B5A66E18}" type="datetimeFigureOut">
              <a:rPr lang="en-GB" smtClean="0"/>
              <a:t>10/11/2022</a:t>
            </a:fld>
            <a:endParaRPr lang="en-GB"/>
          </a:p>
        </p:txBody>
      </p:sp>
      <p:sp>
        <p:nvSpPr>
          <p:cNvPr id="4" name="Slide Image Placeholder 3"/>
          <p:cNvSpPr>
            <a:spLocks noGrp="1" noRot="1" noChangeAspect="1"/>
          </p:cNvSpPr>
          <p:nvPr>
            <p:ph type="sldImg" idx="2"/>
          </p:nvPr>
        </p:nvSpPr>
        <p:spPr>
          <a:xfrm>
            <a:off x="2143125" y="685800"/>
            <a:ext cx="257175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96ECEB6-CB85-42B0-AB14-05EE7DEC8D00}" type="slidenum">
              <a:rPr lang="en-GB" smtClean="0"/>
              <a:t>‹#›</a:t>
            </a:fld>
            <a:endParaRPr lang="en-GB"/>
          </a:p>
        </p:txBody>
      </p:sp>
    </p:spTree>
    <p:extLst>
      <p:ext uri="{BB962C8B-B14F-4D97-AF65-F5344CB8AC3E}">
        <p14:creationId xmlns:p14="http://schemas.microsoft.com/office/powerpoint/2010/main" val="295319768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696ECEB6-CB85-42B0-AB14-05EE7DEC8D00}" type="slidenum">
              <a:rPr lang="en-GB" smtClean="0"/>
              <a:t>3</a:t>
            </a:fld>
            <a:endParaRPr lang="en-GB"/>
          </a:p>
        </p:txBody>
      </p:sp>
    </p:spTree>
    <p:extLst>
      <p:ext uri="{BB962C8B-B14F-4D97-AF65-F5344CB8AC3E}">
        <p14:creationId xmlns:p14="http://schemas.microsoft.com/office/powerpoint/2010/main" val="33306843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2840568"/>
            <a:ext cx="5829300" cy="1960033"/>
          </a:xfrm>
        </p:spPr>
        <p:txBody>
          <a:bodyPr/>
          <a:lstStyle/>
          <a:p>
            <a:r>
              <a:rPr lang="en-US"/>
              <a:t>Click to edit Master title style</a:t>
            </a:r>
            <a:endParaRPr lang="en-GB"/>
          </a:p>
        </p:txBody>
      </p:sp>
      <p:sp>
        <p:nvSpPr>
          <p:cNvPr id="3" name="Subtitle 2"/>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16642DEA-5110-4DC9-896A-C5B36E68939E}" type="datetimeFigureOut">
              <a:rPr lang="en-GB" smtClean="0"/>
              <a:t>10/11/2022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8F4C613-D0D5-4357-9536-7B5985FD433F}" type="slidenum">
              <a:rPr lang="en-GB" smtClean="0"/>
              <a:t>‹#›</a:t>
            </a:fld>
            <a:endParaRPr lang="en-GB"/>
          </a:p>
        </p:txBody>
      </p:sp>
    </p:spTree>
    <p:extLst>
      <p:ext uri="{BB962C8B-B14F-4D97-AF65-F5344CB8AC3E}">
        <p14:creationId xmlns:p14="http://schemas.microsoft.com/office/powerpoint/2010/main" val="42514071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16642DEA-5110-4DC9-896A-C5B36E68939E}" type="datetimeFigureOut">
              <a:rPr lang="en-GB" smtClean="0"/>
              <a:t>10/11/2022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8F4C613-D0D5-4357-9536-7B5985FD433F}" type="slidenum">
              <a:rPr lang="en-GB" smtClean="0"/>
              <a:t>‹#›</a:t>
            </a:fld>
            <a:endParaRPr lang="en-GB"/>
          </a:p>
        </p:txBody>
      </p:sp>
    </p:spTree>
    <p:extLst>
      <p:ext uri="{BB962C8B-B14F-4D97-AF65-F5344CB8AC3E}">
        <p14:creationId xmlns:p14="http://schemas.microsoft.com/office/powerpoint/2010/main" val="18803788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729037" y="488951"/>
            <a:ext cx="1157288" cy="10401300"/>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257175" y="488951"/>
            <a:ext cx="3357563" cy="104013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16642DEA-5110-4DC9-896A-C5B36E68939E}" type="datetimeFigureOut">
              <a:rPr lang="en-GB" smtClean="0"/>
              <a:t>10/11/2022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8F4C613-D0D5-4357-9536-7B5985FD433F}" type="slidenum">
              <a:rPr lang="en-GB" smtClean="0"/>
              <a:t>‹#›</a:t>
            </a:fld>
            <a:endParaRPr lang="en-GB"/>
          </a:p>
        </p:txBody>
      </p:sp>
    </p:spTree>
    <p:extLst>
      <p:ext uri="{BB962C8B-B14F-4D97-AF65-F5344CB8AC3E}">
        <p14:creationId xmlns:p14="http://schemas.microsoft.com/office/powerpoint/2010/main" val="16541909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16642DEA-5110-4DC9-896A-C5B36E68939E}" type="datetimeFigureOut">
              <a:rPr lang="en-GB" smtClean="0"/>
              <a:t>10/11/2022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8F4C613-D0D5-4357-9536-7B5985FD433F}" type="slidenum">
              <a:rPr lang="en-GB" smtClean="0"/>
              <a:t>‹#›</a:t>
            </a:fld>
            <a:endParaRPr lang="en-GB"/>
          </a:p>
        </p:txBody>
      </p:sp>
    </p:spTree>
    <p:extLst>
      <p:ext uri="{BB962C8B-B14F-4D97-AF65-F5344CB8AC3E}">
        <p14:creationId xmlns:p14="http://schemas.microsoft.com/office/powerpoint/2010/main" val="1631869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41735" y="5875867"/>
            <a:ext cx="5829300" cy="1816100"/>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541735" y="3875618"/>
            <a:ext cx="5829300" cy="200024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6642DEA-5110-4DC9-896A-C5B36E68939E}" type="datetimeFigureOut">
              <a:rPr lang="en-GB" smtClean="0"/>
              <a:t>10/11/2022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8F4C613-D0D5-4357-9536-7B5985FD433F}" type="slidenum">
              <a:rPr lang="en-GB" smtClean="0"/>
              <a:t>‹#›</a:t>
            </a:fld>
            <a:endParaRPr lang="en-GB"/>
          </a:p>
        </p:txBody>
      </p:sp>
    </p:spTree>
    <p:extLst>
      <p:ext uri="{BB962C8B-B14F-4D97-AF65-F5344CB8AC3E}">
        <p14:creationId xmlns:p14="http://schemas.microsoft.com/office/powerpoint/2010/main" val="8041959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257175" y="2844800"/>
            <a:ext cx="2257425" cy="80454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2628900" y="2844800"/>
            <a:ext cx="2257425" cy="80454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16642DEA-5110-4DC9-896A-C5B36E68939E}" type="datetimeFigureOut">
              <a:rPr lang="en-GB" smtClean="0"/>
              <a:t>10/11/2022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8F4C613-D0D5-4357-9536-7B5985FD433F}" type="slidenum">
              <a:rPr lang="en-GB" smtClean="0"/>
              <a:t>‹#›</a:t>
            </a:fld>
            <a:endParaRPr lang="en-GB"/>
          </a:p>
        </p:txBody>
      </p:sp>
    </p:spTree>
    <p:extLst>
      <p:ext uri="{BB962C8B-B14F-4D97-AF65-F5344CB8AC3E}">
        <p14:creationId xmlns:p14="http://schemas.microsoft.com/office/powerpoint/2010/main" val="9666596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42900" y="366184"/>
            <a:ext cx="6172200" cy="1524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342900" y="2046817"/>
            <a:ext cx="303014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342900" y="2899833"/>
            <a:ext cx="303014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3483769" y="2046817"/>
            <a:ext cx="303133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3483769" y="2899833"/>
            <a:ext cx="303133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16642DEA-5110-4DC9-896A-C5B36E68939E}" type="datetimeFigureOut">
              <a:rPr lang="en-GB" smtClean="0"/>
              <a:t>10/11/2022</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88F4C613-D0D5-4357-9536-7B5985FD433F}" type="slidenum">
              <a:rPr lang="en-GB" smtClean="0"/>
              <a:t>‹#›</a:t>
            </a:fld>
            <a:endParaRPr lang="en-GB"/>
          </a:p>
        </p:txBody>
      </p:sp>
    </p:spTree>
    <p:extLst>
      <p:ext uri="{BB962C8B-B14F-4D97-AF65-F5344CB8AC3E}">
        <p14:creationId xmlns:p14="http://schemas.microsoft.com/office/powerpoint/2010/main" val="5356760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16642DEA-5110-4DC9-896A-C5B36E68939E}" type="datetimeFigureOut">
              <a:rPr lang="en-GB" smtClean="0"/>
              <a:t>10/11/2022</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88F4C613-D0D5-4357-9536-7B5985FD433F}" type="slidenum">
              <a:rPr lang="en-GB" smtClean="0"/>
              <a:t>‹#›</a:t>
            </a:fld>
            <a:endParaRPr lang="en-GB"/>
          </a:p>
        </p:txBody>
      </p:sp>
    </p:spTree>
    <p:extLst>
      <p:ext uri="{BB962C8B-B14F-4D97-AF65-F5344CB8AC3E}">
        <p14:creationId xmlns:p14="http://schemas.microsoft.com/office/powerpoint/2010/main" val="34182194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6642DEA-5110-4DC9-896A-C5B36E68939E}" type="datetimeFigureOut">
              <a:rPr lang="en-GB" smtClean="0"/>
              <a:t>10/11/2022</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88F4C613-D0D5-4357-9536-7B5985FD433F}" type="slidenum">
              <a:rPr lang="en-GB" smtClean="0"/>
              <a:t>‹#›</a:t>
            </a:fld>
            <a:endParaRPr lang="en-GB"/>
          </a:p>
        </p:txBody>
      </p:sp>
    </p:spTree>
    <p:extLst>
      <p:ext uri="{BB962C8B-B14F-4D97-AF65-F5344CB8AC3E}">
        <p14:creationId xmlns:p14="http://schemas.microsoft.com/office/powerpoint/2010/main" val="6945211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42900" y="364067"/>
            <a:ext cx="2256235" cy="154940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2681287" y="364067"/>
            <a:ext cx="3833813" cy="78041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342900" y="1913467"/>
            <a:ext cx="2256235" cy="625475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6642DEA-5110-4DC9-896A-C5B36E68939E}" type="datetimeFigureOut">
              <a:rPr lang="en-GB" smtClean="0"/>
              <a:t>10/11/2022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8F4C613-D0D5-4357-9536-7B5985FD433F}" type="slidenum">
              <a:rPr lang="en-GB" smtClean="0"/>
              <a:t>‹#›</a:t>
            </a:fld>
            <a:endParaRPr lang="en-GB"/>
          </a:p>
        </p:txBody>
      </p:sp>
    </p:spTree>
    <p:extLst>
      <p:ext uri="{BB962C8B-B14F-4D97-AF65-F5344CB8AC3E}">
        <p14:creationId xmlns:p14="http://schemas.microsoft.com/office/powerpoint/2010/main" val="40843644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344216" y="6400800"/>
            <a:ext cx="4114800" cy="755651"/>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344216" y="817033"/>
            <a:ext cx="41148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344216" y="7156451"/>
            <a:ext cx="4114800" cy="107314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6642DEA-5110-4DC9-896A-C5B36E68939E}" type="datetimeFigureOut">
              <a:rPr lang="en-GB" smtClean="0"/>
              <a:t>10/11/2022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8F4C613-D0D5-4357-9536-7B5985FD433F}" type="slidenum">
              <a:rPr lang="en-GB" smtClean="0"/>
              <a:t>‹#›</a:t>
            </a:fld>
            <a:endParaRPr lang="en-GB"/>
          </a:p>
        </p:txBody>
      </p:sp>
    </p:spTree>
    <p:extLst>
      <p:ext uri="{BB962C8B-B14F-4D97-AF65-F5344CB8AC3E}">
        <p14:creationId xmlns:p14="http://schemas.microsoft.com/office/powerpoint/2010/main" val="23729772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42900" y="366184"/>
            <a:ext cx="6172200" cy="1524000"/>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342900" y="2133601"/>
            <a:ext cx="6172200" cy="603461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342900" y="8475134"/>
            <a:ext cx="1600200" cy="486833"/>
          </a:xfrm>
          <a:prstGeom prst="rect">
            <a:avLst/>
          </a:prstGeom>
        </p:spPr>
        <p:txBody>
          <a:bodyPr vert="horz" lIns="91440" tIns="45720" rIns="91440" bIns="45720" rtlCol="0" anchor="ctr"/>
          <a:lstStyle>
            <a:lvl1pPr algn="l">
              <a:defRPr sz="1200">
                <a:solidFill>
                  <a:schemeClr val="tx1">
                    <a:tint val="75000"/>
                  </a:schemeClr>
                </a:solidFill>
              </a:defRPr>
            </a:lvl1pPr>
          </a:lstStyle>
          <a:p>
            <a:fld id="{16642DEA-5110-4DC9-896A-C5B36E68939E}" type="datetimeFigureOut">
              <a:rPr lang="en-GB" smtClean="0"/>
              <a:t>10/11/2022</a:t>
            </a:fld>
            <a:endParaRPr lang="en-GB"/>
          </a:p>
        </p:txBody>
      </p:sp>
      <p:sp>
        <p:nvSpPr>
          <p:cNvPr id="5" name="Footer Placeholder 4"/>
          <p:cNvSpPr>
            <a:spLocks noGrp="1"/>
          </p:cNvSpPr>
          <p:nvPr>
            <p:ph type="ftr" sz="quarter" idx="3"/>
          </p:nvPr>
        </p:nvSpPr>
        <p:spPr>
          <a:xfrm>
            <a:off x="2343150" y="8475134"/>
            <a:ext cx="2171700" cy="48683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4914900" y="8475134"/>
            <a:ext cx="1600200" cy="486833"/>
          </a:xfrm>
          <a:prstGeom prst="rect">
            <a:avLst/>
          </a:prstGeom>
        </p:spPr>
        <p:txBody>
          <a:bodyPr vert="horz" lIns="91440" tIns="45720" rIns="91440" bIns="45720" rtlCol="0" anchor="ctr"/>
          <a:lstStyle>
            <a:lvl1pPr algn="r">
              <a:defRPr sz="1200">
                <a:solidFill>
                  <a:schemeClr val="tx1">
                    <a:tint val="75000"/>
                  </a:schemeClr>
                </a:solidFill>
              </a:defRPr>
            </a:lvl1pPr>
          </a:lstStyle>
          <a:p>
            <a:fld id="{88F4C613-D0D5-4357-9536-7B5985FD433F}" type="slidenum">
              <a:rPr lang="en-GB" smtClean="0"/>
              <a:t>‹#›</a:t>
            </a:fld>
            <a:endParaRPr lang="en-GB"/>
          </a:p>
        </p:txBody>
      </p:sp>
    </p:spTree>
    <p:extLst>
      <p:ext uri="{BB962C8B-B14F-4D97-AF65-F5344CB8AC3E}">
        <p14:creationId xmlns:p14="http://schemas.microsoft.com/office/powerpoint/2010/main" val="242463327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3" descr="Academy logo jpe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88740" y="3163910"/>
            <a:ext cx="4608512" cy="3640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Box 5"/>
          <p:cNvSpPr txBox="1"/>
          <p:nvPr/>
        </p:nvSpPr>
        <p:spPr>
          <a:xfrm>
            <a:off x="620688" y="323528"/>
            <a:ext cx="5544616" cy="1877437"/>
          </a:xfrm>
          <a:prstGeom prst="rect">
            <a:avLst/>
          </a:prstGeom>
          <a:solidFill>
            <a:srgbClr val="121896"/>
          </a:solidFill>
          <a:ln w="127000">
            <a:solidFill>
              <a:srgbClr val="FFC000"/>
            </a:solidFill>
          </a:ln>
        </p:spPr>
        <p:txBody>
          <a:bodyPr wrap="square" rtlCol="0">
            <a:spAutoFit/>
          </a:bodyPr>
          <a:lstStyle/>
          <a:p>
            <a:pPr algn="ctr"/>
            <a:r>
              <a:rPr lang="en-GB" sz="4000" b="1" err="1">
                <a:solidFill>
                  <a:schemeClr val="bg1"/>
                </a:solidFill>
              </a:rPr>
              <a:t>Branston</a:t>
            </a:r>
            <a:r>
              <a:rPr lang="en-GB" sz="4000" b="1">
                <a:solidFill>
                  <a:schemeClr val="bg1"/>
                </a:solidFill>
              </a:rPr>
              <a:t> Junior Academy </a:t>
            </a:r>
          </a:p>
          <a:p>
            <a:pPr algn="ctr"/>
            <a:r>
              <a:rPr lang="en-GB" sz="4000" b="1">
                <a:solidFill>
                  <a:schemeClr val="bg1"/>
                </a:solidFill>
              </a:rPr>
              <a:t>Topic Planning</a:t>
            </a:r>
          </a:p>
          <a:p>
            <a:pPr algn="ctr"/>
            <a:r>
              <a:rPr lang="en-GB" sz="3600" b="1">
                <a:solidFill>
                  <a:schemeClr val="bg1"/>
                </a:solidFill>
              </a:rPr>
              <a:t>Topic: Chocolate</a:t>
            </a:r>
          </a:p>
        </p:txBody>
      </p:sp>
    </p:spTree>
    <p:extLst>
      <p:ext uri="{BB962C8B-B14F-4D97-AF65-F5344CB8AC3E}">
        <p14:creationId xmlns:p14="http://schemas.microsoft.com/office/powerpoint/2010/main" val="303392234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860321271"/>
              </p:ext>
            </p:extLst>
          </p:nvPr>
        </p:nvGraphicFramePr>
        <p:xfrm>
          <a:off x="404664" y="336228"/>
          <a:ext cx="6048672" cy="4673600"/>
        </p:xfrm>
        <a:graphic>
          <a:graphicData uri="http://schemas.openxmlformats.org/drawingml/2006/table">
            <a:tbl>
              <a:tblPr firstRow="1" bandRow="1">
                <a:tableStyleId>{5940675A-B579-460E-94D1-54222C63F5DA}</a:tableStyleId>
              </a:tblPr>
              <a:tblGrid>
                <a:gridCol w="3024336">
                  <a:extLst>
                    <a:ext uri="{9D8B030D-6E8A-4147-A177-3AD203B41FA5}">
                      <a16:colId xmlns:a16="http://schemas.microsoft.com/office/drawing/2014/main" val="20000"/>
                    </a:ext>
                  </a:extLst>
                </a:gridCol>
                <a:gridCol w="3024336">
                  <a:extLst>
                    <a:ext uri="{9D8B030D-6E8A-4147-A177-3AD203B41FA5}">
                      <a16:colId xmlns:a16="http://schemas.microsoft.com/office/drawing/2014/main" val="20001"/>
                    </a:ext>
                  </a:extLst>
                </a:gridCol>
              </a:tblGrid>
              <a:tr h="370840">
                <a:tc gridSpan="2">
                  <a:txBody>
                    <a:bodyPr/>
                    <a:lstStyle/>
                    <a:p>
                      <a:pPr algn="ctr"/>
                      <a:r>
                        <a:rPr lang="en-GB" sz="1400" b="1"/>
                        <a:t>Music</a:t>
                      </a:r>
                    </a:p>
                  </a:txBody>
                  <a:tcPr/>
                </a:tc>
                <a:tc hMerge="1">
                  <a:txBody>
                    <a:bodyPr/>
                    <a:lstStyle/>
                    <a:p>
                      <a:pPr algn="ctr"/>
                      <a:endParaRPr lang="en-GB"/>
                    </a:p>
                  </a:txBody>
                  <a:tcPr/>
                </a:tc>
                <a:extLst>
                  <a:ext uri="{0D108BD9-81ED-4DB2-BD59-A6C34878D82A}">
                    <a16:rowId xmlns:a16="http://schemas.microsoft.com/office/drawing/2014/main" val="10000"/>
                  </a:ext>
                </a:extLst>
              </a:tr>
              <a:tr h="370840">
                <a:tc>
                  <a:txBody>
                    <a:bodyPr/>
                    <a:lstStyle/>
                    <a:p>
                      <a:r>
                        <a:rPr lang="en-GB" sz="1400" b="1"/>
                        <a:t>National</a:t>
                      </a:r>
                      <a:r>
                        <a:rPr lang="en-GB" sz="1400" b="1" baseline="0"/>
                        <a:t> Curriculum Objectives</a:t>
                      </a:r>
                      <a:endParaRPr lang="en-GB" sz="1400" b="1"/>
                    </a:p>
                  </a:txBody>
                  <a:tcPr/>
                </a:tc>
                <a:tc>
                  <a:txBody>
                    <a:bodyPr/>
                    <a:lstStyle/>
                    <a:p>
                      <a:r>
                        <a:rPr lang="en-GB" sz="1400" b="1"/>
                        <a:t>Skills Journal Objectives </a:t>
                      </a:r>
                    </a:p>
                  </a:txBody>
                  <a:tcPr/>
                </a:tc>
                <a:extLst>
                  <a:ext uri="{0D108BD9-81ED-4DB2-BD59-A6C34878D82A}">
                    <a16:rowId xmlns:a16="http://schemas.microsoft.com/office/drawing/2014/main" val="10001"/>
                  </a:ext>
                </a:extLst>
              </a:tr>
              <a:tr h="370840">
                <a:tc>
                  <a:txBody>
                    <a:bodyPr/>
                    <a:lstStyle/>
                    <a:p>
                      <a:r>
                        <a:rPr lang="en-GB" sz="1200"/>
                        <a:t>Pupils should be taught to:</a:t>
                      </a:r>
                    </a:p>
                    <a:p>
                      <a:pPr marL="0" indent="0">
                        <a:buFont typeface="Arial" panose="020B0604020202020204" pitchFamily="34" charset="0"/>
                        <a:buNone/>
                      </a:pPr>
                      <a:r>
                        <a:rPr lang="en-GB" sz="1200"/>
                        <a:t>Play and perform in solo and ensemble contexts, using their voices and playing musical instruments with increasing accuracy, fluency, control and expression</a:t>
                      </a:r>
                    </a:p>
                    <a:p>
                      <a:pPr marL="0" indent="0">
                        <a:buFont typeface="Arial" panose="020B0604020202020204" pitchFamily="34" charset="0"/>
                        <a:buNone/>
                      </a:pPr>
                      <a:endParaRPr lang="en-GB" sz="1200"/>
                    </a:p>
                    <a:p>
                      <a:pPr marL="0" indent="0">
                        <a:buFont typeface="Arial" panose="020B0604020202020204" pitchFamily="34" charset="0"/>
                        <a:buNone/>
                      </a:pPr>
                      <a:r>
                        <a:rPr lang="en-GB" sz="1200"/>
                        <a:t>Listen with attention to detail and recall sounds with increasing aural memory</a:t>
                      </a:r>
                    </a:p>
                    <a:p>
                      <a:pPr marL="0" indent="0">
                        <a:buFont typeface="Arial" panose="020B0604020202020204" pitchFamily="34" charset="0"/>
                        <a:buNone/>
                      </a:pPr>
                      <a:endParaRPr lang="en-GB" sz="1200"/>
                    </a:p>
                    <a:p>
                      <a:pPr marL="0" lvl="0" indent="0">
                        <a:buFont typeface="Arial" panose="020B0604020202020204" pitchFamily="34" charset="0"/>
                        <a:buNone/>
                      </a:pPr>
                      <a:r>
                        <a:rPr lang="en-GB" sz="1200"/>
                        <a:t>Use and understand staff and other musical notations</a:t>
                      </a:r>
                      <a:endParaRPr lang="en-GB"/>
                    </a:p>
                    <a:p>
                      <a:pPr marL="0" indent="0">
                        <a:buFont typeface="Arial" panose="020B0604020202020204" pitchFamily="34" charset="0"/>
                        <a:buNone/>
                      </a:pPr>
                      <a:endParaRPr lang="en-GB" sz="1200"/>
                    </a:p>
                    <a:p>
                      <a:pPr marL="0" lvl="0" indent="0">
                        <a:buFont typeface="Arial" panose="020B0604020202020204" pitchFamily="34" charset="0"/>
                        <a:buNone/>
                      </a:pPr>
                      <a:r>
                        <a:rPr lang="en-GB" sz="1200"/>
                        <a:t>Appreciate and understand a wide range of high-quality live and recorded music drawn from different traditions and from great composers and musicians</a:t>
                      </a:r>
                      <a:endParaRPr lang="en-GB"/>
                    </a:p>
                    <a:p>
                      <a:pPr marL="0" indent="0">
                        <a:buFont typeface="Arial" panose="020B0604020202020204" pitchFamily="34" charset="0"/>
                        <a:buNone/>
                      </a:pPr>
                      <a:endParaRPr lang="en-GB" sz="1200"/>
                    </a:p>
                    <a:p>
                      <a:endParaRPr lang="en-GB" sz="1200"/>
                    </a:p>
                  </a:txBody>
                  <a:tcPr/>
                </a:tc>
                <a:tc>
                  <a:txBody>
                    <a:bodyPr/>
                    <a:lstStyle/>
                    <a:p>
                      <a:pPr lvl="0" algn="l">
                        <a:lnSpc>
                          <a:spcPct val="100000"/>
                        </a:lnSpc>
                        <a:spcBef>
                          <a:spcPts val="0"/>
                        </a:spcBef>
                        <a:spcAft>
                          <a:spcPts val="0"/>
                        </a:spcAft>
                        <a:buNone/>
                      </a:pPr>
                      <a:r>
                        <a:rPr lang="en-GB" sz="1200" b="0" i="0" u="none" strike="noStrike" noProof="0">
                          <a:latin typeface="Calibri"/>
                        </a:rPr>
                        <a:t>Whole School:</a:t>
                      </a:r>
                    </a:p>
                    <a:p>
                      <a:pPr lvl="0" algn="l">
                        <a:lnSpc>
                          <a:spcPct val="100000"/>
                        </a:lnSpc>
                        <a:spcBef>
                          <a:spcPts val="0"/>
                        </a:spcBef>
                        <a:spcAft>
                          <a:spcPts val="0"/>
                        </a:spcAft>
                        <a:buNone/>
                      </a:pPr>
                      <a:endParaRPr lang="en-GB" sz="1200" b="0" i="0" u="none" strike="noStrike" noProof="0">
                        <a:latin typeface="Calibri"/>
                      </a:endParaRPr>
                    </a:p>
                    <a:p>
                      <a:pPr lvl="0" algn="l">
                        <a:lnSpc>
                          <a:spcPct val="100000"/>
                        </a:lnSpc>
                        <a:spcBef>
                          <a:spcPts val="0"/>
                        </a:spcBef>
                        <a:spcAft>
                          <a:spcPts val="0"/>
                        </a:spcAft>
                        <a:buNone/>
                      </a:pPr>
                      <a:r>
                        <a:rPr lang="en-GB" sz="1200" b="0" i="0" u="none" strike="noStrike" noProof="0">
                          <a:latin typeface="Calibri"/>
                        </a:rPr>
                        <a:t>I can perform simple melodic patterns on an instrument</a:t>
                      </a:r>
                      <a:endParaRPr lang="en-US"/>
                    </a:p>
                    <a:p>
                      <a:pPr lvl="0" algn="l">
                        <a:lnSpc>
                          <a:spcPct val="100000"/>
                        </a:lnSpc>
                        <a:spcBef>
                          <a:spcPts val="0"/>
                        </a:spcBef>
                        <a:spcAft>
                          <a:spcPts val="0"/>
                        </a:spcAft>
                        <a:buNone/>
                      </a:pPr>
                      <a:endParaRPr lang="en-GB" sz="1200" b="0" i="0" u="none" strike="noStrike" noProof="0">
                        <a:latin typeface="Calibri"/>
                      </a:endParaRPr>
                    </a:p>
                    <a:p>
                      <a:pPr lvl="0" algn="l">
                        <a:lnSpc>
                          <a:spcPct val="100000"/>
                        </a:lnSpc>
                        <a:spcBef>
                          <a:spcPts val="0"/>
                        </a:spcBef>
                        <a:spcAft>
                          <a:spcPts val="0"/>
                        </a:spcAft>
                        <a:buNone/>
                      </a:pPr>
                      <a:r>
                        <a:rPr lang="en-GB" sz="1200" b="0" i="0" u="none" strike="noStrike" noProof="0"/>
                        <a:t>I can lead a group in performance</a:t>
                      </a:r>
                      <a:endParaRPr lang="en-GB"/>
                    </a:p>
                    <a:p>
                      <a:pPr lvl="0" algn="l">
                        <a:lnSpc>
                          <a:spcPct val="100000"/>
                        </a:lnSpc>
                        <a:spcBef>
                          <a:spcPts val="0"/>
                        </a:spcBef>
                        <a:spcAft>
                          <a:spcPts val="0"/>
                        </a:spcAft>
                        <a:buNone/>
                      </a:pPr>
                      <a:endParaRPr lang="en-GB" sz="1200" b="0" i="0" u="none" strike="noStrike" noProof="0"/>
                    </a:p>
                    <a:p>
                      <a:pPr lvl="0" algn="l">
                        <a:lnSpc>
                          <a:spcPct val="100000"/>
                        </a:lnSpc>
                        <a:spcBef>
                          <a:spcPts val="0"/>
                        </a:spcBef>
                        <a:spcAft>
                          <a:spcPts val="0"/>
                        </a:spcAft>
                        <a:buNone/>
                      </a:pPr>
                      <a:r>
                        <a:rPr lang="en-GB" sz="1200" b="0" i="0" u="none" strike="noStrike" noProof="0"/>
                        <a:t>I can reflect on, and improve my own work</a:t>
                      </a:r>
                      <a:endParaRPr lang="en-GB"/>
                    </a:p>
                    <a:p>
                      <a:pPr lvl="0" algn="l">
                        <a:lnSpc>
                          <a:spcPct val="100000"/>
                        </a:lnSpc>
                        <a:spcBef>
                          <a:spcPts val="0"/>
                        </a:spcBef>
                        <a:spcAft>
                          <a:spcPts val="0"/>
                        </a:spcAft>
                        <a:buNone/>
                      </a:pPr>
                      <a:endParaRPr lang="en-GB" sz="1200" b="0" i="0" u="none" strike="noStrike" noProof="0"/>
                    </a:p>
                    <a:p>
                      <a:pPr lvl="0" algn="l">
                        <a:lnSpc>
                          <a:spcPct val="100000"/>
                        </a:lnSpc>
                        <a:spcBef>
                          <a:spcPts val="0"/>
                        </a:spcBef>
                        <a:spcAft>
                          <a:spcPts val="0"/>
                        </a:spcAft>
                        <a:buNone/>
                      </a:pPr>
                      <a:r>
                        <a:rPr lang="en-GB" sz="1200" b="0" i="0" u="none" strike="noStrike" noProof="0"/>
                        <a:t>I can evaluate others’ work, thinking about pitch, mood, rhythm, timbre, dynamics and tempo</a:t>
                      </a:r>
                      <a:endParaRPr lang="en-GB"/>
                    </a:p>
                    <a:p>
                      <a:pPr lvl="0" algn="l">
                        <a:lnSpc>
                          <a:spcPct val="100000"/>
                        </a:lnSpc>
                        <a:spcBef>
                          <a:spcPts val="0"/>
                        </a:spcBef>
                        <a:spcAft>
                          <a:spcPts val="0"/>
                        </a:spcAft>
                        <a:buNone/>
                      </a:pPr>
                      <a:endParaRPr lang="en-GB" sz="1200" b="0" i="0" u="none" strike="noStrike" noProof="0">
                        <a:latin typeface="Calibri"/>
                      </a:endParaRPr>
                    </a:p>
                    <a:p>
                      <a:pPr lvl="0" algn="l">
                        <a:lnSpc>
                          <a:spcPct val="100000"/>
                        </a:lnSpc>
                        <a:spcBef>
                          <a:spcPts val="0"/>
                        </a:spcBef>
                        <a:spcAft>
                          <a:spcPts val="0"/>
                        </a:spcAft>
                        <a:buNone/>
                      </a:pPr>
                      <a:r>
                        <a:rPr lang="en-GB" sz="1200" b="0" i="0" u="none" strike="noStrike" noProof="0">
                          <a:latin typeface="Calibri"/>
                        </a:rPr>
                        <a:t>I am starting to interpret musical notation</a:t>
                      </a:r>
                      <a:endParaRPr lang="en-GB"/>
                    </a:p>
                    <a:p>
                      <a:pPr lvl="0" algn="l">
                        <a:lnSpc>
                          <a:spcPct val="100000"/>
                        </a:lnSpc>
                        <a:spcBef>
                          <a:spcPts val="0"/>
                        </a:spcBef>
                        <a:spcAft>
                          <a:spcPts val="0"/>
                        </a:spcAft>
                        <a:buNone/>
                      </a:pPr>
                      <a:endParaRPr lang="en-GB" sz="1200" b="0" i="0" u="none" strike="noStrike" noProof="0"/>
                    </a:p>
                    <a:p>
                      <a:pPr lvl="0" algn="l">
                        <a:lnSpc>
                          <a:spcPct val="100000"/>
                        </a:lnSpc>
                        <a:spcBef>
                          <a:spcPts val="0"/>
                        </a:spcBef>
                        <a:spcAft>
                          <a:spcPts val="0"/>
                        </a:spcAft>
                        <a:buNone/>
                      </a:pPr>
                      <a:endParaRPr lang="en-GB" sz="1200" b="0" i="0" u="none" strike="noStrike" noProof="0">
                        <a:latin typeface="Calibri"/>
                      </a:endParaRPr>
                    </a:p>
                    <a:p>
                      <a:pPr lvl="0">
                        <a:buNone/>
                      </a:pPr>
                      <a:endParaRPr lang="en-GB" sz="1200"/>
                    </a:p>
                    <a:p>
                      <a:pPr lvl="0">
                        <a:buNone/>
                      </a:pPr>
                      <a:endParaRPr lang="en-GB" sz="1200"/>
                    </a:p>
                    <a:p>
                      <a:endParaRPr lang="en-GB" sz="1200"/>
                    </a:p>
                    <a:p>
                      <a:endParaRPr lang="en-GB" sz="1200"/>
                    </a:p>
                    <a:p>
                      <a:endParaRPr lang="en-GB" sz="1200"/>
                    </a:p>
                  </a:txBody>
                  <a:tcP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268357057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1813667528"/>
              </p:ext>
            </p:extLst>
          </p:nvPr>
        </p:nvGraphicFramePr>
        <p:xfrm>
          <a:off x="404664" y="323528"/>
          <a:ext cx="6120680" cy="6685280"/>
        </p:xfrm>
        <a:graphic>
          <a:graphicData uri="http://schemas.openxmlformats.org/drawingml/2006/table">
            <a:tbl>
              <a:tblPr firstRow="1" bandRow="1">
                <a:tableStyleId>{5940675A-B579-460E-94D1-54222C63F5DA}</a:tableStyleId>
              </a:tblPr>
              <a:tblGrid>
                <a:gridCol w="2730765">
                  <a:extLst>
                    <a:ext uri="{9D8B030D-6E8A-4147-A177-3AD203B41FA5}">
                      <a16:colId xmlns:a16="http://schemas.microsoft.com/office/drawing/2014/main" val="20000"/>
                    </a:ext>
                  </a:extLst>
                </a:gridCol>
                <a:gridCol w="3389915">
                  <a:extLst>
                    <a:ext uri="{9D8B030D-6E8A-4147-A177-3AD203B41FA5}">
                      <a16:colId xmlns:a16="http://schemas.microsoft.com/office/drawing/2014/main" val="20001"/>
                    </a:ext>
                  </a:extLst>
                </a:gridCol>
              </a:tblGrid>
              <a:tr h="370840">
                <a:tc gridSpan="2">
                  <a:txBody>
                    <a:bodyPr/>
                    <a:lstStyle/>
                    <a:p>
                      <a:pPr algn="ctr"/>
                      <a:r>
                        <a:rPr lang="en-GB" sz="1400" b="1" dirty="0"/>
                        <a:t>Physical</a:t>
                      </a:r>
                      <a:r>
                        <a:rPr lang="en-GB" sz="1400" b="1" baseline="0" dirty="0"/>
                        <a:t> Education</a:t>
                      </a:r>
                      <a:endParaRPr lang="en-GB" sz="1400" b="1" dirty="0"/>
                    </a:p>
                  </a:txBody>
                  <a:tcPr/>
                </a:tc>
                <a:tc hMerge="1">
                  <a:txBody>
                    <a:bodyPr/>
                    <a:lstStyle/>
                    <a:p>
                      <a:pPr algn="ctr"/>
                      <a:endParaRPr lang="en-GB"/>
                    </a:p>
                  </a:txBody>
                  <a:tcPr/>
                </a:tc>
                <a:extLst>
                  <a:ext uri="{0D108BD9-81ED-4DB2-BD59-A6C34878D82A}">
                    <a16:rowId xmlns:a16="http://schemas.microsoft.com/office/drawing/2014/main" val="10000"/>
                  </a:ext>
                </a:extLst>
              </a:tr>
              <a:tr h="370840">
                <a:tc>
                  <a:txBody>
                    <a:bodyPr/>
                    <a:lstStyle/>
                    <a:p>
                      <a:r>
                        <a:rPr lang="en-GB" sz="1400" b="1" dirty="0"/>
                        <a:t>National</a:t>
                      </a:r>
                      <a:r>
                        <a:rPr lang="en-GB" sz="1400" b="1" baseline="0" dirty="0"/>
                        <a:t> Curriculum Objectives</a:t>
                      </a:r>
                      <a:endParaRPr lang="en-GB" sz="1400" b="1" dirty="0"/>
                    </a:p>
                  </a:txBody>
                  <a:tcPr/>
                </a:tc>
                <a:tc>
                  <a:txBody>
                    <a:bodyPr/>
                    <a:lstStyle/>
                    <a:p>
                      <a:r>
                        <a:rPr lang="en-GB" sz="1400" b="1" dirty="0"/>
                        <a:t>Skills Journal Objectives</a:t>
                      </a:r>
                    </a:p>
                  </a:txBody>
                  <a:tcPr/>
                </a:tc>
                <a:extLst>
                  <a:ext uri="{0D108BD9-81ED-4DB2-BD59-A6C34878D82A}">
                    <a16:rowId xmlns:a16="http://schemas.microsoft.com/office/drawing/2014/main" val="10001"/>
                  </a:ext>
                </a:extLst>
              </a:tr>
              <a:tr h="370840">
                <a:tc>
                  <a:txBody>
                    <a:bodyPr/>
                    <a:lstStyle/>
                    <a:p>
                      <a:r>
                        <a:rPr lang="en-GB" sz="1200" kern="1200" dirty="0">
                          <a:solidFill>
                            <a:schemeClr val="tx1"/>
                          </a:solidFill>
                          <a:effectLst/>
                          <a:latin typeface="+mn-lt"/>
                          <a:ea typeface="+mn-ea"/>
                          <a:cs typeface="+mn-cs"/>
                        </a:rPr>
                        <a:t>Pupils should be taught to:</a:t>
                      </a:r>
                    </a:p>
                    <a:p>
                      <a:pPr marL="0" indent="0">
                        <a:buFont typeface="Arial" panose="020B0604020202020204" pitchFamily="34" charset="0"/>
                        <a:buNone/>
                      </a:pPr>
                      <a:r>
                        <a:rPr lang="en-GB" sz="1200" kern="1200" dirty="0">
                          <a:solidFill>
                            <a:schemeClr val="tx1"/>
                          </a:solidFill>
                          <a:effectLst/>
                          <a:latin typeface="+mn-lt"/>
                          <a:ea typeface="+mn-ea"/>
                          <a:cs typeface="+mn-cs"/>
                        </a:rPr>
                        <a:t>Use running, jumping, throwing and catching in isolation and in combination</a:t>
                      </a:r>
                    </a:p>
                    <a:p>
                      <a:pPr marL="0" indent="0">
                        <a:buFont typeface="Arial" panose="020B0604020202020204" pitchFamily="34" charset="0"/>
                        <a:buNone/>
                      </a:pPr>
                      <a:endParaRPr lang="en-GB" sz="1200" kern="1200">
                        <a:solidFill>
                          <a:schemeClr val="tx1"/>
                        </a:solidFill>
                        <a:effectLst/>
                        <a:latin typeface="+mn-lt"/>
                        <a:ea typeface="+mn-ea"/>
                        <a:cs typeface="+mn-cs"/>
                      </a:endParaRPr>
                    </a:p>
                    <a:p>
                      <a:pPr marL="0" indent="0">
                        <a:buFont typeface="Arial" panose="020B0604020202020204" pitchFamily="34" charset="0"/>
                        <a:buNone/>
                      </a:pPr>
                      <a:r>
                        <a:rPr lang="en-GB" sz="1200" kern="1200" dirty="0">
                          <a:solidFill>
                            <a:schemeClr val="tx1"/>
                          </a:solidFill>
                          <a:effectLst/>
                          <a:latin typeface="+mn-lt"/>
                          <a:ea typeface="+mn-ea"/>
                          <a:cs typeface="+mn-cs"/>
                        </a:rPr>
                        <a:t>Play competitive games, modified where appropriate [for example, badminton, basketball, cricket, football, hockey, netball, rounders and tennis], and apply basic principles suitable for attacking and defending</a:t>
                      </a:r>
                    </a:p>
                    <a:p>
                      <a:pPr marL="0" indent="0">
                        <a:buFont typeface="Arial" panose="020B0604020202020204" pitchFamily="34" charset="0"/>
                        <a:buNone/>
                      </a:pPr>
                      <a:endParaRPr lang="en-GB" sz="1200" kern="1200">
                        <a:solidFill>
                          <a:schemeClr val="tx1"/>
                        </a:solidFill>
                        <a:effectLst/>
                        <a:latin typeface="+mn-lt"/>
                        <a:ea typeface="+mn-ea"/>
                        <a:cs typeface="+mn-cs"/>
                      </a:endParaRPr>
                    </a:p>
                    <a:p>
                      <a:pPr marL="0" indent="0">
                        <a:buFont typeface="Arial" panose="020B0604020202020204" pitchFamily="34" charset="0"/>
                        <a:buNone/>
                      </a:pPr>
                      <a:r>
                        <a:rPr lang="en-GB" sz="1200" kern="1200" dirty="0">
                          <a:solidFill>
                            <a:schemeClr val="tx1"/>
                          </a:solidFill>
                          <a:effectLst/>
                          <a:latin typeface="+mn-lt"/>
                          <a:ea typeface="+mn-ea"/>
                          <a:cs typeface="+mn-cs"/>
                        </a:rPr>
                        <a:t>Develop flexibility, strength, technique, control and balance [for example, through athletics and gymnastics]</a:t>
                      </a:r>
                    </a:p>
                    <a:p>
                      <a:pPr marL="0" indent="0">
                        <a:buFont typeface="Arial" panose="020B0604020202020204" pitchFamily="34" charset="0"/>
                        <a:buNone/>
                      </a:pPr>
                      <a:endParaRPr lang="en-GB" sz="1200" kern="1200">
                        <a:solidFill>
                          <a:schemeClr val="tx1"/>
                        </a:solidFill>
                        <a:effectLst/>
                        <a:latin typeface="+mn-lt"/>
                        <a:ea typeface="+mn-ea"/>
                        <a:cs typeface="+mn-cs"/>
                      </a:endParaRPr>
                    </a:p>
                    <a:p>
                      <a:pPr marL="0" indent="0">
                        <a:buFont typeface="Arial" panose="020B0604020202020204" pitchFamily="34" charset="0"/>
                        <a:buNone/>
                      </a:pPr>
                      <a:r>
                        <a:rPr lang="en-GB" sz="1200" kern="1200" dirty="0">
                          <a:solidFill>
                            <a:schemeClr val="tx1"/>
                          </a:solidFill>
                          <a:effectLst/>
                          <a:latin typeface="+mn-lt"/>
                          <a:ea typeface="+mn-ea"/>
                          <a:cs typeface="+mn-cs"/>
                        </a:rPr>
                        <a:t>Perform dances using a range of movement patterns</a:t>
                      </a:r>
                    </a:p>
                    <a:p>
                      <a:pPr marL="0" indent="0">
                        <a:buFont typeface="Arial" panose="020B0604020202020204" pitchFamily="34" charset="0"/>
                        <a:buNone/>
                      </a:pPr>
                      <a:endParaRPr lang="en-GB" sz="1200" kern="1200">
                        <a:solidFill>
                          <a:schemeClr val="tx1"/>
                        </a:solidFill>
                        <a:effectLst/>
                        <a:latin typeface="+mn-lt"/>
                        <a:ea typeface="+mn-ea"/>
                        <a:cs typeface="+mn-cs"/>
                      </a:endParaRPr>
                    </a:p>
                    <a:p>
                      <a:pPr marL="0" indent="0">
                        <a:buFont typeface="Arial" panose="020B0604020202020204" pitchFamily="34" charset="0"/>
                        <a:buNone/>
                      </a:pPr>
                      <a:endParaRPr lang="en-GB" sz="1200" kern="1200">
                        <a:solidFill>
                          <a:schemeClr val="tx1"/>
                        </a:solidFill>
                        <a:effectLst/>
                        <a:latin typeface="+mn-lt"/>
                        <a:ea typeface="+mn-ea"/>
                        <a:cs typeface="+mn-cs"/>
                      </a:endParaRPr>
                    </a:p>
                    <a:p>
                      <a:pPr marL="0" indent="0">
                        <a:buFont typeface="Arial" panose="020B0604020202020204" pitchFamily="34" charset="0"/>
                        <a:buNone/>
                      </a:pPr>
                      <a:r>
                        <a:rPr lang="en-GB" sz="1200" kern="1200" dirty="0">
                          <a:solidFill>
                            <a:schemeClr val="tx1"/>
                          </a:solidFill>
                          <a:effectLst/>
                          <a:latin typeface="+mn-lt"/>
                          <a:ea typeface="+mn-ea"/>
                          <a:cs typeface="+mn-cs"/>
                        </a:rPr>
                        <a:t>Compare their performances with previous ones and demonstrate improvement to achieve their personal best.</a:t>
                      </a:r>
                    </a:p>
                    <a:p>
                      <a:endParaRPr lang="en-GB" sz="1200" kern="1200">
                        <a:solidFill>
                          <a:schemeClr val="tx1"/>
                        </a:solidFill>
                        <a:effectLst/>
                        <a:latin typeface="+mn-lt"/>
                        <a:ea typeface="+mn-ea"/>
                        <a:cs typeface="+mn-cs"/>
                      </a:endParaRPr>
                    </a:p>
                    <a:p>
                      <a:endParaRPr lang="en-GB" sz="1200"/>
                    </a:p>
                  </a:txBody>
                  <a:tcPr/>
                </a:tc>
                <a:tc>
                  <a:txBody>
                    <a:bodyPr/>
                    <a:lstStyle/>
                    <a:p>
                      <a:pPr lvl="0">
                        <a:buNone/>
                      </a:pPr>
                      <a:r>
                        <a:rPr lang="en-GB" sz="1200" b="0" i="0" u="none" strike="noStrike" noProof="0" dirty="0">
                          <a:latin typeface="Calibri"/>
                        </a:rPr>
                        <a:t>Dance:</a:t>
                      </a:r>
                      <a:endParaRPr lang="en-US" sz="1200" b="0" i="0" u="none" strike="noStrike" noProof="0" dirty="0">
                        <a:latin typeface="Calibri"/>
                      </a:endParaRPr>
                    </a:p>
                    <a:p>
                      <a:pPr lvl="0">
                        <a:buNone/>
                      </a:pPr>
                      <a:r>
                        <a:rPr lang="en-GB" sz="1200" b="0" i="0" u="none" strike="noStrike" noProof="0" dirty="0">
                          <a:latin typeface="Calibri"/>
                        </a:rPr>
                        <a:t>I can improvise.</a:t>
                      </a:r>
                      <a:endParaRPr lang="en-US" sz="1200" b="0" i="0" u="none" strike="noStrike" noProof="0" dirty="0">
                        <a:latin typeface="Calibri"/>
                      </a:endParaRPr>
                    </a:p>
                    <a:p>
                      <a:pPr lvl="0">
                        <a:buNone/>
                      </a:pPr>
                      <a:r>
                        <a:rPr lang="en-GB" sz="1200" b="0" i="0" u="none" strike="noStrike" noProof="0" dirty="0">
                          <a:latin typeface="Calibri"/>
                        </a:rPr>
                        <a:t>I can choreograph motifs using repetition, direction, level, speed &amp; space</a:t>
                      </a:r>
                      <a:endParaRPr lang="en-US" sz="1200" b="0" i="0" u="none" strike="noStrike" noProof="0" dirty="0">
                        <a:latin typeface="Calibri"/>
                      </a:endParaRPr>
                    </a:p>
                    <a:p>
                      <a:pPr lvl="0">
                        <a:buNone/>
                      </a:pPr>
                      <a:r>
                        <a:rPr lang="en-GB" sz="1200" b="0" i="0" u="none" strike="noStrike" noProof="0" dirty="0">
                          <a:latin typeface="Calibri"/>
                        </a:rPr>
                        <a:t>I can choose my own dance steps and</a:t>
                      </a:r>
                      <a:endParaRPr lang="en-US" sz="1200" b="0" i="0" u="none" strike="noStrike" noProof="0" dirty="0">
                        <a:latin typeface="Calibri"/>
                      </a:endParaRPr>
                    </a:p>
                    <a:p>
                      <a:pPr lvl="0">
                        <a:buNone/>
                      </a:pPr>
                      <a:r>
                        <a:rPr lang="en-GB" sz="1200" b="0" i="0" u="none" strike="noStrike" noProof="0" dirty="0">
                          <a:latin typeface="Calibri"/>
                        </a:rPr>
                        <a:t>movements and then develop them.</a:t>
                      </a:r>
                      <a:br>
                        <a:rPr lang="en-GB" sz="1200" b="0" i="0" u="none" strike="noStrike" noProof="0" dirty="0">
                          <a:latin typeface="Calibri"/>
                        </a:rPr>
                      </a:br>
                      <a:br>
                        <a:rPr lang="en-GB" sz="1200" b="0" i="0" u="none" strike="noStrike" noProof="0" dirty="0">
                          <a:latin typeface="Calibri"/>
                        </a:rPr>
                      </a:br>
                      <a:r>
                        <a:rPr lang="en-GB" sz="1200" b="0" i="0" u="none" strike="noStrike" noProof="0" dirty="0">
                          <a:latin typeface="Calibri"/>
                        </a:rPr>
                        <a:t>Hockey: </a:t>
                      </a:r>
                      <a:br>
                        <a:rPr lang="en-GB" sz="1200" b="0" i="0" u="none" strike="noStrike" noProof="0" dirty="0">
                          <a:latin typeface="Calibri"/>
                        </a:rPr>
                      </a:br>
                      <a:r>
                        <a:rPr lang="en-GB" sz="1200" b="0" i="0" u="none" strike="noStrike" noProof="0" dirty="0">
                          <a:latin typeface="Calibri"/>
                        </a:rPr>
                        <a:t>I can hold a hockey stick correctly.</a:t>
                      </a:r>
                      <a:br>
                        <a:rPr lang="en-GB" sz="1200" b="0" i="0" u="none" strike="noStrike" noProof="0" dirty="0">
                          <a:latin typeface="Calibri"/>
                        </a:rPr>
                      </a:br>
                      <a:r>
                        <a:rPr lang="en-GB" sz="1200" b="0" i="0" u="none" strike="noStrike" noProof="0" dirty="0">
                          <a:latin typeface="Calibri"/>
                        </a:rPr>
                        <a:t>I can push pass. </a:t>
                      </a:r>
                      <a:br>
                        <a:rPr lang="en-GB" sz="1200" b="0" i="0" u="none" strike="noStrike" noProof="0" dirty="0">
                          <a:latin typeface="Calibri"/>
                        </a:rPr>
                      </a:br>
                      <a:r>
                        <a:rPr lang="en-GB" sz="1200" b="0" i="0" u="none" strike="noStrike" noProof="0" dirty="0">
                          <a:latin typeface="Calibri"/>
                        </a:rPr>
                        <a:t>I can stop a ball sing the whole of the stick</a:t>
                      </a:r>
                      <a:br>
                        <a:rPr lang="en-GB" sz="1200" b="0" i="0" u="none" strike="noStrike" noProof="0" dirty="0">
                          <a:latin typeface="Calibri"/>
                        </a:rPr>
                      </a:br>
                      <a:r>
                        <a:rPr lang="en-GB" sz="1200" b="0" i="0" u="none" strike="noStrike" noProof="0" dirty="0">
                          <a:latin typeface="Calibri"/>
                        </a:rPr>
                        <a:t>I can open dribble. </a:t>
                      </a:r>
                      <a:br>
                        <a:rPr lang="en-GB" sz="1200" b="0" i="0" u="none" strike="noStrike" noProof="0" dirty="0">
                          <a:latin typeface="Calibri"/>
                        </a:rPr>
                      </a:br>
                      <a:r>
                        <a:rPr lang="en-GB" sz="1200" b="0" i="0" u="none" strike="noStrike" noProof="0" dirty="0">
                          <a:latin typeface="Calibri"/>
                        </a:rPr>
                        <a:t>I can Indian dribble. </a:t>
                      </a:r>
                      <a:endParaRPr lang="en-US" sz="1200" b="0" i="0" u="none" strike="noStrike" noProof="0" dirty="0">
                        <a:latin typeface="Calibri"/>
                      </a:endParaRPr>
                    </a:p>
                    <a:p>
                      <a:pPr lvl="0">
                        <a:buNone/>
                      </a:pPr>
                      <a:endParaRPr lang="en-GB" sz="1200" b="0" i="0" u="none" strike="noStrike" noProof="0" dirty="0">
                        <a:latin typeface="Calibri"/>
                      </a:endParaRPr>
                    </a:p>
                    <a:p>
                      <a:pPr lvl="0">
                        <a:buNone/>
                      </a:pPr>
                      <a:r>
                        <a:rPr lang="en-GB" sz="1200" b="0" i="0" u="none" strike="noStrike" noProof="0" dirty="0">
                          <a:latin typeface="Calibri"/>
                        </a:rPr>
                        <a:t>Tennis:</a:t>
                      </a:r>
                      <a:endParaRPr lang="en-US" sz="1200" b="0" i="0" u="none" strike="noStrike" noProof="0" dirty="0">
                        <a:latin typeface="Calibri"/>
                      </a:endParaRPr>
                    </a:p>
                    <a:p>
                      <a:pPr lvl="0">
                        <a:buNone/>
                      </a:pPr>
                      <a:r>
                        <a:rPr lang="en-GB" sz="1200" b="0" i="0" u="none" strike="noStrike" noProof="0" dirty="0">
                          <a:latin typeface="Calibri"/>
                        </a:rPr>
                        <a:t>I can use forehand.</a:t>
                      </a:r>
                      <a:endParaRPr lang="en-US" sz="1200" b="0" i="0" u="none" strike="noStrike" noProof="0" dirty="0">
                        <a:latin typeface="Calibri"/>
                      </a:endParaRPr>
                    </a:p>
                    <a:p>
                      <a:pPr lvl="0">
                        <a:buNone/>
                      </a:pPr>
                      <a:r>
                        <a:rPr lang="en-GB" sz="1200" b="0" i="0" u="none" strike="noStrike" noProof="0" dirty="0">
                          <a:latin typeface="Calibri"/>
                        </a:rPr>
                        <a:t>I can use backhand</a:t>
                      </a:r>
                      <a:endParaRPr lang="en-US" sz="1200" b="0" i="0" u="none" strike="noStrike" noProof="0" dirty="0">
                        <a:latin typeface="Calibri"/>
                      </a:endParaRPr>
                    </a:p>
                    <a:p>
                      <a:pPr lvl="0">
                        <a:buNone/>
                      </a:pPr>
                      <a:r>
                        <a:rPr lang="en-GB" sz="1200" b="0" i="0" u="none" strike="noStrike" noProof="0" dirty="0">
                          <a:latin typeface="Calibri"/>
                        </a:rPr>
                        <a:t>I can strike a ball on the volley.</a:t>
                      </a:r>
                      <a:endParaRPr lang="en-US" sz="1200" b="0" i="0" u="none" strike="noStrike" noProof="0" dirty="0">
                        <a:latin typeface="Calibri"/>
                      </a:endParaRPr>
                    </a:p>
                    <a:p>
                      <a:pPr lvl="0">
                        <a:buNone/>
                      </a:pPr>
                      <a:endParaRPr lang="en-GB" sz="1200" b="0" i="0" u="none" strike="noStrike" noProof="0" dirty="0">
                        <a:latin typeface="Calibri"/>
                      </a:endParaRPr>
                    </a:p>
                    <a:p>
                      <a:pPr lvl="0">
                        <a:buNone/>
                      </a:pPr>
                      <a:r>
                        <a:rPr lang="en-GB" sz="1200" b="0" i="0" u="none" strike="noStrike" noProof="0" dirty="0">
                          <a:latin typeface="Calibri"/>
                        </a:rPr>
                        <a:t>Rugby: </a:t>
                      </a:r>
                    </a:p>
                    <a:p>
                      <a:pPr lvl="0">
                        <a:buNone/>
                      </a:pPr>
                      <a:r>
                        <a:rPr lang="en-GB" sz="1200" b="0" i="0" u="none" strike="noStrike" noProof="0" dirty="0">
                          <a:latin typeface="Calibri"/>
                        </a:rPr>
                        <a:t>I can catch a ball</a:t>
                      </a:r>
                      <a:br>
                        <a:rPr lang="en-GB" sz="1200" b="0" i="0" u="none" strike="noStrike" noProof="0" dirty="0">
                          <a:latin typeface="Calibri"/>
                        </a:rPr>
                      </a:br>
                      <a:r>
                        <a:rPr lang="en-GB" sz="1200" b="0" i="0" u="none" strike="noStrike" noProof="0" dirty="0">
                          <a:latin typeface="Calibri"/>
                        </a:rPr>
                        <a:t>I can throw and catch a ball whilst running. </a:t>
                      </a:r>
                      <a:br>
                        <a:rPr lang="en-GB" sz="1200" b="0" i="0" u="none" strike="noStrike" noProof="0" dirty="0">
                          <a:latin typeface="Calibri"/>
                        </a:rPr>
                      </a:br>
                      <a:r>
                        <a:rPr lang="en-GB" sz="1200" b="0" i="0" u="none" strike="noStrike" noProof="0" dirty="0">
                          <a:latin typeface="Calibri"/>
                        </a:rPr>
                        <a:t>I can use passing correctly (backwards) in a team game</a:t>
                      </a:r>
                    </a:p>
                    <a:p>
                      <a:pPr lvl="0">
                        <a:buNone/>
                      </a:pPr>
                      <a:r>
                        <a:rPr lang="en-GB" sz="1200" b="0" i="0" u="none" strike="noStrike" noProof="0" dirty="0">
                          <a:latin typeface="Calibri"/>
                        </a:rPr>
                        <a:t>I can tackle in a non-contact game (tag)</a:t>
                      </a:r>
                      <a:br>
                        <a:rPr lang="en-GB" sz="1200" b="0" i="0" u="none" strike="noStrike" noProof="0" dirty="0">
                          <a:latin typeface="Calibri"/>
                        </a:rPr>
                      </a:br>
                      <a:br>
                        <a:rPr lang="en-GB" sz="1200" b="0" i="0" u="none" strike="noStrike" noProof="0" dirty="0">
                          <a:latin typeface="Calibri"/>
                        </a:rPr>
                      </a:br>
                      <a:r>
                        <a:rPr lang="en-GB" sz="1200" b="0" i="0" u="none" strike="noStrike" noProof="0" dirty="0">
                          <a:latin typeface="Calibri"/>
                        </a:rPr>
                        <a:t>Swimming:</a:t>
                      </a:r>
                    </a:p>
                    <a:p>
                      <a:pPr lvl="0">
                        <a:buNone/>
                      </a:pPr>
                      <a:r>
                        <a:rPr lang="en-GB" sz="1200" b="0" i="0" u="none" strike="noStrike" noProof="0" dirty="0">
                          <a:latin typeface="Calibri"/>
                        </a:rPr>
                        <a:t>I can swim over 20 metres using front crawl, back</a:t>
                      </a:r>
                      <a:endParaRPr lang="en-US" sz="1200" b="0" i="0" u="none" strike="noStrike" noProof="0" dirty="0">
                        <a:latin typeface="Calibri"/>
                      </a:endParaRPr>
                    </a:p>
                    <a:p>
                      <a:pPr lvl="0">
                        <a:buNone/>
                      </a:pPr>
                      <a:r>
                        <a:rPr lang="en-GB" sz="1200" b="0" i="0" u="none" strike="noStrike" noProof="0" dirty="0">
                          <a:latin typeface="Calibri"/>
                        </a:rPr>
                        <a:t>stroke or breast stroke.</a:t>
                      </a:r>
                      <a:endParaRPr lang="en-US" sz="1200" b="0" i="0" u="none" strike="noStrike" noProof="0" dirty="0">
                        <a:latin typeface="Calibri"/>
                      </a:endParaRPr>
                    </a:p>
                    <a:p>
                      <a:pPr lvl="0">
                        <a:buNone/>
                      </a:pPr>
                      <a:r>
                        <a:rPr lang="en-GB" sz="1200" b="0" i="0" u="none" strike="noStrike" noProof="0" dirty="0">
                          <a:latin typeface="Calibri"/>
                        </a:rPr>
                        <a:t>I can use a float to swim a length using just my feet.</a:t>
                      </a:r>
                      <a:endParaRPr lang="en-US" sz="1200" b="0" i="0" u="none" strike="noStrike" noProof="0" dirty="0">
                        <a:latin typeface="Calibri"/>
                      </a:endParaRPr>
                    </a:p>
                    <a:p>
                      <a:pPr lvl="0">
                        <a:buNone/>
                      </a:pPr>
                      <a:r>
                        <a:rPr lang="en-GB" sz="1200" b="0" i="0" u="none" strike="noStrike" noProof="0" dirty="0">
                          <a:latin typeface="Calibri"/>
                        </a:rPr>
                        <a:t>I can synchronise my breathing with my stroke.</a:t>
                      </a:r>
                      <a:endParaRPr lang="en-US" sz="1200" b="0" i="0" u="none" strike="noStrike" noProof="0" dirty="0">
                        <a:latin typeface="Calibri"/>
                      </a:endParaRPr>
                    </a:p>
                    <a:p>
                      <a:pPr lvl="0">
                        <a:buNone/>
                      </a:pPr>
                      <a:endParaRPr lang="en-GB" sz="1200" dirty="0"/>
                    </a:p>
                  </a:txBody>
                  <a:tcP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148252618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452509572"/>
              </p:ext>
            </p:extLst>
          </p:nvPr>
        </p:nvGraphicFramePr>
        <p:xfrm>
          <a:off x="332656" y="467544"/>
          <a:ext cx="6192688" cy="4643120"/>
        </p:xfrm>
        <a:graphic>
          <a:graphicData uri="http://schemas.openxmlformats.org/drawingml/2006/table">
            <a:tbl>
              <a:tblPr firstRow="1" bandRow="1">
                <a:tableStyleId>{5940675A-B579-460E-94D1-54222C63F5DA}</a:tableStyleId>
              </a:tblPr>
              <a:tblGrid>
                <a:gridCol w="2806062">
                  <a:extLst>
                    <a:ext uri="{9D8B030D-6E8A-4147-A177-3AD203B41FA5}">
                      <a16:colId xmlns:a16="http://schemas.microsoft.com/office/drawing/2014/main" val="20000"/>
                    </a:ext>
                  </a:extLst>
                </a:gridCol>
                <a:gridCol w="3386626">
                  <a:extLst>
                    <a:ext uri="{9D8B030D-6E8A-4147-A177-3AD203B41FA5}">
                      <a16:colId xmlns:a16="http://schemas.microsoft.com/office/drawing/2014/main" val="20001"/>
                    </a:ext>
                  </a:extLst>
                </a:gridCol>
              </a:tblGrid>
              <a:tr h="370840">
                <a:tc gridSpan="2">
                  <a:txBody>
                    <a:bodyPr/>
                    <a:lstStyle/>
                    <a:p>
                      <a:pPr algn="ctr"/>
                      <a:r>
                        <a:rPr lang="en-GB" sz="1400" b="1"/>
                        <a:t>RE</a:t>
                      </a:r>
                    </a:p>
                  </a:txBody>
                  <a:tcPr/>
                </a:tc>
                <a:tc hMerge="1">
                  <a:txBody>
                    <a:bodyPr/>
                    <a:lstStyle/>
                    <a:p>
                      <a:pPr algn="ctr"/>
                      <a:endParaRPr lang="en-GB"/>
                    </a:p>
                  </a:txBody>
                  <a:tcPr/>
                </a:tc>
                <a:extLst>
                  <a:ext uri="{0D108BD9-81ED-4DB2-BD59-A6C34878D82A}">
                    <a16:rowId xmlns:a16="http://schemas.microsoft.com/office/drawing/2014/main" val="10000"/>
                  </a:ext>
                </a:extLst>
              </a:tr>
              <a:tr h="370840">
                <a:tc>
                  <a:txBody>
                    <a:bodyPr/>
                    <a:lstStyle/>
                    <a:p>
                      <a:r>
                        <a:rPr lang="en-GB" sz="1400" b="1"/>
                        <a:t>Lincolnshire Syllabus Objectives </a:t>
                      </a:r>
                    </a:p>
                  </a:txBody>
                  <a:tcPr/>
                </a:tc>
                <a:tc>
                  <a:txBody>
                    <a:bodyPr/>
                    <a:lstStyle/>
                    <a:p>
                      <a:r>
                        <a:rPr lang="en-GB" sz="1400" b="1"/>
                        <a:t>Skills Journal Objectives </a:t>
                      </a:r>
                    </a:p>
                  </a:txBody>
                  <a:tcPr/>
                </a:tc>
                <a:extLst>
                  <a:ext uri="{0D108BD9-81ED-4DB2-BD59-A6C34878D82A}">
                    <a16:rowId xmlns:a16="http://schemas.microsoft.com/office/drawing/2014/main" val="10001"/>
                  </a:ext>
                </a:extLst>
              </a:tr>
              <a:tr h="370840">
                <a:tc>
                  <a:txBody>
                    <a:bodyPr/>
                    <a:lstStyle/>
                    <a:p>
                      <a:endParaRPr lang="en-GB" sz="1000">
                        <a:latin typeface="+mn-lt"/>
                      </a:endParaRPr>
                    </a:p>
                    <a:p>
                      <a:pPr lvl="0">
                        <a:buNone/>
                      </a:pPr>
                      <a:r>
                        <a:rPr lang="en-GB" sz="1000">
                          <a:latin typeface="+mn-lt"/>
                        </a:rPr>
                        <a:t>Year ¾ </a:t>
                      </a:r>
                    </a:p>
                    <a:p>
                      <a:pPr lvl="0" algn="l">
                        <a:lnSpc>
                          <a:spcPct val="100000"/>
                        </a:lnSpc>
                        <a:spcBef>
                          <a:spcPts val="0"/>
                        </a:spcBef>
                        <a:spcAft>
                          <a:spcPts val="0"/>
                        </a:spcAft>
                        <a:buNone/>
                      </a:pPr>
                      <a:r>
                        <a:rPr lang="en-GB" sz="1000" b="1" i="0" u="none" strike="noStrike" noProof="0"/>
                        <a:t>Forgiveness</a:t>
                      </a:r>
                      <a:r>
                        <a:rPr lang="en-GB" sz="1000" b="0" i="0" u="none" strike="noStrike" noProof="0"/>
                        <a:t> </a:t>
                      </a:r>
                      <a:endParaRPr lang="en-GB"/>
                    </a:p>
                    <a:p>
                      <a:pPr lvl="0" algn="l">
                        <a:lnSpc>
                          <a:spcPct val="100000"/>
                        </a:lnSpc>
                        <a:spcBef>
                          <a:spcPts val="0"/>
                        </a:spcBef>
                        <a:spcAft>
                          <a:spcPts val="0"/>
                        </a:spcAft>
                        <a:buNone/>
                      </a:pPr>
                      <a:r>
                        <a:rPr lang="en-GB" sz="1000" b="0" i="0" u="none" strike="noStrike" noProof="0"/>
                        <a:t>•Exploring the concept of forgiveness through all religions covered at BJA (Christianity, Islam, Hinduism, Sikhism, Judaism)- exploring similarities and differences </a:t>
                      </a:r>
                      <a:endParaRPr lang="en-GB"/>
                    </a:p>
                    <a:p>
                      <a:pPr lvl="0" algn="l">
                        <a:lnSpc>
                          <a:spcPct val="100000"/>
                        </a:lnSpc>
                        <a:spcBef>
                          <a:spcPts val="0"/>
                        </a:spcBef>
                        <a:spcAft>
                          <a:spcPts val="0"/>
                        </a:spcAft>
                        <a:buNone/>
                      </a:pPr>
                      <a:endParaRPr lang="en-GB" sz="1000" b="0" i="0" u="none" strike="noStrike" noProof="0"/>
                    </a:p>
                    <a:p>
                      <a:pPr lvl="0" algn="l">
                        <a:lnSpc>
                          <a:spcPct val="100000"/>
                        </a:lnSpc>
                        <a:spcBef>
                          <a:spcPts val="0"/>
                        </a:spcBef>
                        <a:spcAft>
                          <a:spcPts val="0"/>
                        </a:spcAft>
                        <a:buNone/>
                      </a:pPr>
                      <a:r>
                        <a:rPr lang="en-GB" sz="1000" b="0" i="0" u="none" strike="noStrike" noProof="0"/>
                        <a:t>•Religious/non-religious beliefs about forgiveness; examples of religious festivals/practices/stories that focus on saying sorry and asking for forgiveness, e.g. Yom Kippur, Diwali, Easter.</a:t>
                      </a:r>
                      <a:endParaRPr lang="en-GB"/>
                    </a:p>
                    <a:p>
                      <a:pPr lvl="0">
                        <a:buNone/>
                      </a:pPr>
                      <a:endParaRPr lang="en-GB" sz="1000">
                        <a:latin typeface="+mn-lt"/>
                      </a:endParaRPr>
                    </a:p>
                    <a:p>
                      <a:pPr lvl="0" algn="l">
                        <a:lnSpc>
                          <a:spcPct val="100000"/>
                        </a:lnSpc>
                        <a:spcBef>
                          <a:spcPts val="0"/>
                        </a:spcBef>
                        <a:spcAft>
                          <a:spcPts val="0"/>
                        </a:spcAft>
                        <a:buNone/>
                      </a:pPr>
                      <a:r>
                        <a:rPr lang="en-GB" sz="1000">
                          <a:latin typeface="+mn-lt"/>
                        </a:rPr>
                        <a:t>Year 5/6</a:t>
                      </a:r>
                      <a:br>
                        <a:rPr lang="en-GB" sz="1000">
                          <a:latin typeface="+mn-lt"/>
                        </a:rPr>
                      </a:br>
                      <a:r>
                        <a:rPr lang="en-GB" sz="1000" b="1" i="0" u="none" strike="noStrike" noProof="0"/>
                        <a:t>Expressing belief through the arts </a:t>
                      </a:r>
                      <a:endParaRPr lang="en-GB" sz="1000">
                        <a:latin typeface="+mn-lt"/>
                      </a:endParaRPr>
                    </a:p>
                    <a:p>
                      <a:pPr lvl="0" algn="l">
                        <a:lnSpc>
                          <a:spcPct val="100000"/>
                        </a:lnSpc>
                        <a:spcBef>
                          <a:spcPts val="0"/>
                        </a:spcBef>
                        <a:spcAft>
                          <a:spcPts val="0"/>
                        </a:spcAft>
                        <a:buNone/>
                      </a:pPr>
                      <a:r>
                        <a:rPr lang="en-GB" sz="1000" b="0" i="0" u="none" strike="noStrike" noProof="0"/>
                        <a:t>•Exploring diverse ways in which religious and non-religious people express their beliefs through the arts- using art pieces representing all religions covered at BJA (Christianity, Islam, Hinduism, Sikhism, Judaism)- exploring similarities and differences </a:t>
                      </a:r>
                      <a:endParaRPr lang="en-GB"/>
                    </a:p>
                    <a:p>
                      <a:pPr lvl="0" algn="l">
                        <a:lnSpc>
                          <a:spcPct val="100000"/>
                        </a:lnSpc>
                        <a:spcBef>
                          <a:spcPts val="0"/>
                        </a:spcBef>
                        <a:spcAft>
                          <a:spcPts val="0"/>
                        </a:spcAft>
                        <a:buNone/>
                      </a:pPr>
                      <a:r>
                        <a:rPr lang="en-GB" sz="1000" b="0" i="0" u="none" strike="noStrike" noProof="0"/>
                        <a:t>•Possible case study looking at stained glass/ artwork from the Cathedral/ Branston Church </a:t>
                      </a:r>
                      <a:endParaRPr lang="en-GB"/>
                    </a:p>
                    <a:p>
                      <a:pPr lvl="0">
                        <a:buNone/>
                      </a:pPr>
                      <a:endParaRPr lang="en-GB" sz="1000">
                        <a:latin typeface="+mn-lt"/>
                      </a:endParaRPr>
                    </a:p>
                    <a:p>
                      <a:endParaRPr lang="en-GB" sz="1000">
                        <a:latin typeface="+mn-lt"/>
                      </a:endParaRPr>
                    </a:p>
                  </a:txBody>
                  <a:tcPr/>
                </a:tc>
                <a:tc>
                  <a:txBody>
                    <a:bodyPr/>
                    <a:lstStyle/>
                    <a:p>
                      <a:r>
                        <a:rPr lang="en-GB" sz="1000">
                          <a:latin typeface="+mn-lt"/>
                        </a:rPr>
                        <a:t>I can explain things that are</a:t>
                      </a:r>
                      <a:r>
                        <a:rPr lang="en-GB" sz="1000" baseline="0">
                          <a:latin typeface="+mn-lt"/>
                        </a:rPr>
                        <a:t> </a:t>
                      </a:r>
                      <a:r>
                        <a:rPr lang="en-GB" sz="1000">
                          <a:latin typeface="+mn-lt"/>
                        </a:rPr>
                        <a:t>the same and different for</a:t>
                      </a:r>
                      <a:r>
                        <a:rPr lang="en-GB" sz="1000" baseline="0">
                          <a:latin typeface="+mn-lt"/>
                        </a:rPr>
                        <a:t> </a:t>
                      </a:r>
                      <a:r>
                        <a:rPr lang="en-GB" sz="1000">
                          <a:latin typeface="+mn-lt"/>
                        </a:rPr>
                        <a:t>religious people.</a:t>
                      </a:r>
                    </a:p>
                    <a:p>
                      <a:endParaRPr lang="en-GB" sz="1000">
                        <a:latin typeface="+mn-lt"/>
                      </a:endParaRPr>
                    </a:p>
                    <a:p>
                      <a:r>
                        <a:rPr lang="en-GB" sz="1000">
                          <a:latin typeface="+mn-lt"/>
                        </a:rPr>
                        <a:t>I can describe and</a:t>
                      </a:r>
                      <a:r>
                        <a:rPr lang="en-GB" sz="1000" baseline="0">
                          <a:latin typeface="+mn-lt"/>
                        </a:rPr>
                        <a:t> </a:t>
                      </a:r>
                      <a:r>
                        <a:rPr lang="en-GB" sz="1000">
                          <a:latin typeface="+mn-lt"/>
                        </a:rPr>
                        <a:t>compare the different</a:t>
                      </a:r>
                      <a:r>
                        <a:rPr lang="en-GB" sz="1000" baseline="0">
                          <a:latin typeface="+mn-lt"/>
                        </a:rPr>
                        <a:t> </a:t>
                      </a:r>
                      <a:r>
                        <a:rPr lang="en-GB" sz="1000">
                          <a:latin typeface="+mn-lt"/>
                        </a:rPr>
                        <a:t>practices and experiences</a:t>
                      </a:r>
                      <a:r>
                        <a:rPr lang="en-GB" sz="1000" baseline="0">
                          <a:latin typeface="+mn-lt"/>
                        </a:rPr>
                        <a:t> </a:t>
                      </a:r>
                      <a:r>
                        <a:rPr lang="en-GB" sz="1000">
                          <a:latin typeface="+mn-lt"/>
                        </a:rPr>
                        <a:t>involved with different</a:t>
                      </a:r>
                      <a:r>
                        <a:rPr lang="en-GB" sz="1000" baseline="0">
                          <a:latin typeface="+mn-lt"/>
                        </a:rPr>
                        <a:t> </a:t>
                      </a:r>
                      <a:r>
                        <a:rPr lang="en-GB" sz="1000">
                          <a:latin typeface="+mn-lt"/>
                        </a:rPr>
                        <a:t>religious groups.</a:t>
                      </a:r>
                    </a:p>
                    <a:p>
                      <a:endParaRPr lang="en-GB" sz="1000">
                        <a:latin typeface="+mn-lt"/>
                      </a:endParaRPr>
                    </a:p>
                    <a:p>
                      <a:r>
                        <a:rPr lang="en-GB" sz="1000">
                          <a:latin typeface="+mn-lt"/>
                        </a:rPr>
                        <a:t>I can explain how</a:t>
                      </a:r>
                      <a:r>
                        <a:rPr lang="en-GB" sz="1000" baseline="0">
                          <a:latin typeface="+mn-lt"/>
                        </a:rPr>
                        <a:t> </a:t>
                      </a:r>
                      <a:r>
                        <a:rPr lang="en-GB" sz="1000">
                          <a:latin typeface="+mn-lt"/>
                        </a:rPr>
                        <a:t>similarities and differences</a:t>
                      </a:r>
                      <a:r>
                        <a:rPr lang="en-GB" sz="1000" baseline="0">
                          <a:latin typeface="+mn-lt"/>
                        </a:rPr>
                        <a:t> </a:t>
                      </a:r>
                      <a:r>
                        <a:rPr lang="en-GB" sz="1000">
                          <a:latin typeface="+mn-lt"/>
                        </a:rPr>
                        <a:t>between religions affect</a:t>
                      </a:r>
                      <a:r>
                        <a:rPr lang="en-GB" sz="1000" baseline="0">
                          <a:latin typeface="+mn-lt"/>
                        </a:rPr>
                        <a:t> </a:t>
                      </a:r>
                      <a:r>
                        <a:rPr lang="en-GB" sz="1000">
                          <a:latin typeface="+mn-lt"/>
                        </a:rPr>
                        <a:t>peoples’ lives.</a:t>
                      </a:r>
                    </a:p>
                    <a:p>
                      <a:endParaRPr lang="en-GB" sz="1000">
                        <a:latin typeface="+mn-lt"/>
                      </a:endParaRPr>
                    </a:p>
                    <a:p>
                      <a:r>
                        <a:rPr lang="en-GB" sz="1000">
                          <a:latin typeface="+mn-lt"/>
                        </a:rPr>
                        <a:t>I can describe what</a:t>
                      </a:r>
                      <a:r>
                        <a:rPr lang="en-GB" sz="1000" baseline="0">
                          <a:latin typeface="+mn-lt"/>
                        </a:rPr>
                        <a:t> </a:t>
                      </a:r>
                      <a:r>
                        <a:rPr lang="en-GB" sz="1000">
                          <a:latin typeface="+mn-lt"/>
                        </a:rPr>
                        <a:t>can be learned from</a:t>
                      </a:r>
                      <a:r>
                        <a:rPr lang="en-GB" sz="1000" baseline="0">
                          <a:latin typeface="+mn-lt"/>
                        </a:rPr>
                        <a:t> </a:t>
                      </a:r>
                      <a:r>
                        <a:rPr lang="en-GB" sz="1000">
                          <a:latin typeface="+mn-lt"/>
                        </a:rPr>
                        <a:t>religious stories.</a:t>
                      </a:r>
                    </a:p>
                    <a:p>
                      <a:endParaRPr lang="en-GB" sz="1000">
                        <a:latin typeface="+mn-lt"/>
                      </a:endParaRPr>
                    </a:p>
                    <a:p>
                      <a:r>
                        <a:rPr lang="en-GB" sz="1000">
                          <a:latin typeface="+mn-lt"/>
                        </a:rPr>
                        <a:t>I suggest reasons for the similarities and differences in</a:t>
                      </a:r>
                      <a:r>
                        <a:rPr lang="en-GB" sz="1000" baseline="0">
                          <a:latin typeface="+mn-lt"/>
                        </a:rPr>
                        <a:t> </a:t>
                      </a:r>
                      <a:r>
                        <a:rPr lang="en-GB" sz="1000">
                          <a:latin typeface="+mn-lt"/>
                        </a:rPr>
                        <a:t>forms of religion.</a:t>
                      </a:r>
                    </a:p>
                    <a:p>
                      <a:endParaRPr lang="en-GB" sz="1000">
                        <a:latin typeface="+mn-lt"/>
                      </a:endParaRPr>
                    </a:p>
                    <a:p>
                      <a:r>
                        <a:rPr lang="en-GB" sz="1000">
                          <a:latin typeface="+mn-lt"/>
                        </a:rPr>
                        <a:t>I can compare some of the</a:t>
                      </a:r>
                      <a:r>
                        <a:rPr lang="en-GB" sz="1000" baseline="0">
                          <a:latin typeface="+mn-lt"/>
                        </a:rPr>
                        <a:t> </a:t>
                      </a:r>
                      <a:r>
                        <a:rPr lang="en-GB" sz="1000">
                          <a:latin typeface="+mn-lt"/>
                        </a:rPr>
                        <a:t>things that influence me</a:t>
                      </a:r>
                      <a:r>
                        <a:rPr lang="en-GB" sz="1000" baseline="0">
                          <a:latin typeface="+mn-lt"/>
                        </a:rPr>
                        <a:t> </a:t>
                      </a:r>
                      <a:r>
                        <a:rPr lang="en-GB" sz="1000">
                          <a:latin typeface="+mn-lt"/>
                        </a:rPr>
                        <a:t>with those that influence other people.</a:t>
                      </a:r>
                    </a:p>
                    <a:p>
                      <a:endParaRPr lang="en-GB" sz="1000">
                        <a:latin typeface="+mn-lt"/>
                      </a:endParaRPr>
                    </a:p>
                    <a:p>
                      <a:r>
                        <a:rPr lang="en-GB" sz="1000">
                          <a:latin typeface="+mn-lt"/>
                        </a:rPr>
                        <a:t>I can explain things that</a:t>
                      </a:r>
                      <a:r>
                        <a:rPr lang="en-GB" sz="1000" baseline="0">
                          <a:latin typeface="+mn-lt"/>
                        </a:rPr>
                        <a:t> </a:t>
                      </a:r>
                      <a:r>
                        <a:rPr lang="en-GB" sz="1000">
                          <a:latin typeface="+mn-lt"/>
                        </a:rPr>
                        <a:t>are important to me and</a:t>
                      </a:r>
                      <a:r>
                        <a:rPr lang="en-GB" sz="1000" baseline="0">
                          <a:latin typeface="+mn-lt"/>
                        </a:rPr>
                        <a:t> </a:t>
                      </a:r>
                      <a:r>
                        <a:rPr lang="en-GB" sz="1000">
                          <a:latin typeface="+mn-lt"/>
                        </a:rPr>
                        <a:t>how they link me to other people.</a:t>
                      </a:r>
                    </a:p>
                    <a:p>
                      <a:endParaRPr lang="en-GB" sz="1000">
                        <a:latin typeface="+mn-lt"/>
                      </a:endParaRPr>
                    </a:p>
                    <a:p>
                      <a:endParaRPr lang="en-GB" sz="1000">
                        <a:latin typeface="+mn-lt"/>
                      </a:endParaRPr>
                    </a:p>
                    <a:p>
                      <a:r>
                        <a:rPr lang="en-GB" sz="1000">
                          <a:latin typeface="+mn-lt"/>
                        </a:rPr>
                        <a:t>I can think about what I</a:t>
                      </a:r>
                      <a:r>
                        <a:rPr lang="en-GB" sz="1000" baseline="0">
                          <a:latin typeface="+mn-lt"/>
                        </a:rPr>
                        <a:t> </a:t>
                      </a:r>
                      <a:r>
                        <a:rPr lang="en-GB" sz="1000">
                          <a:latin typeface="+mn-lt"/>
                        </a:rPr>
                        <a:t>believe.</a:t>
                      </a:r>
                    </a:p>
                    <a:p>
                      <a:endParaRPr lang="en-GB" sz="1000">
                        <a:latin typeface="+mn-lt"/>
                      </a:endParaRPr>
                    </a:p>
                  </a:txBody>
                  <a:tcP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43442192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712629188"/>
              </p:ext>
            </p:extLst>
          </p:nvPr>
        </p:nvGraphicFramePr>
        <p:xfrm>
          <a:off x="404664" y="323528"/>
          <a:ext cx="6048672" cy="1483360"/>
        </p:xfrm>
        <a:graphic>
          <a:graphicData uri="http://schemas.openxmlformats.org/drawingml/2006/table">
            <a:tbl>
              <a:tblPr firstRow="1" bandRow="1">
                <a:tableStyleId>{5940675A-B579-460E-94D1-54222C63F5DA}</a:tableStyleId>
              </a:tblPr>
              <a:tblGrid>
                <a:gridCol w="6048672">
                  <a:extLst>
                    <a:ext uri="{9D8B030D-6E8A-4147-A177-3AD203B41FA5}">
                      <a16:colId xmlns:a16="http://schemas.microsoft.com/office/drawing/2014/main" val="20000"/>
                    </a:ext>
                  </a:extLst>
                </a:gridCol>
              </a:tblGrid>
              <a:tr h="370840">
                <a:tc>
                  <a:txBody>
                    <a:bodyPr/>
                    <a:lstStyle/>
                    <a:p>
                      <a:pPr algn="ctr"/>
                      <a:r>
                        <a:rPr lang="en-GB" sz="1400" b="1"/>
                        <a:t>PSHE</a:t>
                      </a:r>
                      <a:r>
                        <a:rPr lang="en-GB" sz="1400" b="1" baseline="0"/>
                        <a:t> </a:t>
                      </a:r>
                      <a:endParaRPr lang="en-GB" sz="1400" b="1"/>
                    </a:p>
                  </a:txBody>
                  <a:tcPr/>
                </a:tc>
                <a:extLst>
                  <a:ext uri="{0D108BD9-81ED-4DB2-BD59-A6C34878D82A}">
                    <a16:rowId xmlns:a16="http://schemas.microsoft.com/office/drawing/2014/main" val="10000"/>
                  </a:ext>
                </a:extLst>
              </a:tr>
              <a:tr h="370840">
                <a:tc>
                  <a:txBody>
                    <a:bodyPr/>
                    <a:lstStyle/>
                    <a:p>
                      <a:r>
                        <a:rPr lang="en-GB" sz="1400" b="1"/>
                        <a:t>Skills Journal Objectives</a:t>
                      </a:r>
                      <a:r>
                        <a:rPr lang="en-GB" sz="1400" b="1" baseline="0"/>
                        <a:t> </a:t>
                      </a:r>
                      <a:endParaRPr lang="en-GB" sz="1400" b="1"/>
                    </a:p>
                  </a:txBody>
                  <a:tcPr/>
                </a:tc>
                <a:extLst>
                  <a:ext uri="{0D108BD9-81ED-4DB2-BD59-A6C34878D82A}">
                    <a16:rowId xmlns:a16="http://schemas.microsoft.com/office/drawing/2014/main" val="10001"/>
                  </a:ext>
                </a:extLst>
              </a:tr>
              <a:tr h="370840">
                <a:tc>
                  <a:txBody>
                    <a:bodyPr/>
                    <a:lstStyle/>
                    <a:p>
                      <a:r>
                        <a:rPr lang="en-GB" sz="1200"/>
                        <a:t>See KS2 Life Value</a:t>
                      </a:r>
                      <a:r>
                        <a:rPr lang="en-GB" sz="1200" baseline="0"/>
                        <a:t>s on Skills Journal</a:t>
                      </a:r>
                      <a:endParaRPr lang="en-GB" sz="1200"/>
                    </a:p>
                  </a:txBody>
                  <a:tcPr/>
                </a:tc>
                <a:extLst>
                  <a:ext uri="{0D108BD9-81ED-4DB2-BD59-A6C34878D82A}">
                    <a16:rowId xmlns:a16="http://schemas.microsoft.com/office/drawing/2014/main" val="10002"/>
                  </a:ext>
                </a:extLst>
              </a:tr>
              <a:tr h="370840">
                <a:tc>
                  <a:txBody>
                    <a:bodyPr/>
                    <a:lstStyle/>
                    <a:p>
                      <a:r>
                        <a:rPr lang="en-GB" sz="1200"/>
                        <a:t>PSHE</a:t>
                      </a:r>
                      <a:r>
                        <a:rPr lang="en-GB" sz="1200" baseline="0"/>
                        <a:t> objectives to be followed in Dimension programme </a:t>
                      </a:r>
                      <a:endParaRPr lang="en-GB" sz="1200"/>
                    </a:p>
                  </a:txBody>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11510554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5411108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3249978033"/>
              </p:ext>
            </p:extLst>
          </p:nvPr>
        </p:nvGraphicFramePr>
        <p:xfrm>
          <a:off x="404664" y="323528"/>
          <a:ext cx="6120680" cy="5610860"/>
        </p:xfrm>
        <a:graphic>
          <a:graphicData uri="http://schemas.openxmlformats.org/drawingml/2006/table">
            <a:tbl>
              <a:tblPr firstRow="1" bandRow="1">
                <a:tableStyleId>{5940675A-B579-460E-94D1-54222C63F5DA}</a:tableStyleId>
              </a:tblPr>
              <a:tblGrid>
                <a:gridCol w="6120680">
                  <a:extLst>
                    <a:ext uri="{9D8B030D-6E8A-4147-A177-3AD203B41FA5}">
                      <a16:colId xmlns:a16="http://schemas.microsoft.com/office/drawing/2014/main" val="20000"/>
                    </a:ext>
                  </a:extLst>
                </a:gridCol>
              </a:tblGrid>
              <a:tr h="370840">
                <a:tc>
                  <a:txBody>
                    <a:bodyPr/>
                    <a:lstStyle/>
                    <a:p>
                      <a:pPr algn="ctr"/>
                      <a:r>
                        <a:rPr lang="en-GB" sz="1400" b="1"/>
                        <a:t>Science</a:t>
                      </a:r>
                    </a:p>
                  </a:txBody>
                  <a:tcPr/>
                </a:tc>
                <a:extLst>
                  <a:ext uri="{0D108BD9-81ED-4DB2-BD59-A6C34878D82A}">
                    <a16:rowId xmlns:a16="http://schemas.microsoft.com/office/drawing/2014/main" val="10000"/>
                  </a:ext>
                </a:extLst>
              </a:tr>
              <a:tr h="370840">
                <a:tc>
                  <a:txBody>
                    <a:bodyPr/>
                    <a:lstStyle/>
                    <a:p>
                      <a:r>
                        <a:rPr lang="en-GB" sz="1400" b="1">
                          <a:latin typeface="+mn-lt"/>
                        </a:rPr>
                        <a:t>National</a:t>
                      </a:r>
                      <a:r>
                        <a:rPr lang="en-GB" sz="1400" b="1" baseline="0">
                          <a:latin typeface="+mn-lt"/>
                        </a:rPr>
                        <a:t> Curriculum Objectives</a:t>
                      </a:r>
                      <a:endParaRPr lang="en-GB" sz="1400" b="1">
                        <a:latin typeface="+mn-lt"/>
                      </a:endParaRPr>
                    </a:p>
                  </a:txBody>
                  <a:tcPr/>
                </a:tc>
                <a:extLst>
                  <a:ext uri="{0D108BD9-81ED-4DB2-BD59-A6C34878D82A}">
                    <a16:rowId xmlns:a16="http://schemas.microsoft.com/office/drawing/2014/main" val="10001"/>
                  </a:ext>
                </a:extLst>
              </a:tr>
              <a:tr h="370840">
                <a:tc>
                  <a:txBody>
                    <a:bodyPr/>
                    <a:lstStyle/>
                    <a:p>
                      <a:r>
                        <a:rPr lang="en-GB" sz="1200" b="0">
                          <a:latin typeface="+mn-lt"/>
                        </a:rPr>
                        <a:t>Year 3/4 States of matter:</a:t>
                      </a:r>
                    </a:p>
                    <a:p>
                      <a:r>
                        <a:rPr lang="en-GB" sz="1200" b="0">
                          <a:latin typeface="+mn-lt"/>
                        </a:rPr>
                        <a:t>Pupils should be taught to:</a:t>
                      </a:r>
                    </a:p>
                    <a:p>
                      <a:pPr marL="285750" indent="-285750">
                        <a:buFont typeface="Arial" panose="020B0604020202020204" pitchFamily="34" charset="0"/>
                        <a:buChar char="•"/>
                      </a:pPr>
                      <a:r>
                        <a:rPr lang="en-GB" sz="1200" b="0">
                          <a:latin typeface="+mn-lt"/>
                        </a:rPr>
                        <a:t>compare and group materials together, according to whether they are solids, liquids or gases</a:t>
                      </a:r>
                    </a:p>
                    <a:p>
                      <a:pPr marL="285750" indent="-285750">
                        <a:buFont typeface="Arial" panose="020B0604020202020204" pitchFamily="34" charset="0"/>
                        <a:buChar char="•"/>
                      </a:pPr>
                      <a:r>
                        <a:rPr lang="en-GB" sz="1200" b="0">
                          <a:latin typeface="+mn-lt"/>
                        </a:rPr>
                        <a:t>observe that some materials change state when they are heated or cooled, and measure or research the temperature at which this happens in degrees Celsius (°C)</a:t>
                      </a:r>
                    </a:p>
                    <a:p>
                      <a:pPr marL="285750" indent="-285750">
                        <a:buFont typeface="Arial" panose="020B0604020202020204" pitchFamily="34" charset="0"/>
                        <a:buChar char="•"/>
                      </a:pPr>
                      <a:r>
                        <a:rPr lang="en-GB" sz="1200" b="0">
                          <a:latin typeface="+mn-lt"/>
                        </a:rPr>
                        <a:t>identify the part played by evaporation and condensation in the water cycle and associate the rate of evaporation with temperature.</a:t>
                      </a:r>
                    </a:p>
                    <a:p>
                      <a:endParaRPr lang="en-GB" sz="1200" b="0">
                        <a:latin typeface="+mn-lt"/>
                      </a:endParaRPr>
                    </a:p>
                    <a:p>
                      <a:endParaRPr lang="en-GB" sz="1200" b="0">
                        <a:latin typeface="+mn-lt"/>
                      </a:endParaRPr>
                    </a:p>
                    <a:p>
                      <a:r>
                        <a:rPr lang="en-GB" sz="1200" b="0">
                          <a:latin typeface="+mn-lt"/>
                        </a:rPr>
                        <a:t>Year 5/6 Properties and changing materials:</a:t>
                      </a:r>
                    </a:p>
                    <a:p>
                      <a:r>
                        <a:rPr lang="en-GB" sz="1200" b="0">
                          <a:latin typeface="+mn-lt"/>
                        </a:rPr>
                        <a:t>Pupils should be taught to:</a:t>
                      </a:r>
                    </a:p>
                    <a:p>
                      <a:pPr marL="285750" indent="-285750">
                        <a:buFont typeface="Arial" panose="020B0604020202020204" pitchFamily="34" charset="0"/>
                        <a:buChar char="•"/>
                      </a:pPr>
                      <a:r>
                        <a:rPr lang="en-GB" sz="1200" b="0">
                          <a:latin typeface="+mn-lt"/>
                        </a:rPr>
                        <a:t>compare and group together everyday materials on the basis of their properties, including their hardness, solubility, transparency, conductivity (electrical and thermal), and response to magnets</a:t>
                      </a:r>
                    </a:p>
                    <a:p>
                      <a:pPr marL="285750" indent="-285750">
                        <a:buFont typeface="Arial" panose="020B0604020202020204" pitchFamily="34" charset="0"/>
                        <a:buChar char="•"/>
                      </a:pPr>
                      <a:r>
                        <a:rPr lang="en-GB" sz="1200" b="0">
                          <a:latin typeface="+mn-lt"/>
                        </a:rPr>
                        <a:t>know that some materials will dissolve in liquid to form a solution, and describe how to recover a substance from a solution</a:t>
                      </a:r>
                    </a:p>
                    <a:p>
                      <a:pPr marL="285750" indent="-285750">
                        <a:buFont typeface="Arial" panose="020B0604020202020204" pitchFamily="34" charset="0"/>
                        <a:buChar char="•"/>
                      </a:pPr>
                      <a:r>
                        <a:rPr lang="en-GB" sz="1200" b="0">
                          <a:latin typeface="+mn-lt"/>
                        </a:rPr>
                        <a:t>use knowledge of solids, liquids and gases to decide how mixtures might be separated, including through filtering, sieving and evaporating</a:t>
                      </a:r>
                    </a:p>
                    <a:p>
                      <a:pPr marL="285750" indent="-285750">
                        <a:buFont typeface="Arial" panose="020B0604020202020204" pitchFamily="34" charset="0"/>
                        <a:buChar char="•"/>
                      </a:pPr>
                      <a:r>
                        <a:rPr lang="en-GB" sz="1200" b="0">
                          <a:latin typeface="+mn-lt"/>
                        </a:rPr>
                        <a:t>give reasons, based on evidence from comparative and fair tests, for the particular uses of everyday materials, including metals, wood and plastic</a:t>
                      </a:r>
                    </a:p>
                    <a:p>
                      <a:pPr marL="285750" indent="-285750">
                        <a:buFont typeface="Arial" panose="020B0604020202020204" pitchFamily="34" charset="0"/>
                        <a:buChar char="•"/>
                      </a:pPr>
                      <a:r>
                        <a:rPr lang="en-GB" sz="1200" b="0">
                          <a:latin typeface="+mn-lt"/>
                        </a:rPr>
                        <a:t>demonstrate that dissolving, mixing and changes of state are reversible changes</a:t>
                      </a:r>
                    </a:p>
                    <a:p>
                      <a:pPr marL="285750" indent="-285750">
                        <a:buFont typeface="Arial" panose="020B0604020202020204" pitchFamily="34" charset="0"/>
                        <a:buChar char="•"/>
                      </a:pPr>
                      <a:r>
                        <a:rPr lang="en-GB" sz="1200" b="0">
                          <a:latin typeface="+mn-lt"/>
                        </a:rPr>
                        <a:t>explain that some changes result in the formation of new materials, and that this kind of change is not usually reversible, including changes associated with burning and the action of acid on bicarbonate of soda.</a:t>
                      </a:r>
                    </a:p>
                    <a:p>
                      <a:endParaRPr lang="en-GB" sz="1350" b="0">
                        <a:latin typeface="+mn-lt"/>
                      </a:endParaRPr>
                    </a:p>
                  </a:txBody>
                  <a:tcP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14787803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25113314"/>
              </p:ext>
            </p:extLst>
          </p:nvPr>
        </p:nvGraphicFramePr>
        <p:xfrm>
          <a:off x="404664" y="323528"/>
          <a:ext cx="6120679" cy="8559800"/>
        </p:xfrm>
        <a:graphic>
          <a:graphicData uri="http://schemas.openxmlformats.org/drawingml/2006/table">
            <a:tbl>
              <a:tblPr firstRow="1" bandRow="1">
                <a:tableStyleId>{5940675A-B579-460E-94D1-54222C63F5DA}</a:tableStyleId>
              </a:tblPr>
              <a:tblGrid>
                <a:gridCol w="3727010">
                  <a:extLst>
                    <a:ext uri="{9D8B030D-6E8A-4147-A177-3AD203B41FA5}">
                      <a16:colId xmlns:a16="http://schemas.microsoft.com/office/drawing/2014/main" val="20000"/>
                    </a:ext>
                  </a:extLst>
                </a:gridCol>
                <a:gridCol w="2393669">
                  <a:extLst>
                    <a:ext uri="{9D8B030D-6E8A-4147-A177-3AD203B41FA5}">
                      <a16:colId xmlns:a16="http://schemas.microsoft.com/office/drawing/2014/main" val="20001"/>
                    </a:ext>
                  </a:extLst>
                </a:gridCol>
              </a:tblGrid>
              <a:tr h="370840">
                <a:tc gridSpan="2">
                  <a:txBody>
                    <a:bodyPr/>
                    <a:lstStyle/>
                    <a:p>
                      <a:pPr algn="ctr"/>
                      <a:r>
                        <a:rPr lang="en-GB" sz="1400" b="1"/>
                        <a:t>Computing</a:t>
                      </a:r>
                    </a:p>
                  </a:txBody>
                  <a:tcPr/>
                </a:tc>
                <a:tc hMerge="1">
                  <a:txBody>
                    <a:bodyPr/>
                    <a:lstStyle/>
                    <a:p>
                      <a:pPr algn="ctr"/>
                      <a:endParaRPr lang="en-GB" sz="1800" b="1"/>
                    </a:p>
                  </a:txBody>
                  <a:tcPr/>
                </a:tc>
                <a:extLst>
                  <a:ext uri="{0D108BD9-81ED-4DB2-BD59-A6C34878D82A}">
                    <a16:rowId xmlns:a16="http://schemas.microsoft.com/office/drawing/2014/main" val="10000"/>
                  </a:ext>
                </a:extLst>
              </a:tr>
              <a:tr h="370840">
                <a:tc>
                  <a:txBody>
                    <a:bodyPr/>
                    <a:lstStyle/>
                    <a:p>
                      <a:r>
                        <a:rPr lang="en-GB" sz="1400" b="1"/>
                        <a:t>National</a:t>
                      </a:r>
                      <a:r>
                        <a:rPr lang="en-GB" sz="1400" b="1" baseline="0"/>
                        <a:t> Curriculum Objectives</a:t>
                      </a:r>
                      <a:endParaRPr lang="en-GB" sz="1400" b="1"/>
                    </a:p>
                  </a:txBody>
                  <a:tcPr/>
                </a:tc>
                <a:tc>
                  <a:txBody>
                    <a:bodyPr/>
                    <a:lstStyle/>
                    <a:p>
                      <a:r>
                        <a:rPr lang="en-GB" sz="1400" b="1"/>
                        <a:t>Skills Journal Objectives</a:t>
                      </a:r>
                    </a:p>
                  </a:txBody>
                  <a:tcPr/>
                </a:tc>
                <a:extLst>
                  <a:ext uri="{0D108BD9-81ED-4DB2-BD59-A6C34878D82A}">
                    <a16:rowId xmlns:a16="http://schemas.microsoft.com/office/drawing/2014/main" val="10001"/>
                  </a:ext>
                </a:extLst>
              </a:tr>
              <a:tr h="370840">
                <a:tc>
                  <a:txBody>
                    <a:bodyPr/>
                    <a:lstStyle/>
                    <a:p>
                      <a:pPr marL="0" lvl="0" indent="0" algn="l">
                        <a:buNone/>
                      </a:pPr>
                      <a:r>
                        <a:rPr lang="en-GB" sz="1100" b="1" i="0" u="none" strike="noStrike" noProof="0"/>
                        <a:t>Years 3 and 4</a:t>
                      </a:r>
                      <a:endParaRPr lang="en-US" sz="1100" b="0" i="0" u="none" strike="noStrike" noProof="0"/>
                    </a:p>
                    <a:p>
                      <a:pPr lvl="0" algn="l">
                        <a:lnSpc>
                          <a:spcPct val="100000"/>
                        </a:lnSpc>
                        <a:spcBef>
                          <a:spcPts val="0"/>
                        </a:spcBef>
                        <a:spcAft>
                          <a:spcPts val="0"/>
                        </a:spcAft>
                        <a:buNone/>
                      </a:pPr>
                      <a:r>
                        <a:rPr lang="en-GB" sz="1100" b="0" i="1" u="none" strike="noStrike" noProof="0"/>
                        <a:t>Spring 1: Coding</a:t>
                      </a:r>
                      <a:endParaRPr lang="en-US" sz="1100" b="0" i="0" u="none" strike="noStrike" noProof="0"/>
                    </a:p>
                    <a:p>
                      <a:pPr lvl="0" algn="l">
                        <a:lnSpc>
                          <a:spcPct val="100000"/>
                        </a:lnSpc>
                        <a:spcBef>
                          <a:spcPts val="0"/>
                        </a:spcBef>
                        <a:spcAft>
                          <a:spcPts val="0"/>
                        </a:spcAft>
                        <a:buNone/>
                      </a:pPr>
                      <a:r>
                        <a:rPr lang="en-GB" sz="1100" b="0" i="0" u="none" strike="noStrike" noProof="0">
                          <a:latin typeface="Calibri"/>
                        </a:rPr>
                        <a:t>IT 2: Select, use and combine a variety of software […] on a range of digital devices to design and create a range of programs, systems and content that accomplish given goals, including […] presenting data and information</a:t>
                      </a:r>
                      <a:endParaRPr lang="en-GB" sz="1100"/>
                    </a:p>
                    <a:p>
                      <a:pPr lvl="0" algn="l">
                        <a:lnSpc>
                          <a:spcPct val="100000"/>
                        </a:lnSpc>
                        <a:spcBef>
                          <a:spcPts val="0"/>
                        </a:spcBef>
                        <a:spcAft>
                          <a:spcPts val="0"/>
                        </a:spcAft>
                        <a:buNone/>
                      </a:pPr>
                      <a:r>
                        <a:rPr lang="en-GB" sz="1100" b="0" i="0" u="none" strike="noStrike" noProof="0"/>
                        <a:t>CS 1: Design, write and debug programs that accomplish specific goals […]; solve problems by decomposing them into smaller parts. </a:t>
                      </a:r>
                      <a:endParaRPr lang="en-GB" sz="1100"/>
                    </a:p>
                    <a:p>
                      <a:pPr lvl="0" algn="l">
                        <a:lnSpc>
                          <a:spcPct val="100000"/>
                        </a:lnSpc>
                        <a:spcBef>
                          <a:spcPts val="0"/>
                        </a:spcBef>
                        <a:spcAft>
                          <a:spcPts val="0"/>
                        </a:spcAft>
                        <a:buNone/>
                      </a:pPr>
                      <a:r>
                        <a:rPr lang="en-GB" sz="1100" b="0" i="0" u="none" strike="noStrike" noProof="0"/>
                        <a:t>CS 2: Use sequence, selection, and repetition in programs; work with variables and various forms of input and output.</a:t>
                      </a:r>
                    </a:p>
                    <a:p>
                      <a:pPr lvl="0" algn="l">
                        <a:lnSpc>
                          <a:spcPct val="100000"/>
                        </a:lnSpc>
                        <a:spcBef>
                          <a:spcPts val="0"/>
                        </a:spcBef>
                        <a:spcAft>
                          <a:spcPts val="0"/>
                        </a:spcAft>
                        <a:buNone/>
                      </a:pPr>
                      <a:endParaRPr lang="en-GB" sz="1100" b="0" i="0" u="none" strike="noStrike" noProof="0"/>
                    </a:p>
                    <a:p>
                      <a:pPr lvl="0" algn="l">
                        <a:lnSpc>
                          <a:spcPct val="100000"/>
                        </a:lnSpc>
                        <a:spcBef>
                          <a:spcPts val="0"/>
                        </a:spcBef>
                        <a:spcAft>
                          <a:spcPts val="0"/>
                        </a:spcAft>
                        <a:buNone/>
                      </a:pPr>
                      <a:r>
                        <a:rPr lang="en-GB" sz="1100" b="0" i="1" u="none" strike="noStrike" noProof="0"/>
                        <a:t>Spring 2:  Presentation Skills</a:t>
                      </a:r>
                      <a:endParaRPr lang="en-GB" sz="1100" b="0" i="0" u="none" strike="noStrike" noProof="0"/>
                    </a:p>
                    <a:p>
                      <a:pPr lvl="0" algn="l">
                        <a:lnSpc>
                          <a:spcPct val="100000"/>
                        </a:lnSpc>
                        <a:spcBef>
                          <a:spcPts val="0"/>
                        </a:spcBef>
                        <a:spcAft>
                          <a:spcPts val="0"/>
                        </a:spcAft>
                        <a:buNone/>
                      </a:pPr>
                      <a:r>
                        <a:rPr lang="en-GB" sz="1100" b="0" i="0" u="none" strike="noStrike" noProof="0"/>
                        <a:t>IT 2: select, use and combine a variety of software […] on a range of digital devices to design and create a range of programs, systems and content that accomplish given goals, including […] presenting data and information</a:t>
                      </a:r>
                    </a:p>
                    <a:p>
                      <a:pPr lvl="0" algn="l">
                        <a:lnSpc>
                          <a:spcPct val="100000"/>
                        </a:lnSpc>
                        <a:spcBef>
                          <a:spcPts val="0"/>
                        </a:spcBef>
                        <a:spcAft>
                          <a:spcPts val="0"/>
                        </a:spcAft>
                        <a:buNone/>
                      </a:pPr>
                      <a:r>
                        <a:rPr lang="en-GB" sz="1100" b="0" i="0" u="none" strike="noStrike" noProof="0">
                          <a:latin typeface="Calibri"/>
                        </a:rPr>
                        <a:t>DL 1: Understand the opportunities networks offer for communication and collaboration. </a:t>
                      </a:r>
                      <a:endParaRPr lang="en-GB" sz="1100"/>
                    </a:p>
                    <a:p>
                      <a:pPr lvl="0" algn="l">
                        <a:lnSpc>
                          <a:spcPct val="100000"/>
                        </a:lnSpc>
                        <a:spcBef>
                          <a:spcPts val="0"/>
                        </a:spcBef>
                        <a:spcAft>
                          <a:spcPts val="0"/>
                        </a:spcAft>
                        <a:buNone/>
                      </a:pPr>
                      <a:endParaRPr lang="en-GB" sz="1100" b="0" i="0" u="none" strike="noStrike" noProof="0">
                        <a:latin typeface="Calibri"/>
                      </a:endParaRPr>
                    </a:p>
                    <a:p>
                      <a:pPr lvl="0" algn="l">
                        <a:lnSpc>
                          <a:spcPct val="100000"/>
                        </a:lnSpc>
                        <a:spcBef>
                          <a:spcPts val="0"/>
                        </a:spcBef>
                        <a:spcAft>
                          <a:spcPts val="0"/>
                        </a:spcAft>
                        <a:buNone/>
                      </a:pPr>
                      <a:endParaRPr lang="en-GB" sz="1100" b="0" i="0" u="none" strike="noStrike" noProof="0"/>
                    </a:p>
                    <a:p>
                      <a:pPr lvl="0" algn="l">
                        <a:buNone/>
                      </a:pPr>
                      <a:endParaRPr lang="en-GB" sz="1100" b="0" i="0" u="none" strike="noStrike" noProof="0"/>
                    </a:p>
                    <a:p>
                      <a:pPr lvl="0" algn="l">
                        <a:buNone/>
                      </a:pPr>
                      <a:r>
                        <a:rPr lang="en-GB" sz="1100" b="1" i="0" u="none" strike="noStrike" noProof="0"/>
                        <a:t>Years 5 and 6</a:t>
                      </a:r>
                      <a:endParaRPr lang="en-US" sz="1100" b="0" i="0" u="none" strike="noStrike" noProof="0"/>
                    </a:p>
                    <a:p>
                      <a:pPr lvl="0" algn="l">
                        <a:buNone/>
                      </a:pPr>
                      <a:r>
                        <a:rPr lang="en-GB" sz="1100" b="0" i="1" u="none" strike="noStrike" noProof="0"/>
                        <a:t>Spring 1: Coding</a:t>
                      </a:r>
                      <a:endParaRPr lang="en-US" sz="1100" b="0" i="0" u="none" strike="noStrike" noProof="0"/>
                    </a:p>
                    <a:p>
                      <a:pPr lvl="0" algn="l">
                        <a:lnSpc>
                          <a:spcPct val="100000"/>
                        </a:lnSpc>
                        <a:spcBef>
                          <a:spcPts val="0"/>
                        </a:spcBef>
                        <a:spcAft>
                          <a:spcPts val="0"/>
                        </a:spcAft>
                        <a:buNone/>
                      </a:pPr>
                      <a:r>
                        <a:rPr lang="en-GB" sz="1100" b="0" i="0" u="none" strike="noStrike" noProof="0">
                          <a:latin typeface="Calibri"/>
                        </a:rPr>
                        <a:t>IT 2: Select, use and combine a variety of software […] on a range of digital devices to design and create a range of programs, systems and content that accomplish given goals, including […] evaluating and presenting data and information.</a:t>
                      </a:r>
                      <a:endParaRPr lang="en-GB"/>
                    </a:p>
                    <a:p>
                      <a:pPr lvl="0" algn="l">
                        <a:lnSpc>
                          <a:spcPct val="100000"/>
                        </a:lnSpc>
                        <a:spcBef>
                          <a:spcPts val="0"/>
                        </a:spcBef>
                        <a:spcAft>
                          <a:spcPts val="0"/>
                        </a:spcAft>
                        <a:buNone/>
                      </a:pPr>
                      <a:r>
                        <a:rPr lang="en-GB" sz="1100" b="0" i="0" u="none" strike="noStrike" noProof="0"/>
                        <a:t>CS 1: Design, write and debug programs that accomplish specific goals, including controlling or simulating physical systems; solve problems by decomposing them into smaller parts.  </a:t>
                      </a:r>
                      <a:endParaRPr lang="en-GB"/>
                    </a:p>
                    <a:p>
                      <a:pPr lvl="0" algn="l">
                        <a:lnSpc>
                          <a:spcPct val="100000"/>
                        </a:lnSpc>
                        <a:spcBef>
                          <a:spcPts val="0"/>
                        </a:spcBef>
                        <a:spcAft>
                          <a:spcPts val="0"/>
                        </a:spcAft>
                        <a:buNone/>
                      </a:pPr>
                      <a:r>
                        <a:rPr lang="en-GB" sz="1100" b="0" i="0" u="none" strike="noStrike" noProof="0"/>
                        <a:t>CS2: Use sequence, selection, and repetition in programs; work with variables and various form of input and output.</a:t>
                      </a:r>
                    </a:p>
                    <a:p>
                      <a:pPr lvl="0" algn="l">
                        <a:lnSpc>
                          <a:spcPct val="100000"/>
                        </a:lnSpc>
                        <a:spcBef>
                          <a:spcPts val="0"/>
                        </a:spcBef>
                        <a:spcAft>
                          <a:spcPts val="0"/>
                        </a:spcAft>
                        <a:buNone/>
                      </a:pPr>
                      <a:r>
                        <a:rPr lang="en-GB" sz="1100" b="0" i="0" u="none" strike="noStrike" noProof="0"/>
                        <a:t>CS 3: Use logical reasoning to explain how some simple algorithms work and to detect and correct errors in algorithms and programs.</a:t>
                      </a:r>
                    </a:p>
                    <a:p>
                      <a:pPr lvl="0" algn="l">
                        <a:buNone/>
                      </a:pPr>
                      <a:endParaRPr lang="en-GB" sz="1100" b="0" i="0" u="none" strike="noStrike" noProof="0"/>
                    </a:p>
                    <a:p>
                      <a:pPr lvl="0" algn="l">
                        <a:buNone/>
                      </a:pPr>
                      <a:r>
                        <a:rPr lang="en-GB" sz="1100" b="0" i="1" u="none" strike="noStrike" noProof="0"/>
                        <a:t>Spring 2: Spreadsheets and graphs</a:t>
                      </a:r>
                      <a:endParaRPr lang="en-US" sz="1100" b="0" i="0" u="none" strike="noStrike" noProof="0"/>
                    </a:p>
                    <a:p>
                      <a:pPr lvl="0" algn="l">
                        <a:buNone/>
                      </a:pPr>
                      <a:r>
                        <a:rPr lang="en-GB" sz="1100" b="0" i="0" u="none" strike="noStrike" noProof="0"/>
                        <a:t>IT 2: Select, use and combine a variety of software […] on a range of digital devices to design and create a range of programs, systems and content that accomplish given goals, including collecting, analysing, evaluating and presenting data and information.</a:t>
                      </a:r>
                    </a:p>
                    <a:p>
                      <a:pPr lvl="0" algn="l">
                        <a:buNone/>
                      </a:pPr>
                      <a:endParaRPr lang="en-GB" sz="1100" b="0" i="0" u="none" strike="noStrike" noProof="0">
                        <a:latin typeface="Calibri"/>
                      </a:endParaRPr>
                    </a:p>
                    <a:p>
                      <a:pPr marL="0" lvl="0" indent="0">
                        <a:buNone/>
                      </a:pPr>
                      <a:endParaRPr lang="en-GB" sz="1200" b="0" i="0" u="none" strike="noStrike" noProof="0">
                        <a:latin typeface="Calibri"/>
                      </a:endParaRPr>
                    </a:p>
                  </a:txBody>
                  <a:tcPr/>
                </a:tc>
                <a:tc>
                  <a:txBody>
                    <a:bodyPr/>
                    <a:lstStyle/>
                    <a:p>
                      <a:r>
                        <a:rPr lang="en-GB" sz="1200"/>
                        <a:t>I can use Excel including conditional formatting </a:t>
                      </a:r>
                      <a:endParaRPr lang="en-US"/>
                    </a:p>
                    <a:p>
                      <a:pPr lvl="0">
                        <a:buNone/>
                      </a:pPr>
                      <a:endParaRPr lang="en-GB" sz="1200"/>
                    </a:p>
                    <a:p>
                      <a:pPr lvl="0" algn="l">
                        <a:lnSpc>
                          <a:spcPct val="100000"/>
                        </a:lnSpc>
                        <a:spcBef>
                          <a:spcPts val="0"/>
                        </a:spcBef>
                        <a:spcAft>
                          <a:spcPts val="0"/>
                        </a:spcAft>
                        <a:buNone/>
                      </a:pPr>
                      <a:r>
                        <a:rPr lang="en-GB" sz="1200" b="0" i="0" u="none" strike="noStrike" noProof="0">
                          <a:latin typeface="Calibri"/>
                        </a:rPr>
                        <a:t>I understand how  algorithms work and detect mistakes in algorithms </a:t>
                      </a:r>
                      <a:endParaRPr lang="en-GB"/>
                    </a:p>
                    <a:p>
                      <a:pPr lvl="0">
                        <a:buNone/>
                      </a:pPr>
                      <a:r>
                        <a:rPr lang="en-GB" sz="1200" b="0" i="0" u="none" strike="noStrike" noProof="0">
                          <a:latin typeface="Calibri"/>
                        </a:rPr>
                        <a:t>  </a:t>
                      </a:r>
                      <a:endParaRPr lang="en-GB"/>
                    </a:p>
                    <a:p>
                      <a:pPr lvl="0" algn="l">
                        <a:lnSpc>
                          <a:spcPct val="100000"/>
                        </a:lnSpc>
                        <a:spcBef>
                          <a:spcPts val="0"/>
                        </a:spcBef>
                        <a:spcAft>
                          <a:spcPts val="0"/>
                        </a:spcAft>
                        <a:buNone/>
                      </a:pPr>
                      <a:r>
                        <a:rPr lang="en-GB" sz="1200" b="0" i="0" u="none" strike="noStrike" noProof="0"/>
                        <a:t>Work with variables and various forms of input and output </a:t>
                      </a:r>
                      <a:endParaRPr lang="en-GB"/>
                    </a:p>
                    <a:p>
                      <a:pPr lvl="0">
                        <a:buNone/>
                      </a:pPr>
                      <a:r>
                        <a:rPr lang="en-GB" sz="1200" b="0" i="0" u="none" strike="noStrike" noProof="0"/>
                        <a:t>  </a:t>
                      </a:r>
                      <a:endParaRPr lang="en-GB"/>
                    </a:p>
                    <a:p>
                      <a:pPr lvl="0" algn="l">
                        <a:lnSpc>
                          <a:spcPct val="100000"/>
                        </a:lnSpc>
                        <a:spcBef>
                          <a:spcPts val="0"/>
                        </a:spcBef>
                        <a:spcAft>
                          <a:spcPts val="0"/>
                        </a:spcAft>
                        <a:buNone/>
                      </a:pPr>
                      <a:r>
                        <a:rPr lang="en-GB" sz="1200" b="0" i="0" u="none" strike="noStrike" noProof="0">
                          <a:latin typeface="Calibri"/>
                        </a:rPr>
                        <a:t>I can design and write programs </a:t>
                      </a:r>
                      <a:endParaRPr lang="en-GB"/>
                    </a:p>
                    <a:p>
                      <a:pPr lvl="0">
                        <a:buNone/>
                      </a:pPr>
                      <a:r>
                        <a:rPr lang="en-GB" sz="1200" b="0" i="0" u="none" strike="noStrike" noProof="0">
                          <a:latin typeface="Calibri"/>
                        </a:rPr>
                        <a:t>  </a:t>
                      </a:r>
                      <a:endParaRPr lang="en-GB"/>
                    </a:p>
                    <a:p>
                      <a:endParaRPr lang="en-GB" sz="1200"/>
                    </a:p>
                  </a:txBody>
                  <a:tcP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339328967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3927863844"/>
              </p:ext>
            </p:extLst>
          </p:nvPr>
        </p:nvGraphicFramePr>
        <p:xfrm>
          <a:off x="332656" y="179512"/>
          <a:ext cx="6264696" cy="6045200"/>
        </p:xfrm>
        <a:graphic>
          <a:graphicData uri="http://schemas.openxmlformats.org/drawingml/2006/table">
            <a:tbl>
              <a:tblPr firstRow="1" bandRow="1">
                <a:tableStyleId>{5940675A-B579-460E-94D1-54222C63F5DA}</a:tableStyleId>
              </a:tblPr>
              <a:tblGrid>
                <a:gridCol w="3132348">
                  <a:extLst>
                    <a:ext uri="{9D8B030D-6E8A-4147-A177-3AD203B41FA5}">
                      <a16:colId xmlns:a16="http://schemas.microsoft.com/office/drawing/2014/main" val="20000"/>
                    </a:ext>
                  </a:extLst>
                </a:gridCol>
                <a:gridCol w="3132348">
                  <a:extLst>
                    <a:ext uri="{9D8B030D-6E8A-4147-A177-3AD203B41FA5}">
                      <a16:colId xmlns:a16="http://schemas.microsoft.com/office/drawing/2014/main" val="20001"/>
                    </a:ext>
                  </a:extLst>
                </a:gridCol>
              </a:tblGrid>
              <a:tr h="370840">
                <a:tc gridSpan="2">
                  <a:txBody>
                    <a:bodyPr/>
                    <a:lstStyle/>
                    <a:p>
                      <a:pPr algn="ctr"/>
                      <a:r>
                        <a:rPr lang="en-GB" sz="1400" b="1" dirty="0"/>
                        <a:t>History</a:t>
                      </a:r>
                    </a:p>
                  </a:txBody>
                  <a:tcPr/>
                </a:tc>
                <a:tc hMerge="1">
                  <a:txBody>
                    <a:bodyPr/>
                    <a:lstStyle/>
                    <a:p>
                      <a:pPr algn="ctr"/>
                      <a:endParaRPr lang="en-GB"/>
                    </a:p>
                  </a:txBody>
                  <a:tcPr/>
                </a:tc>
                <a:extLst>
                  <a:ext uri="{0D108BD9-81ED-4DB2-BD59-A6C34878D82A}">
                    <a16:rowId xmlns:a16="http://schemas.microsoft.com/office/drawing/2014/main" val="10000"/>
                  </a:ext>
                </a:extLst>
              </a:tr>
              <a:tr h="370840">
                <a:tc>
                  <a:txBody>
                    <a:bodyPr/>
                    <a:lstStyle/>
                    <a:p>
                      <a:r>
                        <a:rPr lang="en-GB" sz="1400" b="1" dirty="0"/>
                        <a:t>National</a:t>
                      </a:r>
                      <a:r>
                        <a:rPr lang="en-GB" sz="1400" b="1" baseline="0" dirty="0"/>
                        <a:t> Curriculum Coverage </a:t>
                      </a:r>
                      <a:endParaRPr lang="en-GB" sz="1400" b="1"/>
                    </a:p>
                  </a:txBody>
                  <a:tcPr/>
                </a:tc>
                <a:tc>
                  <a:txBody>
                    <a:bodyPr/>
                    <a:lstStyle/>
                    <a:p>
                      <a:r>
                        <a:rPr lang="en-GB" sz="1400" b="1" dirty="0"/>
                        <a:t>Skills Journal Objectives</a:t>
                      </a:r>
                    </a:p>
                  </a:txBody>
                  <a:tcPr/>
                </a:tc>
                <a:extLst>
                  <a:ext uri="{0D108BD9-81ED-4DB2-BD59-A6C34878D82A}">
                    <a16:rowId xmlns:a16="http://schemas.microsoft.com/office/drawing/2014/main" val="10001"/>
                  </a:ext>
                </a:extLst>
              </a:tr>
              <a:tr h="1112520">
                <a:tc>
                  <a:txBody>
                    <a:bodyPr/>
                    <a:lstStyle/>
                    <a:p>
                      <a:pPr marL="226695" indent="-226695">
                        <a:lnSpc>
                          <a:spcPct val="120000"/>
                        </a:lnSpc>
                        <a:spcAft>
                          <a:spcPts val="300"/>
                        </a:spcAft>
                        <a:tabLst>
                          <a:tab pos="226695" algn="l"/>
                        </a:tabLst>
                      </a:pPr>
                      <a:r>
                        <a:rPr lang="en-GB" sz="1200" dirty="0">
                          <a:effectLst/>
                          <a:latin typeface="+mn-lt"/>
                          <a:ea typeface="Calibri"/>
                          <a:cs typeface="Times New Roman"/>
                        </a:rPr>
                        <a:t>Pupil</a:t>
                      </a:r>
                      <a:r>
                        <a:rPr lang="en-GB" sz="1200" baseline="0" dirty="0">
                          <a:effectLst/>
                          <a:latin typeface="+mn-lt"/>
                          <a:ea typeface="Calibri"/>
                          <a:cs typeface="Times New Roman"/>
                        </a:rPr>
                        <a:t> should be taught about:</a:t>
                      </a:r>
                    </a:p>
                    <a:p>
                      <a:pPr marL="226695" indent="-226695">
                        <a:lnSpc>
                          <a:spcPct val="120000"/>
                        </a:lnSpc>
                        <a:spcAft>
                          <a:spcPts val="300"/>
                        </a:spcAft>
                        <a:buFont typeface="Arial" panose="020B0604020202020204" pitchFamily="34" charset="0"/>
                        <a:buChar char="•"/>
                      </a:pPr>
                      <a:r>
                        <a:rPr lang="en-GB" sz="1200" dirty="0">
                          <a:effectLst/>
                          <a:latin typeface="+mn-lt"/>
                          <a:ea typeface="Calibri"/>
                          <a:cs typeface="Times New Roman"/>
                        </a:rPr>
                        <a:t>a non-European society that provides contrasts with British history </a:t>
                      </a:r>
                      <a:endParaRPr lang="en-GB" sz="1200">
                        <a:effectLst/>
                        <a:latin typeface="Calibri"/>
                        <a:ea typeface="Calibri"/>
                        <a:cs typeface="Times New Roman"/>
                      </a:endParaRPr>
                    </a:p>
                  </a:txBody>
                  <a:tcPr/>
                </a:tc>
                <a:tc>
                  <a:txBody>
                    <a:bodyPr/>
                    <a:lstStyle/>
                    <a:p>
                      <a:r>
                        <a:rPr lang="en-GB" sz="1200" dirty="0"/>
                        <a:t>I can identify and describe</a:t>
                      </a:r>
                      <a:r>
                        <a:rPr lang="en-GB" sz="1200" baseline="0" dirty="0"/>
                        <a:t> </a:t>
                      </a:r>
                      <a:r>
                        <a:rPr lang="en-GB" sz="1200" dirty="0"/>
                        <a:t>changes in specific periods of History.</a:t>
                      </a:r>
                      <a:endParaRPr lang="en-US" dirty="0"/>
                    </a:p>
                    <a:p>
                      <a:endParaRPr lang="en-GB" sz="1200"/>
                    </a:p>
                    <a:p>
                      <a:r>
                        <a:rPr lang="en-GB" sz="1200" dirty="0"/>
                        <a:t>I can explain how the past</a:t>
                      </a:r>
                      <a:r>
                        <a:rPr lang="en-GB" sz="1200" baseline="0" dirty="0"/>
                        <a:t> </a:t>
                      </a:r>
                      <a:r>
                        <a:rPr lang="en-GB" sz="1200" dirty="0"/>
                        <a:t>can be represented </a:t>
                      </a:r>
                      <a:r>
                        <a:rPr lang="en-GB" sz="1200" dirty="0" err="1"/>
                        <a:t>i.e.pictures</a:t>
                      </a:r>
                      <a:r>
                        <a:rPr lang="en-GB" sz="1200" dirty="0"/>
                        <a:t>, postcards and</a:t>
                      </a:r>
                      <a:r>
                        <a:rPr lang="en-GB" sz="1200" baseline="0" dirty="0"/>
                        <a:t> </a:t>
                      </a:r>
                      <a:r>
                        <a:rPr lang="en-GB" sz="1200" dirty="0"/>
                        <a:t>so on.</a:t>
                      </a:r>
                    </a:p>
                    <a:p>
                      <a:endParaRPr lang="en-GB" sz="1200"/>
                    </a:p>
                    <a:p>
                      <a:r>
                        <a:rPr lang="en-GB" sz="1200" dirty="0"/>
                        <a:t>I can use dates and</a:t>
                      </a:r>
                      <a:r>
                        <a:rPr lang="en-GB" sz="1200" baseline="0" dirty="0"/>
                        <a:t> </a:t>
                      </a:r>
                      <a:r>
                        <a:rPr lang="en-GB" sz="1200" dirty="0"/>
                        <a:t>vocabulary relating to the</a:t>
                      </a:r>
                    </a:p>
                    <a:p>
                      <a:r>
                        <a:rPr lang="en-GB" sz="1200" dirty="0"/>
                        <a:t>passing of time, including</a:t>
                      </a:r>
                      <a:r>
                        <a:rPr lang="en-GB" sz="1200" baseline="0" dirty="0"/>
                        <a:t> </a:t>
                      </a:r>
                      <a:r>
                        <a:rPr lang="en-GB" sz="1200" dirty="0"/>
                        <a:t>ancient, modern, century and decade.</a:t>
                      </a:r>
                    </a:p>
                    <a:p>
                      <a:endParaRPr lang="en-GB" sz="1200"/>
                    </a:p>
                    <a:p>
                      <a:r>
                        <a:rPr lang="en-GB" sz="1200" dirty="0"/>
                        <a:t>I can place events,</a:t>
                      </a:r>
                      <a:r>
                        <a:rPr lang="en-GB" sz="1200" baseline="0" dirty="0"/>
                        <a:t> </a:t>
                      </a:r>
                      <a:r>
                        <a:rPr lang="en-GB" sz="1200" dirty="0"/>
                        <a:t>people and changes</a:t>
                      </a:r>
                      <a:r>
                        <a:rPr lang="en-GB" sz="1200" baseline="0" dirty="0"/>
                        <a:t> </a:t>
                      </a:r>
                      <a:r>
                        <a:rPr lang="en-GB" sz="1200" dirty="0"/>
                        <a:t>into correct periods of</a:t>
                      </a:r>
                      <a:r>
                        <a:rPr lang="en-GB" sz="1200" baseline="0" dirty="0"/>
                        <a:t> </a:t>
                      </a:r>
                      <a:r>
                        <a:rPr lang="en-GB" sz="1200" dirty="0"/>
                        <a:t>time.</a:t>
                      </a:r>
                    </a:p>
                    <a:p>
                      <a:endParaRPr lang="en-GB" sz="1200"/>
                    </a:p>
                    <a:p>
                      <a:r>
                        <a:rPr lang="en-GB" sz="1200" dirty="0"/>
                        <a:t>I can describe what I</a:t>
                      </a:r>
                      <a:r>
                        <a:rPr lang="en-GB" sz="1200" baseline="0" dirty="0"/>
                        <a:t> </a:t>
                      </a:r>
                      <a:r>
                        <a:rPr lang="en-GB" sz="1200" dirty="0"/>
                        <a:t>know clearly in writing and</a:t>
                      </a:r>
                      <a:r>
                        <a:rPr lang="en-GB" sz="1200" baseline="0" dirty="0"/>
                        <a:t> p</a:t>
                      </a:r>
                      <a:r>
                        <a:rPr lang="en-GB" sz="1200" dirty="0"/>
                        <a:t>ictures</a:t>
                      </a:r>
                    </a:p>
                    <a:p>
                      <a:endParaRPr lang="en-GB" sz="1200"/>
                    </a:p>
                    <a:p>
                      <a:r>
                        <a:rPr lang="en-GB" sz="1200" dirty="0"/>
                        <a:t>I can handle artefacts</a:t>
                      </a:r>
                      <a:r>
                        <a:rPr lang="en-GB" sz="1200" baseline="0" dirty="0"/>
                        <a:t> </a:t>
                      </a:r>
                      <a:r>
                        <a:rPr lang="en-GB" sz="1200" dirty="0"/>
                        <a:t>properly.</a:t>
                      </a:r>
                    </a:p>
                    <a:p>
                      <a:endParaRPr lang="en-GB" sz="1200"/>
                    </a:p>
                    <a:p>
                      <a:r>
                        <a:rPr lang="en-GB" sz="1200" dirty="0"/>
                        <a:t>I can examine artefacts</a:t>
                      </a:r>
                      <a:r>
                        <a:rPr lang="en-GB" sz="1200" baseline="0" dirty="0"/>
                        <a:t> </a:t>
                      </a:r>
                      <a:r>
                        <a:rPr lang="en-GB" sz="1200" dirty="0"/>
                        <a:t>and explain how they are different, thinking about:</a:t>
                      </a:r>
                      <a:r>
                        <a:rPr lang="en-GB" sz="1200" baseline="0" dirty="0"/>
                        <a:t> </a:t>
                      </a:r>
                      <a:r>
                        <a:rPr lang="en-GB" sz="1200" dirty="0"/>
                        <a:t>What it is made from, size ,signs of wear and tear,</a:t>
                      </a:r>
                      <a:r>
                        <a:rPr lang="en-GB" sz="1200" baseline="0" dirty="0"/>
                        <a:t> </a:t>
                      </a:r>
                      <a:r>
                        <a:rPr lang="en-GB" sz="1200" dirty="0"/>
                        <a:t>purpose.</a:t>
                      </a:r>
                    </a:p>
                    <a:p>
                      <a:endParaRPr lang="en-GB" sz="1200"/>
                    </a:p>
                    <a:p>
                      <a:r>
                        <a:rPr lang="en-GB" sz="1200" dirty="0"/>
                        <a:t>I can choose</a:t>
                      </a:r>
                      <a:r>
                        <a:rPr lang="en-GB" sz="1200" baseline="0" dirty="0"/>
                        <a:t> </a:t>
                      </a:r>
                      <a:r>
                        <a:rPr lang="en-GB" sz="1200" dirty="0"/>
                        <a:t>appropriate sources</a:t>
                      </a:r>
                      <a:r>
                        <a:rPr lang="en-GB" sz="1200" baseline="0" dirty="0"/>
                        <a:t> </a:t>
                      </a:r>
                      <a:r>
                        <a:rPr lang="en-GB" sz="1200" dirty="0"/>
                        <a:t>to answer questions about specific people</a:t>
                      </a:r>
                      <a:r>
                        <a:rPr lang="en-GB" sz="1200" baseline="0" dirty="0"/>
                        <a:t> </a:t>
                      </a:r>
                      <a:r>
                        <a:rPr lang="en-GB" sz="1200" dirty="0"/>
                        <a:t>and events.</a:t>
                      </a:r>
                    </a:p>
                    <a:p>
                      <a:endParaRPr lang="en-GB" sz="1200"/>
                    </a:p>
                    <a:p>
                      <a:r>
                        <a:rPr lang="en-GB" sz="1200" dirty="0"/>
                        <a:t>I can combine sources</a:t>
                      </a:r>
                      <a:r>
                        <a:rPr lang="en-GB" sz="1200" baseline="0" dirty="0"/>
                        <a:t> </a:t>
                      </a:r>
                      <a:r>
                        <a:rPr lang="en-GB" sz="1200" dirty="0"/>
                        <a:t>and information to form an opinion.</a:t>
                      </a:r>
                    </a:p>
                    <a:p>
                      <a:endParaRPr lang="en-GB" sz="1200"/>
                    </a:p>
                    <a:p>
                      <a:endParaRPr lang="en-GB" sz="1200"/>
                    </a:p>
                  </a:txBody>
                  <a:tcPr marL="71755" marR="71755" marT="0" marB="0"/>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42563384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2526196080"/>
              </p:ext>
            </p:extLst>
          </p:nvPr>
        </p:nvGraphicFramePr>
        <p:xfrm>
          <a:off x="332656" y="179512"/>
          <a:ext cx="6264696" cy="4739767"/>
        </p:xfrm>
        <a:graphic>
          <a:graphicData uri="http://schemas.openxmlformats.org/drawingml/2006/table">
            <a:tbl>
              <a:tblPr firstRow="1" bandRow="1">
                <a:tableStyleId>{5940675A-B579-460E-94D1-54222C63F5DA}</a:tableStyleId>
              </a:tblPr>
              <a:tblGrid>
                <a:gridCol w="3132348">
                  <a:extLst>
                    <a:ext uri="{9D8B030D-6E8A-4147-A177-3AD203B41FA5}">
                      <a16:colId xmlns:a16="http://schemas.microsoft.com/office/drawing/2014/main" val="20000"/>
                    </a:ext>
                  </a:extLst>
                </a:gridCol>
                <a:gridCol w="3132348">
                  <a:extLst>
                    <a:ext uri="{9D8B030D-6E8A-4147-A177-3AD203B41FA5}">
                      <a16:colId xmlns:a16="http://schemas.microsoft.com/office/drawing/2014/main" val="20001"/>
                    </a:ext>
                  </a:extLst>
                </a:gridCol>
              </a:tblGrid>
              <a:tr h="370840">
                <a:tc gridSpan="2">
                  <a:txBody>
                    <a:bodyPr/>
                    <a:lstStyle/>
                    <a:p>
                      <a:pPr algn="ctr"/>
                      <a:r>
                        <a:rPr lang="en-GB" sz="1400" b="1" dirty="0"/>
                        <a:t>Geography</a:t>
                      </a:r>
                      <a:r>
                        <a:rPr lang="en-GB" sz="1400" b="1" baseline="0" dirty="0"/>
                        <a:t> </a:t>
                      </a:r>
                      <a:endParaRPr lang="en-GB" sz="1400" b="1"/>
                    </a:p>
                  </a:txBody>
                  <a:tcPr/>
                </a:tc>
                <a:tc hMerge="1">
                  <a:txBody>
                    <a:bodyPr/>
                    <a:lstStyle/>
                    <a:p>
                      <a:pPr algn="ctr"/>
                      <a:endParaRPr lang="en-GB"/>
                    </a:p>
                  </a:txBody>
                  <a:tcPr/>
                </a:tc>
                <a:extLst>
                  <a:ext uri="{0D108BD9-81ED-4DB2-BD59-A6C34878D82A}">
                    <a16:rowId xmlns:a16="http://schemas.microsoft.com/office/drawing/2014/main" val="10000"/>
                  </a:ext>
                </a:extLst>
              </a:tr>
              <a:tr h="370840">
                <a:tc>
                  <a:txBody>
                    <a:bodyPr/>
                    <a:lstStyle/>
                    <a:p>
                      <a:r>
                        <a:rPr lang="en-GB" sz="1400" b="1" dirty="0"/>
                        <a:t>National</a:t>
                      </a:r>
                      <a:r>
                        <a:rPr lang="en-GB" sz="1400" b="1" baseline="0" dirty="0"/>
                        <a:t> Curriculum Coverage </a:t>
                      </a:r>
                      <a:endParaRPr lang="en-GB" sz="1400" b="1"/>
                    </a:p>
                  </a:txBody>
                  <a:tcPr/>
                </a:tc>
                <a:tc>
                  <a:txBody>
                    <a:bodyPr/>
                    <a:lstStyle/>
                    <a:p>
                      <a:r>
                        <a:rPr lang="en-GB" sz="1400" b="1" dirty="0"/>
                        <a:t>Skills Journal Objectives</a:t>
                      </a:r>
                    </a:p>
                  </a:txBody>
                  <a:tcPr/>
                </a:tc>
                <a:extLst>
                  <a:ext uri="{0D108BD9-81ED-4DB2-BD59-A6C34878D82A}">
                    <a16:rowId xmlns:a16="http://schemas.microsoft.com/office/drawing/2014/main" val="10001"/>
                  </a:ext>
                </a:extLst>
              </a:tr>
              <a:tr h="1112520">
                <a:tc>
                  <a:txBody>
                    <a:bodyPr/>
                    <a:lstStyle/>
                    <a:p>
                      <a:pPr marL="226695" indent="-226695">
                        <a:lnSpc>
                          <a:spcPct val="120000"/>
                        </a:lnSpc>
                        <a:spcAft>
                          <a:spcPts val="300"/>
                        </a:spcAft>
                        <a:tabLst>
                          <a:tab pos="226695" algn="l"/>
                        </a:tabLst>
                      </a:pPr>
                      <a:r>
                        <a:rPr lang="en-GB" sz="1200" dirty="0">
                          <a:effectLst/>
                          <a:latin typeface="+mn-lt"/>
                          <a:ea typeface="Calibri"/>
                          <a:cs typeface="Times New Roman"/>
                        </a:rPr>
                        <a:t>Describe and understand key aspects of:</a:t>
                      </a:r>
                      <a:r>
                        <a:rPr lang="en-GB" sz="1200" baseline="0" dirty="0">
                          <a:effectLst/>
                          <a:latin typeface="+mn-lt"/>
                          <a:ea typeface="Calibri"/>
                          <a:cs typeface="Times New Roman"/>
                        </a:rPr>
                        <a:t> </a:t>
                      </a:r>
                      <a:r>
                        <a:rPr lang="en-GB" sz="1200" dirty="0">
                          <a:effectLst/>
                          <a:latin typeface="+mn-lt"/>
                          <a:ea typeface="Calibri"/>
                          <a:cs typeface="Times New Roman"/>
                        </a:rPr>
                        <a:t>physical geography, including: climate zones, biomes and vegetation belts</a:t>
                      </a:r>
                    </a:p>
                    <a:p>
                      <a:pPr marL="226695" lvl="0" indent="-226695">
                        <a:lnSpc>
                          <a:spcPct val="120000"/>
                        </a:lnSpc>
                        <a:spcAft>
                          <a:spcPts val="300"/>
                        </a:spcAft>
                        <a:buNone/>
                      </a:pPr>
                      <a:r>
                        <a:rPr lang="en-GB" sz="1200" i="1" dirty="0">
                          <a:effectLst/>
                          <a:latin typeface="+mn-lt"/>
                          <a:ea typeface="Calibri"/>
                          <a:cs typeface="Times New Roman"/>
                        </a:rPr>
                        <a:t>Where in the world is </a:t>
                      </a:r>
                      <a:r>
                        <a:rPr lang="en-GB" sz="1200" i="1" dirty="0" err="1">
                          <a:effectLst/>
                          <a:latin typeface="+mn-lt"/>
                          <a:ea typeface="Calibri"/>
                          <a:cs typeface="Times New Roman"/>
                        </a:rPr>
                        <a:t>cocao</a:t>
                      </a:r>
                      <a:r>
                        <a:rPr lang="en-GB" sz="1200" i="1" dirty="0">
                          <a:effectLst/>
                          <a:latin typeface="+mn-lt"/>
                          <a:ea typeface="Calibri"/>
                          <a:cs typeface="Times New Roman"/>
                        </a:rPr>
                        <a:t> grown and why does it grow well there?</a:t>
                      </a:r>
                      <a:endParaRPr lang="en-GB" sz="1200" dirty="0">
                        <a:effectLst/>
                        <a:latin typeface="+mn-lt"/>
                        <a:ea typeface="Calibri"/>
                        <a:cs typeface="Times New Roman"/>
                      </a:endParaRPr>
                    </a:p>
                    <a:p>
                      <a:pPr marL="226695" indent="-226695" algn="l">
                        <a:lnSpc>
                          <a:spcPct val="120000"/>
                        </a:lnSpc>
                        <a:spcAft>
                          <a:spcPts val="300"/>
                        </a:spcAft>
                      </a:pPr>
                      <a:endParaRPr lang="en-GB" sz="1200">
                        <a:effectLst/>
                        <a:latin typeface="+mn-lt"/>
                        <a:ea typeface="Calibri"/>
                        <a:cs typeface="Times New Roman"/>
                      </a:endParaRPr>
                    </a:p>
                    <a:p>
                      <a:pPr marL="226695" indent="-226695" algn="l">
                        <a:lnSpc>
                          <a:spcPct val="120000"/>
                        </a:lnSpc>
                        <a:spcAft>
                          <a:spcPts val="300"/>
                        </a:spcAft>
                        <a:tabLst>
                          <a:tab pos="226695" algn="l"/>
                        </a:tabLst>
                      </a:pPr>
                      <a:r>
                        <a:rPr lang="en-GB" sz="1200" dirty="0">
                          <a:effectLst/>
                          <a:latin typeface="+mn-lt"/>
                          <a:ea typeface="Calibri"/>
                          <a:cs typeface="Times New Roman"/>
                        </a:rPr>
                        <a:t>Lo cate the world’s countries, using</a:t>
                      </a:r>
                      <a:r>
                        <a:rPr lang="en-GB" sz="1200" baseline="0" dirty="0">
                          <a:effectLst/>
                          <a:latin typeface="+mn-lt"/>
                          <a:ea typeface="Calibri"/>
                          <a:cs typeface="Times New Roman"/>
                        </a:rPr>
                        <a:t> </a:t>
                      </a:r>
                      <a:r>
                        <a:rPr lang="en-GB" sz="1200" dirty="0">
                          <a:effectLst/>
                          <a:latin typeface="+mn-lt"/>
                          <a:ea typeface="Calibri"/>
                          <a:cs typeface="Times New Roman"/>
                        </a:rPr>
                        <a:t>maps to focus on Europe (including the location of Russia) and North and South America, concentrating on their environmental regions, key physical and human characteristics, countries, and major cities.</a:t>
                      </a:r>
                    </a:p>
                    <a:p>
                      <a:pPr marL="226695" lvl="0" indent="-226695" algn="l">
                        <a:lnSpc>
                          <a:spcPct val="120000"/>
                        </a:lnSpc>
                        <a:spcAft>
                          <a:spcPts val="300"/>
                        </a:spcAft>
                        <a:buNone/>
                      </a:pPr>
                      <a:r>
                        <a:rPr lang="en-GB" sz="1200" i="1" dirty="0">
                          <a:effectLst/>
                          <a:latin typeface="+mn-lt"/>
                          <a:ea typeface="Calibri"/>
                          <a:cs typeface="Times New Roman"/>
                        </a:rPr>
                        <a:t>Track the journeys involved in the production of chocolate.  What is the environmental impact and how have chocolate companies attempted to balance its impact?</a:t>
                      </a:r>
                      <a:endParaRPr lang="en-GB" sz="1200" dirty="0">
                        <a:effectLst/>
                        <a:latin typeface="+mn-lt"/>
                        <a:ea typeface="Calibri"/>
                        <a:cs typeface="Times New Roman"/>
                      </a:endParaRPr>
                    </a:p>
                    <a:p>
                      <a:pPr marL="226695" lvl="0" indent="-226695" algn="l">
                        <a:lnSpc>
                          <a:spcPct val="120000"/>
                        </a:lnSpc>
                        <a:spcAft>
                          <a:spcPts val="300"/>
                        </a:spcAft>
                        <a:buNone/>
                      </a:pPr>
                      <a:endParaRPr lang="en-GB" sz="1200" dirty="0">
                        <a:effectLst/>
                        <a:latin typeface="+mn-lt"/>
                        <a:ea typeface="Calibri"/>
                        <a:cs typeface="Times New Roman"/>
                      </a:endParaRPr>
                    </a:p>
                  </a:txBody>
                  <a:tcPr/>
                </a:tc>
                <a:tc>
                  <a:txBody>
                    <a:bodyPr/>
                    <a:lstStyle/>
                    <a:p>
                      <a:r>
                        <a:rPr lang="en-GB" sz="1200" dirty="0"/>
                        <a:t>I can use a range of sources to research </a:t>
                      </a:r>
                      <a:endParaRPr lang="en-GB" sz="1200"/>
                    </a:p>
                    <a:p>
                      <a:endParaRPr lang="en-GB" sz="1200"/>
                    </a:p>
                    <a:p>
                      <a:r>
                        <a:rPr lang="en-GB" sz="1200" dirty="0"/>
                        <a:t>I can create</a:t>
                      </a:r>
                      <a:r>
                        <a:rPr lang="en-GB" sz="1200" baseline="0" dirty="0"/>
                        <a:t> a survey </a:t>
                      </a:r>
                    </a:p>
                    <a:p>
                      <a:endParaRPr lang="en-GB" sz="1200" baseline="0"/>
                    </a:p>
                    <a:p>
                      <a:r>
                        <a:rPr lang="en-GB" sz="1200" baseline="0" dirty="0"/>
                        <a:t>I can analyse information and make a conclusion </a:t>
                      </a:r>
                    </a:p>
                    <a:p>
                      <a:endParaRPr lang="en-GB" sz="1200" baseline="0"/>
                    </a:p>
                    <a:p>
                      <a:r>
                        <a:rPr lang="en-GB" sz="1200" baseline="0" dirty="0"/>
                        <a:t>I can explore topical geographical issues </a:t>
                      </a:r>
                      <a:endParaRPr lang="en-GB" sz="1200"/>
                    </a:p>
                  </a:txBody>
                  <a:tcPr marL="71755" marR="71755" marT="0" marB="0"/>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28010105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2419168940"/>
              </p:ext>
            </p:extLst>
          </p:nvPr>
        </p:nvGraphicFramePr>
        <p:xfrm>
          <a:off x="404664" y="323528"/>
          <a:ext cx="6120680" cy="3027680"/>
        </p:xfrm>
        <a:graphic>
          <a:graphicData uri="http://schemas.openxmlformats.org/drawingml/2006/table">
            <a:tbl>
              <a:tblPr firstRow="1" bandRow="1">
                <a:tableStyleId>{5940675A-B579-460E-94D1-54222C63F5DA}</a:tableStyleId>
              </a:tblPr>
              <a:tblGrid>
                <a:gridCol w="3060340">
                  <a:extLst>
                    <a:ext uri="{9D8B030D-6E8A-4147-A177-3AD203B41FA5}">
                      <a16:colId xmlns:a16="http://schemas.microsoft.com/office/drawing/2014/main" val="20000"/>
                    </a:ext>
                  </a:extLst>
                </a:gridCol>
                <a:gridCol w="3060340">
                  <a:extLst>
                    <a:ext uri="{9D8B030D-6E8A-4147-A177-3AD203B41FA5}">
                      <a16:colId xmlns:a16="http://schemas.microsoft.com/office/drawing/2014/main" val="20001"/>
                    </a:ext>
                  </a:extLst>
                </a:gridCol>
              </a:tblGrid>
              <a:tr h="370840">
                <a:tc gridSpan="2">
                  <a:txBody>
                    <a:bodyPr/>
                    <a:lstStyle/>
                    <a:p>
                      <a:pPr algn="ctr"/>
                      <a:r>
                        <a:rPr lang="en-GB" sz="1400" b="1" dirty="0"/>
                        <a:t>Art</a:t>
                      </a:r>
                      <a:r>
                        <a:rPr lang="en-GB" sz="1400" b="1" baseline="0" dirty="0"/>
                        <a:t> and Design</a:t>
                      </a:r>
                      <a:endParaRPr lang="en-GB" sz="1400" b="1" dirty="0"/>
                    </a:p>
                  </a:txBody>
                  <a:tcPr/>
                </a:tc>
                <a:tc hMerge="1">
                  <a:txBody>
                    <a:bodyPr/>
                    <a:lstStyle/>
                    <a:p>
                      <a:pPr algn="ctr"/>
                      <a:endParaRPr lang="en-GB"/>
                    </a:p>
                  </a:txBody>
                  <a:tcPr/>
                </a:tc>
                <a:extLst>
                  <a:ext uri="{0D108BD9-81ED-4DB2-BD59-A6C34878D82A}">
                    <a16:rowId xmlns:a16="http://schemas.microsoft.com/office/drawing/2014/main" val="10000"/>
                  </a:ext>
                </a:extLst>
              </a:tr>
              <a:tr h="370840">
                <a:tc>
                  <a:txBody>
                    <a:bodyPr/>
                    <a:lstStyle/>
                    <a:p>
                      <a:r>
                        <a:rPr lang="en-GB" sz="1400" b="1" dirty="0"/>
                        <a:t>National</a:t>
                      </a:r>
                      <a:r>
                        <a:rPr lang="en-GB" sz="1400" b="1" baseline="0" dirty="0"/>
                        <a:t> Curriculum Objectives</a:t>
                      </a:r>
                      <a:endParaRPr lang="en-GB" sz="1400" b="1" dirty="0"/>
                    </a:p>
                  </a:txBody>
                  <a:tcPr/>
                </a:tc>
                <a:tc>
                  <a:txBody>
                    <a:bodyPr/>
                    <a:lstStyle/>
                    <a:p>
                      <a:r>
                        <a:rPr lang="en-GB" sz="1400" b="1" dirty="0"/>
                        <a:t>Skills Journal Objectives</a:t>
                      </a:r>
                    </a:p>
                  </a:txBody>
                  <a:tcPr/>
                </a:tc>
                <a:extLst>
                  <a:ext uri="{0D108BD9-81ED-4DB2-BD59-A6C34878D82A}">
                    <a16:rowId xmlns:a16="http://schemas.microsoft.com/office/drawing/2014/main" val="10001"/>
                  </a:ext>
                </a:extLst>
              </a:tr>
              <a:tr h="370840">
                <a:tc>
                  <a:txBody>
                    <a:bodyPr/>
                    <a:lstStyle/>
                    <a:p>
                      <a:r>
                        <a:rPr lang="en-GB" sz="1200" dirty="0"/>
                        <a:t>Pupils should be taught:</a:t>
                      </a:r>
                    </a:p>
                    <a:p>
                      <a:pPr marL="285750" indent="-285750">
                        <a:buFont typeface="Arial" panose="020B0604020202020204" pitchFamily="34" charset="0"/>
                        <a:buChar char="•"/>
                      </a:pPr>
                      <a:r>
                        <a:rPr lang="en-GB" sz="1200" dirty="0"/>
                        <a:t>to create sketch books to record their observations and use them to review and revisit ideas</a:t>
                      </a:r>
                    </a:p>
                    <a:p>
                      <a:pPr marL="285750" indent="-285750">
                        <a:buFont typeface="Arial" panose="020B0604020202020204" pitchFamily="34" charset="0"/>
                        <a:buChar char="•"/>
                      </a:pPr>
                      <a:r>
                        <a:rPr lang="en-GB" sz="1200" dirty="0"/>
                        <a:t>to improve their mastery of art and design techniques, including drawing, painting and sculpture with a range of materials [for example, pencil, charcoal, paint, clay]</a:t>
                      </a:r>
                    </a:p>
                    <a:p>
                      <a:pPr marL="285750" indent="-285750">
                        <a:buFont typeface="Arial" panose="020B0604020202020204" pitchFamily="34" charset="0"/>
                        <a:buChar char="•"/>
                      </a:pPr>
                      <a:r>
                        <a:rPr lang="en-GB" sz="1200" dirty="0"/>
                        <a:t>about great artists, architects and designers in history.</a:t>
                      </a:r>
                    </a:p>
                    <a:p>
                      <a:endParaRPr lang="en-GB" sz="1200"/>
                    </a:p>
                  </a:txBody>
                  <a:tcPr/>
                </a:tc>
                <a:tc>
                  <a:txBody>
                    <a:bodyPr/>
                    <a:lstStyle/>
                    <a:p>
                      <a:pPr marL="171450" indent="-171450">
                        <a:buFont typeface="Arial"/>
                        <a:buChar char="•"/>
                      </a:pPr>
                      <a:r>
                        <a:rPr lang="en-GB" sz="1200" b="0" i="0" u="none" strike="noStrike" noProof="0" dirty="0">
                          <a:latin typeface="Calibri"/>
                        </a:rPr>
                        <a:t>I know art has changed throughout history.</a:t>
                      </a:r>
                      <a:endParaRPr lang="en-GB" sz="1200" dirty="0"/>
                    </a:p>
                    <a:p>
                      <a:pPr marL="171450" lvl="0" indent="-171450">
                        <a:buFont typeface="Arial"/>
                        <a:buChar char="•"/>
                      </a:pPr>
                      <a:endParaRPr lang="en-GB" sz="1200" dirty="0"/>
                    </a:p>
                    <a:p>
                      <a:pPr marL="171450" lvl="0" indent="-171450">
                        <a:buFont typeface="Arial"/>
                        <a:buChar char="•"/>
                      </a:pPr>
                      <a:r>
                        <a:rPr lang="en-GB" sz="1200" b="0" i="0" u="none" strike="noStrike" noProof="0" dirty="0">
                          <a:latin typeface="Calibri"/>
                        </a:rPr>
                        <a:t>I can explain how the past can be represented through art.</a:t>
                      </a:r>
                      <a:endParaRPr lang="en-GB" sz="1200" dirty="0"/>
                    </a:p>
                    <a:p>
                      <a:pPr marL="171450" lvl="0" indent="-171450">
                        <a:buFont typeface="Arial"/>
                        <a:buChar char="•"/>
                      </a:pPr>
                      <a:endParaRPr lang="en-GB" sz="1200" dirty="0"/>
                    </a:p>
                    <a:p>
                      <a:pPr marL="171450" lvl="0" indent="-171450">
                        <a:buFont typeface="Arial"/>
                        <a:buChar char="•"/>
                      </a:pPr>
                      <a:r>
                        <a:rPr lang="en-GB" sz="1200" b="0" i="0" u="none" strike="noStrike" noProof="0" dirty="0">
                          <a:latin typeface="Calibri"/>
                        </a:rPr>
                        <a:t>I can place events, peoples and changes into correct periods of time.</a:t>
                      </a:r>
                      <a:endParaRPr lang="en-GB" sz="1200" dirty="0"/>
                    </a:p>
                    <a:p>
                      <a:pPr marL="171450" lvl="0" indent="-171450">
                        <a:buFont typeface="Arial"/>
                        <a:buChar char="•"/>
                      </a:pPr>
                      <a:endParaRPr lang="en-GB" sz="1200" dirty="0"/>
                    </a:p>
                    <a:p>
                      <a:pPr marL="0" lvl="0" indent="0">
                        <a:buNone/>
                      </a:pPr>
                      <a:r>
                        <a:rPr lang="en-GB" sz="1200"/>
                        <a:t>*No specific pen objectives</a:t>
                      </a:r>
                      <a:endParaRPr lang="en-GB" sz="1200" dirty="0"/>
                    </a:p>
                  </a:txBody>
                  <a:tcP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54836675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2251422447"/>
              </p:ext>
            </p:extLst>
          </p:nvPr>
        </p:nvGraphicFramePr>
        <p:xfrm>
          <a:off x="404664" y="323528"/>
          <a:ext cx="6120680" cy="3850640"/>
        </p:xfrm>
        <a:graphic>
          <a:graphicData uri="http://schemas.openxmlformats.org/drawingml/2006/table">
            <a:tbl>
              <a:tblPr firstRow="1" bandRow="1">
                <a:tableStyleId>{5940675A-B579-460E-94D1-54222C63F5DA}</a:tableStyleId>
              </a:tblPr>
              <a:tblGrid>
                <a:gridCol w="3095516">
                  <a:extLst>
                    <a:ext uri="{9D8B030D-6E8A-4147-A177-3AD203B41FA5}">
                      <a16:colId xmlns:a16="http://schemas.microsoft.com/office/drawing/2014/main" val="20000"/>
                    </a:ext>
                  </a:extLst>
                </a:gridCol>
                <a:gridCol w="3025164">
                  <a:extLst>
                    <a:ext uri="{9D8B030D-6E8A-4147-A177-3AD203B41FA5}">
                      <a16:colId xmlns:a16="http://schemas.microsoft.com/office/drawing/2014/main" val="20001"/>
                    </a:ext>
                  </a:extLst>
                </a:gridCol>
              </a:tblGrid>
              <a:tr h="370840">
                <a:tc gridSpan="2">
                  <a:txBody>
                    <a:bodyPr/>
                    <a:lstStyle/>
                    <a:p>
                      <a:pPr algn="ctr"/>
                      <a:r>
                        <a:rPr lang="en-GB" sz="1400" b="1">
                          <a:latin typeface="+mn-lt"/>
                        </a:rPr>
                        <a:t>Design</a:t>
                      </a:r>
                      <a:r>
                        <a:rPr lang="en-GB" sz="1400" b="1" baseline="0">
                          <a:latin typeface="+mn-lt"/>
                        </a:rPr>
                        <a:t> Technology</a:t>
                      </a:r>
                      <a:endParaRPr lang="en-GB" sz="1400" b="1">
                        <a:latin typeface="+mn-lt"/>
                      </a:endParaRPr>
                    </a:p>
                  </a:txBody>
                  <a:tcPr/>
                </a:tc>
                <a:tc hMerge="1">
                  <a:txBody>
                    <a:bodyPr/>
                    <a:lstStyle/>
                    <a:p>
                      <a:pPr algn="ctr"/>
                      <a:endParaRPr lang="en-GB"/>
                    </a:p>
                  </a:txBody>
                  <a:tcPr/>
                </a:tc>
                <a:extLst>
                  <a:ext uri="{0D108BD9-81ED-4DB2-BD59-A6C34878D82A}">
                    <a16:rowId xmlns:a16="http://schemas.microsoft.com/office/drawing/2014/main" val="10000"/>
                  </a:ext>
                </a:extLst>
              </a:tr>
              <a:tr h="370840">
                <a:tc>
                  <a:txBody>
                    <a:bodyPr/>
                    <a:lstStyle/>
                    <a:p>
                      <a:r>
                        <a:rPr lang="en-GB" sz="1400" b="1">
                          <a:latin typeface="+mn-lt"/>
                        </a:rPr>
                        <a:t>National</a:t>
                      </a:r>
                      <a:r>
                        <a:rPr lang="en-GB" sz="1400" b="1" baseline="0">
                          <a:latin typeface="+mn-lt"/>
                        </a:rPr>
                        <a:t> Curriculum Objectives</a:t>
                      </a:r>
                      <a:endParaRPr lang="en-GB" sz="1400" b="1">
                        <a:latin typeface="+mn-lt"/>
                      </a:endParaRPr>
                    </a:p>
                  </a:txBody>
                  <a:tcPr/>
                </a:tc>
                <a:tc>
                  <a:txBody>
                    <a:bodyPr/>
                    <a:lstStyle/>
                    <a:p>
                      <a:r>
                        <a:rPr lang="en-GB" sz="1400" b="1">
                          <a:latin typeface="+mn-lt"/>
                        </a:rPr>
                        <a:t>Skills Journal Objectives</a:t>
                      </a:r>
                    </a:p>
                  </a:txBody>
                  <a:tcPr/>
                </a:tc>
                <a:extLst>
                  <a:ext uri="{0D108BD9-81ED-4DB2-BD59-A6C34878D82A}">
                    <a16:rowId xmlns:a16="http://schemas.microsoft.com/office/drawing/2014/main" val="10001"/>
                  </a:ext>
                </a:extLst>
              </a:tr>
              <a:tr h="370840">
                <a:tc>
                  <a:txBody>
                    <a:bodyPr/>
                    <a:lstStyle/>
                    <a:p>
                      <a:pPr marL="171450" indent="-171450">
                        <a:buFont typeface="Arial" panose="020B0604020202020204" pitchFamily="34" charset="0"/>
                        <a:buChar char="•"/>
                      </a:pPr>
                      <a:r>
                        <a:rPr lang="en-GB" sz="1200" kern="1200">
                          <a:solidFill>
                            <a:schemeClr val="tx1"/>
                          </a:solidFill>
                          <a:effectLst/>
                          <a:latin typeface="+mn-lt"/>
                          <a:ea typeface="+mn-ea"/>
                          <a:cs typeface="+mn-cs"/>
                        </a:rPr>
                        <a:t>understand and apply the principles of a healthy and varied diet</a:t>
                      </a:r>
                    </a:p>
                    <a:p>
                      <a:pPr marL="171450" indent="-171450">
                        <a:buFont typeface="Arial" panose="020B0604020202020204" pitchFamily="34" charset="0"/>
                        <a:buChar char="•"/>
                      </a:pPr>
                      <a:r>
                        <a:rPr lang="en-GB" sz="1200" kern="1200">
                          <a:solidFill>
                            <a:schemeClr val="tx1"/>
                          </a:solidFill>
                          <a:effectLst/>
                          <a:latin typeface="+mn-lt"/>
                          <a:ea typeface="+mn-ea"/>
                          <a:cs typeface="+mn-cs"/>
                        </a:rPr>
                        <a:t>prepare and cook a variety of predominantly savoury dishes using a range of cooking techniques</a:t>
                      </a:r>
                    </a:p>
                    <a:p>
                      <a:pPr marL="171450" indent="-171450">
                        <a:buFont typeface="Arial" panose="020B0604020202020204" pitchFamily="34" charset="0"/>
                        <a:buChar char="•"/>
                      </a:pPr>
                      <a:r>
                        <a:rPr lang="en-GB" sz="1200" kern="1200">
                          <a:solidFill>
                            <a:schemeClr val="tx1"/>
                          </a:solidFill>
                          <a:effectLst/>
                          <a:latin typeface="+mn-lt"/>
                          <a:ea typeface="+mn-ea"/>
                          <a:cs typeface="+mn-cs"/>
                        </a:rPr>
                        <a:t>understand seasonality, and know where and how a variety of ingredients are grown, reared, caught and processed.</a:t>
                      </a:r>
                    </a:p>
                    <a:p>
                      <a:endParaRPr lang="en-GB" sz="1200" kern="1200">
                        <a:solidFill>
                          <a:schemeClr val="tx1"/>
                        </a:solidFill>
                        <a:effectLst/>
                        <a:latin typeface="+mn-lt"/>
                        <a:ea typeface="+mn-ea"/>
                        <a:cs typeface="+mn-cs"/>
                      </a:endParaRPr>
                    </a:p>
                  </a:txBody>
                  <a:tcPr/>
                </a:tc>
                <a:tc>
                  <a:txBody>
                    <a:bodyPr/>
                    <a:lstStyle/>
                    <a:p>
                      <a:pPr algn="l">
                        <a:spcAft>
                          <a:spcPts val="0"/>
                        </a:spcAft>
                      </a:pPr>
                      <a:r>
                        <a:rPr lang="en-GB" sz="1200">
                          <a:effectLst/>
                          <a:latin typeface="+mn-lt"/>
                          <a:ea typeface="Times New Roman"/>
                        </a:rPr>
                        <a:t>I can analyse taste, texture,</a:t>
                      </a:r>
                      <a:r>
                        <a:rPr lang="en-GB" sz="1200" baseline="0">
                          <a:effectLst/>
                          <a:latin typeface="+mn-lt"/>
                          <a:ea typeface="Times New Roman"/>
                        </a:rPr>
                        <a:t> </a:t>
                      </a:r>
                      <a:r>
                        <a:rPr lang="en-GB" sz="1200">
                          <a:effectLst/>
                          <a:latin typeface="+mn-lt"/>
                          <a:ea typeface="Times New Roman"/>
                        </a:rPr>
                        <a:t>smell and appearance of a</a:t>
                      </a:r>
                      <a:r>
                        <a:rPr lang="en-GB" sz="1200" baseline="0">
                          <a:effectLst/>
                          <a:latin typeface="+mn-lt"/>
                          <a:ea typeface="Times New Roman"/>
                        </a:rPr>
                        <a:t> </a:t>
                      </a:r>
                      <a:r>
                        <a:rPr lang="en-GB" sz="1200">
                          <a:effectLst/>
                          <a:latin typeface="+mn-lt"/>
                          <a:ea typeface="Times New Roman"/>
                        </a:rPr>
                        <a:t>range of foods.</a:t>
                      </a:r>
                    </a:p>
                    <a:p>
                      <a:pPr algn="l">
                        <a:spcAft>
                          <a:spcPts val="0"/>
                        </a:spcAft>
                      </a:pPr>
                      <a:endParaRPr lang="en-GB" sz="1200">
                        <a:effectLst/>
                        <a:latin typeface="+mn-lt"/>
                        <a:ea typeface="Times New Roman"/>
                      </a:endParaRPr>
                    </a:p>
                    <a:p>
                      <a:pPr algn="l">
                        <a:spcAft>
                          <a:spcPts val="0"/>
                        </a:spcAft>
                      </a:pPr>
                      <a:r>
                        <a:rPr lang="en-GB" sz="1200">
                          <a:effectLst/>
                          <a:latin typeface="+mn-lt"/>
                          <a:ea typeface="Times New Roman"/>
                        </a:rPr>
                        <a:t>I can join and combine a</a:t>
                      </a:r>
                      <a:r>
                        <a:rPr lang="en-GB" sz="1200" baseline="0">
                          <a:effectLst/>
                          <a:latin typeface="+mn-lt"/>
                          <a:ea typeface="Times New Roman"/>
                        </a:rPr>
                        <a:t> </a:t>
                      </a:r>
                      <a:r>
                        <a:rPr lang="en-GB" sz="1200">
                          <a:effectLst/>
                          <a:latin typeface="+mn-lt"/>
                          <a:ea typeface="Times New Roman"/>
                        </a:rPr>
                        <a:t>range of ingredients.</a:t>
                      </a:r>
                    </a:p>
                    <a:p>
                      <a:pPr algn="l">
                        <a:spcAft>
                          <a:spcPts val="0"/>
                        </a:spcAft>
                      </a:pPr>
                      <a:endParaRPr lang="en-GB" sz="1200">
                        <a:effectLst/>
                        <a:latin typeface="+mn-lt"/>
                        <a:ea typeface="Times New Roman"/>
                      </a:endParaRPr>
                    </a:p>
                    <a:p>
                      <a:pPr algn="l">
                        <a:spcAft>
                          <a:spcPts val="0"/>
                        </a:spcAft>
                      </a:pPr>
                      <a:r>
                        <a:rPr lang="en-GB" sz="1200">
                          <a:effectLst/>
                          <a:latin typeface="+mn-lt"/>
                          <a:ea typeface="Times New Roman"/>
                        </a:rPr>
                        <a:t>I can work safely and</a:t>
                      </a:r>
                      <a:r>
                        <a:rPr lang="en-GB" sz="1200" baseline="0">
                          <a:effectLst/>
                          <a:latin typeface="+mn-lt"/>
                          <a:ea typeface="Times New Roman"/>
                        </a:rPr>
                        <a:t> </a:t>
                      </a:r>
                      <a:r>
                        <a:rPr lang="en-GB" sz="1200">
                          <a:effectLst/>
                          <a:latin typeface="+mn-lt"/>
                          <a:ea typeface="Times New Roman"/>
                        </a:rPr>
                        <a:t>hygienically.</a:t>
                      </a:r>
                    </a:p>
                    <a:p>
                      <a:pPr algn="l">
                        <a:spcAft>
                          <a:spcPts val="0"/>
                        </a:spcAft>
                      </a:pPr>
                      <a:endParaRPr lang="en-GB" sz="1200">
                        <a:effectLst/>
                        <a:latin typeface="+mn-lt"/>
                        <a:ea typeface="Times New Roman"/>
                      </a:endParaRPr>
                    </a:p>
                    <a:p>
                      <a:pPr algn="l">
                        <a:spcAft>
                          <a:spcPts val="0"/>
                        </a:spcAft>
                      </a:pPr>
                      <a:r>
                        <a:rPr lang="en-GB" sz="1200">
                          <a:effectLst/>
                          <a:latin typeface="+mn-lt"/>
                          <a:ea typeface="Times New Roman"/>
                        </a:rPr>
                        <a:t>I can weigh and</a:t>
                      </a:r>
                      <a:r>
                        <a:rPr lang="en-GB" sz="1200" baseline="0">
                          <a:effectLst/>
                          <a:latin typeface="+mn-lt"/>
                          <a:ea typeface="Times New Roman"/>
                        </a:rPr>
                        <a:t> </a:t>
                      </a:r>
                      <a:r>
                        <a:rPr lang="en-GB" sz="1200">
                          <a:effectLst/>
                          <a:latin typeface="+mn-lt"/>
                          <a:ea typeface="Times New Roman"/>
                        </a:rPr>
                        <a:t>measure using scales.</a:t>
                      </a:r>
                    </a:p>
                    <a:p>
                      <a:pPr algn="l">
                        <a:spcAft>
                          <a:spcPts val="0"/>
                        </a:spcAft>
                      </a:pPr>
                      <a:endParaRPr lang="en-GB" sz="1200">
                        <a:effectLst/>
                        <a:latin typeface="+mn-lt"/>
                        <a:ea typeface="Times New Roman"/>
                      </a:endParaRPr>
                    </a:p>
                    <a:p>
                      <a:pPr algn="l">
                        <a:spcAft>
                          <a:spcPts val="0"/>
                        </a:spcAft>
                      </a:pPr>
                      <a:r>
                        <a:rPr lang="en-GB" sz="1200">
                          <a:effectLst/>
                          <a:latin typeface="+mn-lt"/>
                          <a:ea typeface="Times New Roman"/>
                        </a:rPr>
                        <a:t>I can cut and shape</a:t>
                      </a:r>
                      <a:r>
                        <a:rPr lang="en-GB" sz="1200" baseline="0">
                          <a:effectLst/>
                          <a:latin typeface="+mn-lt"/>
                          <a:ea typeface="Times New Roman"/>
                        </a:rPr>
                        <a:t> i</a:t>
                      </a:r>
                      <a:r>
                        <a:rPr lang="en-GB" sz="1200">
                          <a:effectLst/>
                          <a:latin typeface="+mn-lt"/>
                          <a:ea typeface="Times New Roman"/>
                        </a:rPr>
                        <a:t>ngredients using tools and</a:t>
                      </a:r>
                    </a:p>
                    <a:p>
                      <a:pPr algn="l">
                        <a:spcAft>
                          <a:spcPts val="0"/>
                        </a:spcAft>
                      </a:pPr>
                      <a:r>
                        <a:rPr lang="en-GB" sz="1200">
                          <a:effectLst/>
                          <a:latin typeface="+mn-lt"/>
                          <a:ea typeface="Times New Roman"/>
                        </a:rPr>
                        <a:t>equipment.</a:t>
                      </a:r>
                    </a:p>
                    <a:p>
                      <a:pPr algn="l">
                        <a:spcAft>
                          <a:spcPts val="0"/>
                        </a:spcAft>
                      </a:pPr>
                      <a:endParaRPr lang="en-GB" sz="1200">
                        <a:effectLst/>
                        <a:latin typeface="+mn-lt"/>
                        <a:ea typeface="Times New Roman"/>
                      </a:endParaRPr>
                    </a:p>
                    <a:p>
                      <a:pPr algn="l">
                        <a:spcAft>
                          <a:spcPts val="0"/>
                        </a:spcAft>
                      </a:pPr>
                      <a:r>
                        <a:rPr lang="en-GB" sz="1200">
                          <a:effectLst/>
                          <a:latin typeface="+mn-lt"/>
                          <a:ea typeface="Times New Roman"/>
                        </a:rPr>
                        <a:t>I can join and combine</a:t>
                      </a:r>
                      <a:r>
                        <a:rPr lang="en-GB" sz="1200" baseline="0">
                          <a:effectLst/>
                          <a:latin typeface="+mn-lt"/>
                          <a:ea typeface="Times New Roman"/>
                        </a:rPr>
                        <a:t> </a:t>
                      </a:r>
                      <a:r>
                        <a:rPr lang="en-GB" sz="1200">
                          <a:effectLst/>
                          <a:latin typeface="+mn-lt"/>
                          <a:ea typeface="Times New Roman"/>
                        </a:rPr>
                        <a:t>food ingredients by</a:t>
                      </a:r>
                    </a:p>
                    <a:p>
                      <a:pPr algn="l">
                        <a:spcAft>
                          <a:spcPts val="0"/>
                        </a:spcAft>
                      </a:pPr>
                      <a:r>
                        <a:rPr lang="en-GB" sz="1200">
                          <a:effectLst/>
                          <a:latin typeface="+mn-lt"/>
                          <a:ea typeface="Times New Roman"/>
                        </a:rPr>
                        <a:t>beating, kneading &amp;</a:t>
                      </a:r>
                      <a:r>
                        <a:rPr lang="en-GB" sz="1200" baseline="0">
                          <a:effectLst/>
                          <a:latin typeface="+mn-lt"/>
                          <a:ea typeface="Times New Roman"/>
                        </a:rPr>
                        <a:t> </a:t>
                      </a:r>
                      <a:r>
                        <a:rPr lang="en-GB" sz="1200">
                          <a:effectLst/>
                          <a:latin typeface="+mn-lt"/>
                          <a:ea typeface="Times New Roman"/>
                        </a:rPr>
                        <a:t>rubbing in.</a:t>
                      </a:r>
                    </a:p>
                    <a:p>
                      <a:pPr algn="l">
                        <a:spcAft>
                          <a:spcPts val="0"/>
                        </a:spcAft>
                      </a:pPr>
                      <a:endParaRPr lang="en-GB" sz="1200">
                        <a:effectLst/>
                        <a:latin typeface="+mn-lt"/>
                        <a:ea typeface="Times New Roman"/>
                      </a:endParaRPr>
                    </a:p>
                    <a:p>
                      <a:pPr algn="l">
                        <a:spcAft>
                          <a:spcPts val="0"/>
                        </a:spcAft>
                      </a:pPr>
                      <a:endParaRPr lang="en-GB" sz="1200">
                        <a:effectLst/>
                        <a:latin typeface="+mn-lt"/>
                        <a:ea typeface="Times New Roman"/>
                      </a:endParaRPr>
                    </a:p>
                    <a:p>
                      <a:pPr algn="l">
                        <a:spcAft>
                          <a:spcPts val="0"/>
                        </a:spcAft>
                      </a:pPr>
                      <a:endParaRPr lang="en-GB" sz="1200">
                        <a:effectLst/>
                        <a:latin typeface="+mn-lt"/>
                        <a:ea typeface="Times New Roman"/>
                      </a:endParaRPr>
                    </a:p>
                  </a:txBody>
                  <a:tcPr marL="0" marR="0" marT="0" marB="0"/>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112457266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a:extLst>
              <a:ext uri="{FF2B5EF4-FFF2-40B4-BE49-F238E27FC236}">
                <a16:creationId xmlns:a16="http://schemas.microsoft.com/office/drawing/2014/main" id="{72A6FBD8-5A46-8DE3-643D-BC9D400E2658}"/>
              </a:ext>
            </a:extLst>
          </p:cNvPr>
          <p:cNvGraphicFramePr>
            <a:graphicFrameLocks noGrp="1"/>
          </p:cNvGraphicFramePr>
          <p:nvPr>
            <p:extLst>
              <p:ext uri="{D42A27DB-BD31-4B8C-83A1-F6EECF244321}">
                <p14:modId xmlns:p14="http://schemas.microsoft.com/office/powerpoint/2010/main" val="4021186000"/>
              </p:ext>
            </p:extLst>
          </p:nvPr>
        </p:nvGraphicFramePr>
        <p:xfrm>
          <a:off x="359672" y="254939"/>
          <a:ext cx="6105525" cy="5539740"/>
        </p:xfrm>
        <a:graphic>
          <a:graphicData uri="http://schemas.openxmlformats.org/drawingml/2006/table">
            <a:tbl>
              <a:tblPr firstRow="1" bandRow="1">
                <a:tableStyleId>{5940675A-B579-460E-94D1-54222C63F5DA}</a:tableStyleId>
              </a:tblPr>
              <a:tblGrid>
                <a:gridCol w="3790950">
                  <a:extLst>
                    <a:ext uri="{9D8B030D-6E8A-4147-A177-3AD203B41FA5}">
                      <a16:colId xmlns:a16="http://schemas.microsoft.com/office/drawing/2014/main" val="1776019568"/>
                    </a:ext>
                  </a:extLst>
                </a:gridCol>
                <a:gridCol w="2314575">
                  <a:extLst>
                    <a:ext uri="{9D8B030D-6E8A-4147-A177-3AD203B41FA5}">
                      <a16:colId xmlns:a16="http://schemas.microsoft.com/office/drawing/2014/main" val="3002738984"/>
                    </a:ext>
                  </a:extLst>
                </a:gridCol>
              </a:tblGrid>
              <a:tr h="361950">
                <a:tc gridSpan="2">
                  <a:txBody>
                    <a:bodyPr/>
                    <a:lstStyle/>
                    <a:p>
                      <a:pPr algn="ctr" fontAlgn="base"/>
                      <a:r>
                        <a:rPr lang="en-GB" sz="1400" b="1">
                          <a:effectLst/>
                        </a:rPr>
                        <a:t>Languages​</a:t>
                      </a:r>
                      <a:endParaRPr lang="en-GB" b="1">
                        <a:effectLst/>
                      </a:endParaRPr>
                    </a:p>
                  </a:txBody>
                  <a:tcPr/>
                </a:tc>
                <a:tc hMerge="1">
                  <a:txBody>
                    <a:bodyPr/>
                    <a:lstStyle/>
                    <a:p>
                      <a:endParaRPr lang="en-US"/>
                    </a:p>
                  </a:txBody>
                  <a:tcPr marL="0" marR="0" marT="0" marB="0" horzOverflow="overflow"/>
                </a:tc>
                <a:extLst>
                  <a:ext uri="{0D108BD9-81ED-4DB2-BD59-A6C34878D82A}">
                    <a16:rowId xmlns:a16="http://schemas.microsoft.com/office/drawing/2014/main" val="3144133014"/>
                  </a:ext>
                </a:extLst>
              </a:tr>
              <a:tr h="361950">
                <a:tc>
                  <a:txBody>
                    <a:bodyPr/>
                    <a:lstStyle/>
                    <a:p>
                      <a:pPr fontAlgn="base"/>
                      <a:r>
                        <a:rPr lang="en-GB" sz="1400" b="1">
                          <a:effectLst/>
                        </a:rPr>
                        <a:t>National Curriculum Objectives​</a:t>
                      </a:r>
                      <a:endParaRPr lang="en-GB" b="1">
                        <a:effectLst/>
                      </a:endParaRPr>
                    </a:p>
                  </a:txBody>
                  <a:tcPr/>
                </a:tc>
                <a:tc>
                  <a:txBody>
                    <a:bodyPr/>
                    <a:lstStyle/>
                    <a:p>
                      <a:pPr fontAlgn="base"/>
                      <a:r>
                        <a:rPr lang="en-GB" sz="1400" b="1">
                          <a:effectLst/>
                        </a:rPr>
                        <a:t>Skills Journal Objectives​</a:t>
                      </a:r>
                      <a:endParaRPr lang="en-GB" b="1">
                        <a:effectLst/>
                      </a:endParaRPr>
                    </a:p>
                  </a:txBody>
                  <a:tcPr/>
                </a:tc>
                <a:extLst>
                  <a:ext uri="{0D108BD9-81ED-4DB2-BD59-A6C34878D82A}">
                    <a16:rowId xmlns:a16="http://schemas.microsoft.com/office/drawing/2014/main" val="1799550847"/>
                  </a:ext>
                </a:extLst>
              </a:tr>
              <a:tr h="361950">
                <a:tc>
                  <a:txBody>
                    <a:bodyPr/>
                    <a:lstStyle/>
                    <a:p>
                      <a:pPr marL="342900" lvl="0" indent="-342900" fontAlgn="base">
                        <a:buFont typeface="Arial" panose="020B0604020202020204" pitchFamily="34" charset="0"/>
                        <a:buChar char="•"/>
                      </a:pPr>
                      <a:r>
                        <a:rPr lang="en-GB" sz="1000">
                          <a:effectLst/>
                        </a:rPr>
                        <a:t>listen attentively to spoken language and show understanding by joining in and responding​</a:t>
                      </a:r>
                      <a:endParaRPr lang="en-GB" sz="800">
                        <a:effectLst/>
                      </a:endParaRPr>
                    </a:p>
                    <a:p>
                      <a:pPr marL="342900" lvl="0" indent="-342900" fontAlgn="base">
                        <a:buFont typeface="Arial" panose="020B0604020202020204" pitchFamily="34" charset="0"/>
                        <a:buChar char="•"/>
                      </a:pPr>
                      <a:r>
                        <a:rPr lang="en-GB" sz="1000">
                          <a:effectLst/>
                        </a:rPr>
                        <a:t>explore the patterns and sounds of language through songs and rhymes and link the spelling, sound and meaning of words​</a:t>
                      </a:r>
                      <a:endParaRPr lang="en-GB" sz="800">
                        <a:effectLst/>
                      </a:endParaRPr>
                    </a:p>
                    <a:p>
                      <a:pPr marL="342900" lvl="0" indent="-342900" fontAlgn="base">
                        <a:buFont typeface="Arial" panose="020B0604020202020204" pitchFamily="34" charset="0"/>
                        <a:buChar char="•"/>
                      </a:pPr>
                      <a:r>
                        <a:rPr lang="en-GB" sz="1000">
                          <a:effectLst/>
                        </a:rPr>
                        <a:t>engage in conversations; ask and answer questions; express opinions and respond to those of others; seek clarification and help*​</a:t>
                      </a:r>
                      <a:endParaRPr lang="en-GB" sz="800">
                        <a:effectLst/>
                      </a:endParaRPr>
                    </a:p>
                    <a:p>
                      <a:pPr marL="342900" lvl="0" indent="-342900" fontAlgn="base">
                        <a:buFont typeface="Arial" panose="020B0604020202020204" pitchFamily="34" charset="0"/>
                        <a:buChar char="•"/>
                      </a:pPr>
                      <a:r>
                        <a:rPr lang="en-GB" sz="1000">
                          <a:effectLst/>
                        </a:rPr>
                        <a:t>speak in sentences, using familiar vocabulary, phrases and basic language structures​</a:t>
                      </a:r>
                      <a:endParaRPr lang="en-GB" sz="800">
                        <a:effectLst/>
                      </a:endParaRPr>
                    </a:p>
                    <a:p>
                      <a:pPr marL="342900" lvl="0" indent="-342900" fontAlgn="base">
                        <a:buFont typeface="Arial" panose="020B0604020202020204" pitchFamily="34" charset="0"/>
                        <a:buChar char="•"/>
                      </a:pPr>
                      <a:r>
                        <a:rPr lang="en-GB" sz="1000">
                          <a:effectLst/>
                        </a:rPr>
                        <a:t>develop accurate pronunciation and intonation so that others understand when they are reading aloud or using familiar words and phrases*​</a:t>
                      </a:r>
                      <a:endParaRPr lang="en-GB" sz="800">
                        <a:effectLst/>
                      </a:endParaRPr>
                    </a:p>
                    <a:p>
                      <a:pPr marL="342900" lvl="0" indent="-342900" fontAlgn="base">
                        <a:buFont typeface="Arial" panose="020B0604020202020204" pitchFamily="34" charset="0"/>
                        <a:buChar char="•"/>
                      </a:pPr>
                      <a:r>
                        <a:rPr lang="en-GB" sz="1000">
                          <a:effectLst/>
                        </a:rPr>
                        <a:t>present ideas and information orally to a range of audiences*​</a:t>
                      </a:r>
                      <a:endParaRPr lang="en-GB" sz="800">
                        <a:effectLst/>
                      </a:endParaRPr>
                    </a:p>
                    <a:p>
                      <a:pPr marL="342900" lvl="0" indent="-342900" fontAlgn="base">
                        <a:buFont typeface="Arial" panose="020B0604020202020204" pitchFamily="34" charset="0"/>
                        <a:buChar char="•"/>
                      </a:pPr>
                      <a:r>
                        <a:rPr lang="en-GB" sz="1000">
                          <a:effectLst/>
                        </a:rPr>
                        <a:t>read carefully and show understanding of words, phrases and simple writing​</a:t>
                      </a:r>
                      <a:endParaRPr lang="en-GB" sz="800">
                        <a:effectLst/>
                      </a:endParaRPr>
                    </a:p>
                    <a:p>
                      <a:pPr marL="342900" lvl="0" indent="-342900" fontAlgn="base">
                        <a:buFont typeface="Arial" panose="020B0604020202020204" pitchFamily="34" charset="0"/>
                        <a:buChar char="•"/>
                      </a:pPr>
                      <a:r>
                        <a:rPr lang="en-GB" sz="1000">
                          <a:effectLst/>
                        </a:rPr>
                        <a:t>appreciate stories, songs, poems and rhymes in the language​</a:t>
                      </a:r>
                      <a:endParaRPr lang="en-GB" sz="800">
                        <a:effectLst/>
                      </a:endParaRPr>
                    </a:p>
                    <a:p>
                      <a:pPr marL="342900" lvl="0" indent="-342900" fontAlgn="base">
                        <a:buFont typeface="Arial" panose="020B0604020202020204" pitchFamily="34" charset="0"/>
                        <a:buChar char="•"/>
                      </a:pPr>
                      <a:r>
                        <a:rPr lang="en-GB" sz="1000">
                          <a:effectLst/>
                        </a:rPr>
                        <a:t>broaden their vocabulary and develop their ability to understand new words that are introduced into familiar written material, including through using a dictionary​</a:t>
                      </a:r>
                      <a:endParaRPr lang="en-GB" sz="800">
                        <a:effectLst/>
                      </a:endParaRPr>
                    </a:p>
                    <a:p>
                      <a:pPr marL="342900" lvl="0" indent="-342900" fontAlgn="base">
                        <a:buFont typeface="Arial" panose="020B0604020202020204" pitchFamily="34" charset="0"/>
                        <a:buChar char="•"/>
                      </a:pPr>
                      <a:r>
                        <a:rPr lang="en-GB" sz="1000">
                          <a:effectLst/>
                        </a:rPr>
                        <a:t>write phrases from memory, and adapt these to create new sentences, to express ideas clearly​</a:t>
                      </a:r>
                      <a:endParaRPr lang="en-GB" sz="800">
                        <a:effectLst/>
                      </a:endParaRPr>
                    </a:p>
                    <a:p>
                      <a:pPr marL="342900" lvl="0" indent="-342900" fontAlgn="base">
                        <a:buFont typeface="Arial" panose="020B0604020202020204" pitchFamily="34" charset="0"/>
                        <a:buChar char="•"/>
                      </a:pPr>
                      <a:r>
                        <a:rPr lang="en-GB" sz="1000">
                          <a:effectLst/>
                        </a:rPr>
                        <a:t>describe people, places, things and actions orally* and in writing​</a:t>
                      </a:r>
                      <a:endParaRPr lang="en-GB" sz="800">
                        <a:effectLst/>
                      </a:endParaRPr>
                    </a:p>
                    <a:p>
                      <a:pPr marL="342900" lvl="0" indent="-342900" fontAlgn="base">
                        <a:buFont typeface="Arial" panose="020B0604020202020204" pitchFamily="34" charset="0"/>
                        <a:buChar char="•"/>
                      </a:pPr>
                      <a:r>
                        <a:rPr lang="en-GB" sz="1000">
                          <a:effectLst/>
                        </a:rPr>
                        <a:t>understand basic grammar appropriate to the language being studied, including (where relevant): feminine, masculine and neuter forms and the conjugation of high-frequency verbs; key features and patterns of the language; how to apply these, for instance, to build sentences; and how these differ from or are similar to English​</a:t>
                      </a:r>
                      <a:endParaRPr lang="en-GB" sz="800">
                        <a:effectLst/>
                      </a:endParaRPr>
                    </a:p>
                    <a:p>
                      <a:pPr fontAlgn="base"/>
                      <a:r>
                        <a:rPr lang="en-GB" sz="1000">
                          <a:effectLst/>
                        </a:rPr>
                        <a:t>​</a:t>
                      </a:r>
                      <a:endParaRPr lang="en-GB">
                        <a:effectLst/>
                      </a:endParaRPr>
                    </a:p>
                  </a:txBody>
                  <a:tcPr/>
                </a:tc>
                <a:tc>
                  <a:txBody>
                    <a:bodyPr/>
                    <a:lstStyle/>
                    <a:p>
                      <a:pPr fontAlgn="base"/>
                      <a:r>
                        <a:rPr lang="en-GB" sz="1000">
                          <a:effectLst/>
                        </a:rPr>
                        <a:t>Listen attentively to spoken language and show understanding by joining in and responding ​</a:t>
                      </a:r>
                      <a:endParaRPr lang="en-GB">
                        <a:effectLst/>
                      </a:endParaRPr>
                    </a:p>
                    <a:p>
                      <a:pPr fontAlgn="base"/>
                      <a:r>
                        <a:rPr lang="en-GB" sz="1000">
                          <a:effectLst/>
                        </a:rPr>
                        <a:t>​</a:t>
                      </a:r>
                      <a:endParaRPr lang="en-GB">
                        <a:effectLst/>
                      </a:endParaRPr>
                    </a:p>
                    <a:p>
                      <a:pPr fontAlgn="base"/>
                      <a:r>
                        <a:rPr lang="en-GB" sz="1000">
                          <a:effectLst/>
                        </a:rPr>
                        <a:t>Speak in sentences using familiar      vocabulary ​</a:t>
                      </a:r>
                      <a:endParaRPr lang="en-GB">
                        <a:effectLst/>
                      </a:endParaRPr>
                    </a:p>
                    <a:p>
                      <a:pPr fontAlgn="base"/>
                      <a:r>
                        <a:rPr lang="en-GB" sz="1000">
                          <a:effectLst/>
                        </a:rPr>
                        <a:t>  ​</a:t>
                      </a:r>
                      <a:endParaRPr lang="en-GB">
                        <a:effectLst/>
                      </a:endParaRPr>
                    </a:p>
                    <a:p>
                      <a:pPr fontAlgn="base"/>
                      <a:r>
                        <a:rPr lang="en-GB" sz="1000">
                          <a:effectLst/>
                        </a:rPr>
                        <a:t>Read carefully and show understanding of words and phrases ​</a:t>
                      </a:r>
                      <a:endParaRPr lang="en-GB">
                        <a:effectLst/>
                      </a:endParaRPr>
                    </a:p>
                    <a:p>
                      <a:pPr fontAlgn="base"/>
                      <a:r>
                        <a:rPr lang="en-GB" sz="1000">
                          <a:effectLst/>
                        </a:rPr>
                        <a:t>  ​</a:t>
                      </a:r>
                      <a:endParaRPr lang="en-GB">
                        <a:effectLst/>
                      </a:endParaRPr>
                    </a:p>
                    <a:p>
                      <a:pPr fontAlgn="base"/>
                      <a:r>
                        <a:rPr lang="en-GB" sz="1000">
                          <a:effectLst/>
                        </a:rPr>
                        <a:t>Use a dictionary to identify         unfamiliar words ​</a:t>
                      </a:r>
                      <a:endParaRPr lang="en-GB">
                        <a:effectLst/>
                      </a:endParaRPr>
                    </a:p>
                    <a:p>
                      <a:pPr fontAlgn="base"/>
                      <a:r>
                        <a:rPr lang="en-GB" sz="1000">
                          <a:effectLst/>
                        </a:rPr>
                        <a:t>  ​</a:t>
                      </a:r>
                      <a:endParaRPr lang="en-GB">
                        <a:effectLst/>
                      </a:endParaRPr>
                    </a:p>
                    <a:p>
                      <a:pPr fontAlgn="base"/>
                      <a:r>
                        <a:rPr lang="en-GB" sz="1000">
                          <a:effectLst/>
                        </a:rPr>
                        <a:t>Write phrases from memory and adapt these to create new sentences ​</a:t>
                      </a:r>
                      <a:endParaRPr lang="en-GB">
                        <a:effectLst/>
                      </a:endParaRPr>
                    </a:p>
                    <a:p>
                      <a:pPr fontAlgn="base"/>
                      <a:r>
                        <a:rPr lang="en-GB" sz="1000">
                          <a:effectLst/>
                        </a:rPr>
                        <a:t>  ​</a:t>
                      </a:r>
                      <a:endParaRPr lang="en-GB">
                        <a:effectLst/>
                      </a:endParaRPr>
                    </a:p>
                    <a:p>
                      <a:pPr fontAlgn="base"/>
                      <a:r>
                        <a:rPr lang="en-GB" sz="1000">
                          <a:effectLst/>
                        </a:rPr>
                        <a:t>Ask and answer basic questions such as what is your name, where do you live, how old are you, what time is it? ​</a:t>
                      </a:r>
                      <a:endParaRPr lang="en-GB">
                        <a:effectLst/>
                      </a:endParaRPr>
                    </a:p>
                    <a:p>
                      <a:pPr fontAlgn="base"/>
                      <a:r>
                        <a:rPr lang="en-GB" sz="1000">
                          <a:effectLst/>
                        </a:rPr>
                        <a:t>  ​</a:t>
                      </a:r>
                      <a:endParaRPr lang="en-GB">
                        <a:effectLst/>
                      </a:endParaRPr>
                    </a:p>
                    <a:p>
                      <a:pPr fontAlgn="base"/>
                      <a:r>
                        <a:rPr lang="en-GB" sz="1000">
                          <a:effectLst/>
                        </a:rPr>
                        <a:t>Count up to 100 ​</a:t>
                      </a:r>
                      <a:endParaRPr lang="en-GB">
                        <a:effectLst/>
                      </a:endParaRPr>
                    </a:p>
                    <a:p>
                      <a:pPr fontAlgn="base"/>
                      <a:r>
                        <a:rPr lang="en-GB" sz="1000">
                          <a:effectLst/>
                        </a:rPr>
                        <a:t>​</a:t>
                      </a:r>
                      <a:endParaRPr lang="en-GB">
                        <a:effectLst/>
                      </a:endParaRPr>
                    </a:p>
                    <a:p>
                      <a:pPr fontAlgn="base"/>
                      <a:r>
                        <a:rPr lang="en-GB" sz="1000">
                          <a:effectLst/>
                        </a:rPr>
                        <a:t>Describe people ​</a:t>
                      </a:r>
                      <a:endParaRPr lang="en-GB">
                        <a:effectLst/>
                      </a:endParaRPr>
                    </a:p>
                    <a:p>
                      <a:pPr fontAlgn="base"/>
                      <a:r>
                        <a:rPr lang="en-GB" sz="1000">
                          <a:effectLst/>
                        </a:rPr>
                        <a:t>  ​</a:t>
                      </a:r>
                      <a:endParaRPr lang="en-GB">
                        <a:effectLst/>
                      </a:endParaRPr>
                    </a:p>
                    <a:p>
                      <a:pPr fontAlgn="base"/>
                      <a:r>
                        <a:rPr lang="en-GB" sz="1000">
                          <a:effectLst/>
                        </a:rPr>
                        <a:t>Name the days of the week and month of the year ​</a:t>
                      </a:r>
                      <a:endParaRPr lang="en-GB">
                        <a:effectLst/>
                      </a:endParaRPr>
                    </a:p>
                    <a:p>
                      <a:pPr fontAlgn="base"/>
                      <a:r>
                        <a:rPr lang="en-GB" sz="1000">
                          <a:effectLst/>
                        </a:rPr>
                        <a:t>​</a:t>
                      </a:r>
                      <a:endParaRPr lang="en-GB">
                        <a:effectLst/>
                      </a:endParaRPr>
                    </a:p>
                    <a:p>
                      <a:pPr fontAlgn="base"/>
                      <a:r>
                        <a:rPr lang="en-GB" sz="1000">
                          <a:effectLst/>
                        </a:rPr>
                        <a:t>Comment on like and dislikes ​</a:t>
                      </a:r>
                      <a:endParaRPr lang="en-GB">
                        <a:effectLst/>
                      </a:endParaRPr>
                    </a:p>
                    <a:p>
                      <a:pPr fontAlgn="base"/>
                      <a:r>
                        <a:rPr lang="en-GB" sz="1000">
                          <a:effectLst/>
                        </a:rPr>
                        <a:t>  ​</a:t>
                      </a:r>
                      <a:endParaRPr lang="en-GB">
                        <a:effectLst/>
                      </a:endParaRPr>
                    </a:p>
                    <a:p>
                      <a:pPr fontAlgn="base"/>
                      <a:r>
                        <a:rPr lang="en-GB" sz="1000">
                          <a:effectLst/>
                        </a:rPr>
                        <a:t>  ​</a:t>
                      </a:r>
                      <a:endParaRPr lang="en-GB">
                        <a:effectLst/>
                      </a:endParaRPr>
                    </a:p>
                    <a:p>
                      <a:pPr fontAlgn="base"/>
                      <a:r>
                        <a:rPr lang="en-GB" sz="1000">
                          <a:effectLst/>
                        </a:rPr>
                        <a:t>  ​</a:t>
                      </a:r>
                      <a:endParaRPr lang="en-GB">
                        <a:effectLst/>
                      </a:endParaRPr>
                    </a:p>
                  </a:txBody>
                  <a:tcPr/>
                </a:tc>
                <a:extLst>
                  <a:ext uri="{0D108BD9-81ED-4DB2-BD59-A6C34878D82A}">
                    <a16:rowId xmlns:a16="http://schemas.microsoft.com/office/drawing/2014/main" val="3657863398"/>
                  </a:ext>
                </a:extLst>
              </a:tr>
            </a:tbl>
          </a:graphicData>
        </a:graphic>
      </p:graphicFrame>
    </p:spTree>
    <p:extLst>
      <p:ext uri="{BB962C8B-B14F-4D97-AF65-F5344CB8AC3E}">
        <p14:creationId xmlns:p14="http://schemas.microsoft.com/office/powerpoint/2010/main" val="107807165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ec8b76cb-a435-4ff2-aa72-e96e05e54d32">
      <Terms xmlns="http://schemas.microsoft.com/office/infopath/2007/PartnerControls"/>
    </lcf76f155ced4ddcb4097134ff3c332f>
    <TaxCatchAll xmlns="1c5bbdc9-acea-48ee-8edc-3bfa74557116"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69DF373A07483C4A8DFB4F6C97DA1E07" ma:contentTypeVersion="16" ma:contentTypeDescription="Create a new document." ma:contentTypeScope="" ma:versionID="32c1eed00bed1dfeacc77d801dfe03fe">
  <xsd:schema xmlns:xsd="http://www.w3.org/2001/XMLSchema" xmlns:xs="http://www.w3.org/2001/XMLSchema" xmlns:p="http://schemas.microsoft.com/office/2006/metadata/properties" xmlns:ns2="ec8b76cb-a435-4ff2-aa72-e96e05e54d32" xmlns:ns3="1c5bbdc9-acea-48ee-8edc-3bfa74557116" targetNamespace="http://schemas.microsoft.com/office/2006/metadata/properties" ma:root="true" ma:fieldsID="e61653a865188a05cc3aa91e4fce24f3" ns2:_="" ns3:_="">
    <xsd:import namespace="ec8b76cb-a435-4ff2-aa72-e96e05e54d32"/>
    <xsd:import namespace="1c5bbdc9-acea-48ee-8edc-3bfa74557116"/>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AutoTags" minOccurs="0"/>
                <xsd:element ref="ns2:MediaServiceOCR" minOccurs="0"/>
                <xsd:element ref="ns2:MediaServiceGenerationTime" minOccurs="0"/>
                <xsd:element ref="ns2:MediaServiceEventHashCode" minOccurs="0"/>
                <xsd:element ref="ns3:SharedWithUsers" minOccurs="0"/>
                <xsd:element ref="ns3:SharedWithDetails" minOccurs="0"/>
                <xsd:element ref="ns2:MediaServiceDateTaken" minOccurs="0"/>
                <xsd:element ref="ns2:MediaServiceLocation" minOccurs="0"/>
                <xsd:element ref="ns2:MediaLengthInSeconds" minOccurs="0"/>
                <xsd:element ref="ns2:lcf76f155ced4ddcb4097134ff3c332f" minOccurs="0"/>
                <xsd:element ref="ns3: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c8b76cb-a435-4ff2-aa72-e96e05e54d3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DateTaken" ma:index="18" nillable="true" ma:displayName="MediaServiceDateTaken" ma:hidden="true" ma:internalName="MediaServiceDateTaken" ma:readOnly="true">
      <xsd:simpleType>
        <xsd:restriction base="dms:Text"/>
      </xsd:simpleType>
    </xsd:element>
    <xsd:element name="MediaServiceLocation" ma:index="19" nillable="true" ma:displayName="Location" ma:internalName="MediaServiceLocation" ma:readOnly="true">
      <xsd:simpleType>
        <xsd:restriction base="dms:Text"/>
      </xsd:simpleType>
    </xsd:element>
    <xsd:element name="MediaLengthInSeconds" ma:index="20" nillable="true" ma:displayName="MediaLengthInSeconds" ma:hidden="true"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d9b6a167-3b0d-42a6-bc35-9a1c0af79a6c"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1c5bbdc9-acea-48ee-8edc-3bfa74557116" elementFormDefault="qualified">
    <xsd:import namespace="http://schemas.microsoft.com/office/2006/documentManagement/types"/>
    <xsd:import namespace="http://schemas.microsoft.com/office/infopath/2007/PartnerControls"/>
    <xsd:element name="SharedWithUsers" ma:index="16"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Shared With Details" ma:internalName="SharedWithDetails" ma:readOnly="true">
      <xsd:simpleType>
        <xsd:restriction base="dms:Note">
          <xsd:maxLength value="255"/>
        </xsd:restriction>
      </xsd:simpleType>
    </xsd:element>
    <xsd:element name="TaxCatchAll" ma:index="23" nillable="true" ma:displayName="Taxonomy Catch All Column" ma:hidden="true" ma:list="{3b75f9b9-b063-4438-ad05-3dd0c7291a91}" ma:internalName="TaxCatchAll" ma:showField="CatchAllData" ma:web="1c5bbdc9-acea-48ee-8edc-3bfa74557116">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E0188084-4B03-40CE-8C6F-9BB7A7768BA8}">
  <ds:schemaRefs>
    <ds:schemaRef ds:uri="http://schemas.microsoft.com/office/2006/metadata/properties"/>
    <ds:schemaRef ds:uri="http://schemas.microsoft.com/office/infopath/2007/PartnerControls"/>
    <ds:schemaRef ds:uri="ec8b76cb-a435-4ff2-aa72-e96e05e54d32"/>
    <ds:schemaRef ds:uri="1c5bbdc9-acea-48ee-8edc-3bfa74557116"/>
  </ds:schemaRefs>
</ds:datastoreItem>
</file>

<file path=customXml/itemProps2.xml><?xml version="1.0" encoding="utf-8"?>
<ds:datastoreItem xmlns:ds="http://schemas.openxmlformats.org/officeDocument/2006/customXml" ds:itemID="{A8703442-A7EC-430A-81C7-50858C80D18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ec8b76cb-a435-4ff2-aa72-e96e05e54d32"/>
    <ds:schemaRef ds:uri="1c5bbdc9-acea-48ee-8edc-3bfa7455711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0D186F0F-C34B-4B0F-9305-C783A11DA667}">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Application>Microsoft Office PowerPoint</Application>
  <PresentationFormat>On-screen Show (4:3)</PresentationFormat>
  <Slides>13</Slides>
  <Notes>1</Notes>
  <HiddenSlides>0</HiddenSlide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Windows User</dc:creator>
  <cp:revision>43</cp:revision>
  <dcterms:created xsi:type="dcterms:W3CDTF">2015-03-16T20:58:14Z</dcterms:created>
  <dcterms:modified xsi:type="dcterms:W3CDTF">2022-11-10T11:23:31Z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0x01010069DF373A07483C4A8DFB4F6C97DA1E07</vt:lpwstr>
  </property>
  <property fmtid="{D5CDD505-2E9C-101B-9397-08002B2CF9AE}" pid="3" name="Order">
    <vt:r8>857800</vt:r8>
  </property>
  <property fmtid="{D5CDD505-2E9C-101B-9397-08002B2CF9AE}" pid="4" name="MediaServiceImageTags">
    <vt:lpwstr/>
  </property>
</Properties>
</file>