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57" r:id="rId6"/>
    <p:sldId id="258" r:id="rId7"/>
    <p:sldId id="259" r:id="rId8"/>
    <p:sldId id="270" r:id="rId9"/>
    <p:sldId id="271" r:id="rId10"/>
    <p:sldId id="262" r:id="rId11"/>
    <p:sldId id="263" r:id="rId12"/>
    <p:sldId id="275" r:id="rId13"/>
    <p:sldId id="266" r:id="rId14"/>
    <p:sldId id="272" r:id="rId15"/>
    <p:sldId id="273" r:id="rId16"/>
    <p:sldId id="274" r:id="rId17"/>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9F3337-3BE9-434C-A541-B98B21CC385B}" v="31" dt="2022-10-25T15:31:51.063"/>
    <p1510:client id="{05EC8D7A-9187-4B9F-AA32-C8884EF5A5AD}" v="13" dt="2022-10-30T22:15:56.294"/>
    <p1510:client id="{09168573-A0EC-4ADD-84B2-9EEB9F526910}" v="23" dt="2022-07-13T13:45:58.334"/>
    <p1510:client id="{468D2394-0B42-464A-8F6C-9827216F175D}" v="2" dt="2022-07-13T14:36:57.112"/>
    <p1510:client id="{4EFEA2A3-35E4-5849-47C0-4B7276DB97A5}" v="22" dt="2022-11-10T11:26:50.759"/>
    <p1510:client id="{811A9ACD-6A45-4ABE-BAA9-FCFFA36B091D}" v="264" dt="2022-10-13T15:25:06.422"/>
    <p1510:client id="{92C553B7-B4EC-4B79-9863-C8E34FC90FDE}" v="62" dt="2022-07-13T15:56:01.438"/>
    <p1510:client id="{99CABF6F-2723-440E-9EA5-AE46EB6ED369}" v="69" dt="2022-10-17T14:57:20.784"/>
    <p1510:client id="{9AB31F14-A398-42C6-B9DB-FD741A17D15D}" v="128" dt="2022-10-18T08:58:12.474"/>
    <p1510:client id="{A2AF2E6D-7A3E-4FD4-BF57-44D5022BC8B7}" v="16" dt="2022-10-25T15:33:50.2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880"/>
        <p:guide pos="216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 Pyburn" userId="S::matt.pyburn@branstonjunioracademy.co.uk::def6e57e-a1a8-452b-9681-bc3dee67ebca" providerId="AD" clId="Web-{009F3337-3BE9-434C-A541-B98B21CC385B}"/>
    <pc:docChg chg="modSld">
      <pc:chgData name="Matt Pyburn" userId="S::matt.pyburn@branstonjunioracademy.co.uk::def6e57e-a1a8-452b-9681-bc3dee67ebca" providerId="AD" clId="Web-{009F3337-3BE9-434C-A541-B98B21CC385B}" dt="2022-10-25T15:31:30.094" v="28"/>
      <pc:docMkLst>
        <pc:docMk/>
      </pc:docMkLst>
      <pc:sldChg chg="modSp">
        <pc:chgData name="Matt Pyburn" userId="S::matt.pyburn@branstonjunioracademy.co.uk::def6e57e-a1a8-452b-9681-bc3dee67ebca" providerId="AD" clId="Web-{009F3337-3BE9-434C-A541-B98B21CC385B}" dt="2022-10-25T15:31:30.094" v="28"/>
        <pc:sldMkLst>
          <pc:docMk/>
          <pc:sldMk cId="3393289674" sldId="259"/>
        </pc:sldMkLst>
        <pc:graphicFrameChg chg="mod modGraphic">
          <ac:chgData name="Matt Pyburn" userId="S::matt.pyburn@branstonjunioracademy.co.uk::def6e57e-a1a8-452b-9681-bc3dee67ebca" providerId="AD" clId="Web-{009F3337-3BE9-434C-A541-B98B21CC385B}" dt="2022-10-25T15:31:30.094" v="28"/>
          <ac:graphicFrameMkLst>
            <pc:docMk/>
            <pc:sldMk cId="3393289674" sldId="259"/>
            <ac:graphicFrameMk id="2" creationId="{00000000-0000-0000-0000-000000000000}"/>
          </ac:graphicFrameMkLst>
        </pc:graphicFrameChg>
      </pc:sldChg>
    </pc:docChg>
  </pc:docChgLst>
  <pc:docChgLst>
    <pc:chgData name="Matt Pyburn" userId="S::matt.pyburn@branstonjunioracademy.co.uk::def6e57e-a1a8-452b-9681-bc3dee67ebca" providerId="AD" clId="Web-{811A9ACD-6A45-4ABE-BAA9-FCFFA36B091D}"/>
    <pc:docChg chg="modSld">
      <pc:chgData name="Matt Pyburn" userId="S::matt.pyburn@branstonjunioracademy.co.uk::def6e57e-a1a8-452b-9681-bc3dee67ebca" providerId="AD" clId="Web-{811A9ACD-6A45-4ABE-BAA9-FCFFA36B091D}" dt="2022-10-13T15:20:04.586" v="265"/>
      <pc:docMkLst>
        <pc:docMk/>
      </pc:docMkLst>
      <pc:sldChg chg="modSp">
        <pc:chgData name="Matt Pyburn" userId="S::matt.pyburn@branstonjunioracademy.co.uk::def6e57e-a1a8-452b-9681-bc3dee67ebca" providerId="AD" clId="Web-{811A9ACD-6A45-4ABE-BAA9-FCFFA36B091D}" dt="2022-10-13T15:20:04.586" v="265"/>
        <pc:sldMkLst>
          <pc:docMk/>
          <pc:sldMk cId="3393289674" sldId="259"/>
        </pc:sldMkLst>
        <pc:graphicFrameChg chg="mod modGraphic">
          <ac:chgData name="Matt Pyburn" userId="S::matt.pyburn@branstonjunioracademy.co.uk::def6e57e-a1a8-452b-9681-bc3dee67ebca" providerId="AD" clId="Web-{811A9ACD-6A45-4ABE-BAA9-FCFFA36B091D}" dt="2022-10-13T15:20:04.586" v="265"/>
          <ac:graphicFrameMkLst>
            <pc:docMk/>
            <pc:sldMk cId="3393289674" sldId="259"/>
            <ac:graphicFrameMk id="2" creationId="{00000000-0000-0000-0000-000000000000}"/>
          </ac:graphicFrameMkLst>
        </pc:graphicFrameChg>
      </pc:sldChg>
    </pc:docChg>
  </pc:docChgLst>
  <pc:docChgLst>
    <pc:chgData name="Emma Tysoe" userId="S::missetysoe@branstonjunioracademy.co.uk::12b7b5ce-57e1-4579-bb09-071f0eb1646d" providerId="AD" clId="Web-{05EC8D7A-9187-4B9F-AA32-C8884EF5A5AD}"/>
    <pc:docChg chg="modSld">
      <pc:chgData name="Emma Tysoe" userId="S::missetysoe@branstonjunioracademy.co.uk::12b7b5ce-57e1-4579-bb09-071f0eb1646d" providerId="AD" clId="Web-{05EC8D7A-9187-4B9F-AA32-C8884EF5A5AD}" dt="2022-10-30T22:15:51.357" v="7"/>
      <pc:docMkLst>
        <pc:docMk/>
      </pc:docMkLst>
      <pc:sldChg chg="modSp">
        <pc:chgData name="Emma Tysoe" userId="S::missetysoe@branstonjunioracademy.co.uk::12b7b5ce-57e1-4579-bb09-071f0eb1646d" providerId="AD" clId="Web-{05EC8D7A-9187-4B9F-AA32-C8884EF5A5AD}" dt="2022-10-30T22:15:51.357" v="7"/>
        <pc:sldMkLst>
          <pc:docMk/>
          <pc:sldMk cId="3776696426" sldId="272"/>
        </pc:sldMkLst>
        <pc:graphicFrameChg chg="mod modGraphic">
          <ac:chgData name="Emma Tysoe" userId="S::missetysoe@branstonjunioracademy.co.uk::12b7b5ce-57e1-4579-bb09-071f0eb1646d" providerId="AD" clId="Web-{05EC8D7A-9187-4B9F-AA32-C8884EF5A5AD}" dt="2022-10-30T22:15:51.357" v="7"/>
          <ac:graphicFrameMkLst>
            <pc:docMk/>
            <pc:sldMk cId="3776696426" sldId="272"/>
            <ac:graphicFrameMk id="2" creationId="{00000000-0000-0000-0000-000000000000}"/>
          </ac:graphicFrameMkLst>
        </pc:graphicFrameChg>
      </pc:sldChg>
    </pc:docChg>
  </pc:docChgLst>
  <pc:docChgLst>
    <pc:chgData name="Claire Hennegan" userId="S::mrshennegan@branstonjunioracademy.co.uk::56525f70-f0f4-4fb3-ae81-a9c04692af71" providerId="AD" clId="Web-{9AB31F14-A398-42C6-B9DB-FD741A17D15D}"/>
    <pc:docChg chg="modSld">
      <pc:chgData name="Claire Hennegan" userId="S::mrshennegan@branstonjunioracademy.co.uk::56525f70-f0f4-4fb3-ae81-a9c04692af71" providerId="AD" clId="Web-{9AB31F14-A398-42C6-B9DB-FD741A17D15D}" dt="2022-10-18T08:57:57.895" v="125"/>
      <pc:docMkLst>
        <pc:docMk/>
      </pc:docMkLst>
      <pc:sldChg chg="modSp">
        <pc:chgData name="Claire Hennegan" userId="S::mrshennegan@branstonjunioracademy.co.uk::56525f70-f0f4-4fb3-ae81-a9c04692af71" providerId="AD" clId="Web-{9AB31F14-A398-42C6-B9DB-FD741A17D15D}" dt="2022-10-18T08:57:57.895" v="125"/>
        <pc:sldMkLst>
          <pc:docMk/>
          <pc:sldMk cId="2683570577" sldId="266"/>
        </pc:sldMkLst>
        <pc:graphicFrameChg chg="mod modGraphic">
          <ac:chgData name="Claire Hennegan" userId="S::mrshennegan@branstonjunioracademy.co.uk::56525f70-f0f4-4fb3-ae81-a9c04692af71" providerId="AD" clId="Web-{9AB31F14-A398-42C6-B9DB-FD741A17D15D}" dt="2022-10-18T08:57:57.895" v="125"/>
          <ac:graphicFrameMkLst>
            <pc:docMk/>
            <pc:sldMk cId="2683570577" sldId="266"/>
            <ac:graphicFrameMk id="2" creationId="{00000000-0000-0000-0000-000000000000}"/>
          </ac:graphicFrameMkLst>
        </pc:graphicFrameChg>
      </pc:sldChg>
    </pc:docChg>
  </pc:docChgLst>
  <pc:docChgLst>
    <pc:chgData name="Matt Pyburn" userId="S::matt.pyburn@branstonjunioracademy.co.uk::def6e57e-a1a8-452b-9681-bc3dee67ebca" providerId="AD" clId="Web-{A2AF2E6D-7A3E-4FD4-BF57-44D5022BC8B7}"/>
    <pc:docChg chg="modSld">
      <pc:chgData name="Matt Pyburn" userId="S::matt.pyburn@branstonjunioracademy.co.uk::def6e57e-a1a8-452b-9681-bc3dee67ebca" providerId="AD" clId="Web-{A2AF2E6D-7A3E-4FD4-BF57-44D5022BC8B7}" dt="2022-10-25T15:33:39.230" v="13"/>
      <pc:docMkLst>
        <pc:docMk/>
      </pc:docMkLst>
      <pc:sldChg chg="modSp">
        <pc:chgData name="Matt Pyburn" userId="S::matt.pyburn@branstonjunioracademy.co.uk::def6e57e-a1a8-452b-9681-bc3dee67ebca" providerId="AD" clId="Web-{A2AF2E6D-7A3E-4FD4-BF57-44D5022BC8B7}" dt="2022-10-25T15:33:39.230" v="13"/>
        <pc:sldMkLst>
          <pc:docMk/>
          <pc:sldMk cId="3393289674" sldId="259"/>
        </pc:sldMkLst>
        <pc:graphicFrameChg chg="mod modGraphic">
          <ac:chgData name="Matt Pyburn" userId="S::matt.pyburn@branstonjunioracademy.co.uk::def6e57e-a1a8-452b-9681-bc3dee67ebca" providerId="AD" clId="Web-{A2AF2E6D-7A3E-4FD4-BF57-44D5022BC8B7}" dt="2022-10-25T15:33:39.230" v="13"/>
          <ac:graphicFrameMkLst>
            <pc:docMk/>
            <pc:sldMk cId="3393289674" sldId="259"/>
            <ac:graphicFrameMk id="2" creationId="{00000000-0000-0000-0000-000000000000}"/>
          </ac:graphicFrameMkLst>
        </pc:graphicFrameChg>
      </pc:sldChg>
    </pc:docChg>
  </pc:docChgLst>
  <pc:docChgLst>
    <pc:chgData name="Louise Perkins" userId="S::missperkins@branstonjunioracademy.co.uk::45cc8c54-6001-457c-b623-287ea620a771" providerId="AD" clId="Web-{4EFEA2A3-35E4-5849-47C0-4B7276DB97A5}"/>
    <pc:docChg chg="modSld">
      <pc:chgData name="Louise Perkins" userId="S::missperkins@branstonjunioracademy.co.uk::45cc8c54-6001-457c-b623-287ea620a771" providerId="AD" clId="Web-{4EFEA2A3-35E4-5849-47C0-4B7276DB97A5}" dt="2022-11-10T11:26:46.602" v="15"/>
      <pc:docMkLst>
        <pc:docMk/>
      </pc:docMkLst>
      <pc:sldChg chg="modSp">
        <pc:chgData name="Louise Perkins" userId="S::missperkins@branstonjunioracademy.co.uk::45cc8c54-6001-457c-b623-287ea620a771" providerId="AD" clId="Web-{4EFEA2A3-35E4-5849-47C0-4B7276DB97A5}" dt="2022-11-10T11:26:46.602" v="15"/>
        <pc:sldMkLst>
          <pc:docMk/>
          <pc:sldMk cId="548366753" sldId="262"/>
        </pc:sldMkLst>
        <pc:graphicFrameChg chg="mod modGraphic">
          <ac:chgData name="Louise Perkins" userId="S::missperkins@branstonjunioracademy.co.uk::45cc8c54-6001-457c-b623-287ea620a771" providerId="AD" clId="Web-{4EFEA2A3-35E4-5849-47C0-4B7276DB97A5}" dt="2022-11-10T11:26:46.602" v="15"/>
          <ac:graphicFrameMkLst>
            <pc:docMk/>
            <pc:sldMk cId="548366753" sldId="262"/>
            <ac:graphicFrameMk id="2" creationId="{00000000-0000-0000-0000-000000000000}"/>
          </ac:graphicFrameMkLst>
        </pc:graphicFrameChg>
      </pc:sldChg>
    </pc:docChg>
  </pc:docChgLst>
  <pc:docChgLst>
    <pc:chgData name="Hannah Gethings" userId="S::hgethings@branstonjunioracademy.co.uk::9a8493a6-a312-4a3a-b2dc-ccd3b79f605b" providerId="AD" clId="Web-{99CABF6F-2723-440E-9EA5-AE46EB6ED369}"/>
    <pc:docChg chg="modSld">
      <pc:chgData name="Hannah Gethings" userId="S::hgethings@branstonjunioracademy.co.uk::9a8493a6-a312-4a3a-b2dc-ccd3b79f605b" providerId="AD" clId="Web-{99CABF6F-2723-440E-9EA5-AE46EB6ED369}" dt="2022-10-17T14:57:01.706" v="63"/>
      <pc:docMkLst>
        <pc:docMk/>
      </pc:docMkLst>
      <pc:sldChg chg="modSp">
        <pc:chgData name="Hannah Gethings" userId="S::hgethings@branstonjunioracademy.co.uk::9a8493a6-a312-4a3a-b2dc-ccd3b79f605b" providerId="AD" clId="Web-{99CABF6F-2723-440E-9EA5-AE46EB6ED369}" dt="2022-10-17T14:57:01.706" v="63"/>
        <pc:sldMkLst>
          <pc:docMk/>
          <pc:sldMk cId="4157308360" sldId="273"/>
        </pc:sldMkLst>
        <pc:graphicFrameChg chg="mod modGraphic">
          <ac:chgData name="Hannah Gethings" userId="S::hgethings@branstonjunioracademy.co.uk::9a8493a6-a312-4a3a-b2dc-ccd3b79f605b" providerId="AD" clId="Web-{99CABF6F-2723-440E-9EA5-AE46EB6ED369}" dt="2022-10-17T14:57:01.706" v="63"/>
          <ac:graphicFrameMkLst>
            <pc:docMk/>
            <pc:sldMk cId="4157308360" sldId="273"/>
            <ac:graphicFrameMk id="2" creationId="{00000000-0000-0000-0000-000000000000}"/>
          </ac:graphicFrameMkLst>
        </pc:graphicFrameChg>
      </pc:sldChg>
    </pc:docChg>
  </pc:docChgLst>
  <pc:docChgLst>
    <pc:chgData name="Louise Perkins" userId="S::missperkins@branstonjunioracademy.co.uk::45cc8c54-6001-457c-b623-287ea620a771" providerId="AD" clId="Web-{92C553B7-B4EC-4B79-9863-C8E34FC90FDE}"/>
    <pc:docChg chg="modSld">
      <pc:chgData name="Louise Perkins" userId="S::missperkins@branstonjunioracademy.co.uk::45cc8c54-6001-457c-b623-287ea620a771" providerId="AD" clId="Web-{92C553B7-B4EC-4B79-9863-C8E34FC90FDE}" dt="2022-07-13T15:55:36.952" v="59"/>
      <pc:docMkLst>
        <pc:docMk/>
      </pc:docMkLst>
      <pc:sldChg chg="modSp">
        <pc:chgData name="Louise Perkins" userId="S::missperkins@branstonjunioracademy.co.uk::45cc8c54-6001-457c-b623-287ea620a771" providerId="AD" clId="Web-{92C553B7-B4EC-4B79-9863-C8E34FC90FDE}" dt="2022-07-13T15:55:36.952" v="59"/>
        <pc:sldMkLst>
          <pc:docMk/>
          <pc:sldMk cId="2841610683" sldId="275"/>
        </pc:sldMkLst>
        <pc:graphicFrameChg chg="mod modGraphic">
          <ac:chgData name="Louise Perkins" userId="S::missperkins@branstonjunioracademy.co.uk::45cc8c54-6001-457c-b623-287ea620a771" providerId="AD" clId="Web-{92C553B7-B4EC-4B79-9863-C8E34FC90FDE}" dt="2022-07-13T15:55:36.952" v="59"/>
          <ac:graphicFrameMkLst>
            <pc:docMk/>
            <pc:sldMk cId="2841610683" sldId="275"/>
            <ac:graphicFrameMk id="4" creationId="{72A6FBD8-5A46-8DE3-643D-BC9D400E2658}"/>
          </ac:graphicFrameMkLst>
        </pc:graphicFrameChg>
      </pc:sldChg>
    </pc:docChg>
  </pc:docChgLst>
  <pc:docChgLst>
    <pc:chgData name="Louise Perkins" userId="S::missperkins@branstonjunioracademy.co.uk::45cc8c54-6001-457c-b623-287ea620a771" providerId="AD" clId="Web-{468D2394-0B42-464A-8F6C-9827216F175D}"/>
    <pc:docChg chg="addSld delSld">
      <pc:chgData name="Louise Perkins" userId="S::missperkins@branstonjunioracademy.co.uk::45cc8c54-6001-457c-b623-287ea620a771" providerId="AD" clId="Web-{468D2394-0B42-464A-8F6C-9827216F175D}" dt="2022-07-13T14:36:57.112" v="1"/>
      <pc:docMkLst>
        <pc:docMk/>
      </pc:docMkLst>
      <pc:sldChg chg="del">
        <pc:chgData name="Louise Perkins" userId="S::missperkins@branstonjunioracademy.co.uk::45cc8c54-6001-457c-b623-287ea620a771" providerId="AD" clId="Web-{468D2394-0B42-464A-8F6C-9827216F175D}" dt="2022-07-13T14:36:53.659" v="0"/>
        <pc:sldMkLst>
          <pc:docMk/>
          <pc:sldMk cId="859934641" sldId="264"/>
        </pc:sldMkLst>
      </pc:sldChg>
      <pc:sldChg chg="add">
        <pc:chgData name="Louise Perkins" userId="S::missperkins@branstonjunioracademy.co.uk::45cc8c54-6001-457c-b623-287ea620a771" providerId="AD" clId="Web-{468D2394-0B42-464A-8F6C-9827216F175D}" dt="2022-07-13T14:36:57.112" v="1"/>
        <pc:sldMkLst>
          <pc:docMk/>
          <pc:sldMk cId="2841610683" sldId="275"/>
        </pc:sldMkLst>
      </pc:sldChg>
    </pc:docChg>
  </pc:docChgLst>
  <pc:docChgLst>
    <pc:chgData name="Louise Perkins" userId="S::missperkins@branstonjunioracademy.co.uk::45cc8c54-6001-457c-b623-287ea620a771" providerId="AD" clId="Web-{09168573-A0EC-4ADD-84B2-9EEB9F526910}"/>
    <pc:docChg chg="modSld">
      <pc:chgData name="Louise Perkins" userId="S::missperkins@branstonjunioracademy.co.uk::45cc8c54-6001-457c-b623-287ea620a771" providerId="AD" clId="Web-{09168573-A0EC-4ADD-84B2-9EEB9F526910}" dt="2022-07-13T13:45:11.847" v="20"/>
      <pc:docMkLst>
        <pc:docMk/>
      </pc:docMkLst>
      <pc:sldChg chg="modSp">
        <pc:chgData name="Louise Perkins" userId="S::missperkins@branstonjunioracademy.co.uk::45cc8c54-6001-457c-b623-287ea620a771" providerId="AD" clId="Web-{09168573-A0EC-4ADD-84B2-9EEB9F526910}" dt="2022-07-13T13:45:11.847" v="20"/>
        <pc:sldMkLst>
          <pc:docMk/>
          <pc:sldMk cId="3393289674" sldId="259"/>
        </pc:sldMkLst>
        <pc:graphicFrameChg chg="mod modGraphic">
          <ac:chgData name="Louise Perkins" userId="S::missperkins@branstonjunioracademy.co.uk::45cc8c54-6001-457c-b623-287ea620a771" providerId="AD" clId="Web-{09168573-A0EC-4ADD-84B2-9EEB9F526910}" dt="2022-07-13T13:45:11.847" v="20"/>
          <ac:graphicFrameMkLst>
            <pc:docMk/>
            <pc:sldMk cId="3393289674" sldId="259"/>
            <ac:graphicFrameMk id="2"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B112DD-73F2-496C-9037-E722B5A66E18}" type="datetimeFigureOut">
              <a:rPr lang="en-GB" smtClean="0"/>
              <a:t>10/11/2022</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6ECEB6-CB85-42B0-AB14-05EE7DEC8D00}" type="slidenum">
              <a:rPr lang="en-GB" smtClean="0"/>
              <a:t>‹#›</a:t>
            </a:fld>
            <a:endParaRPr lang="en-GB"/>
          </a:p>
        </p:txBody>
      </p:sp>
    </p:spTree>
    <p:extLst>
      <p:ext uri="{BB962C8B-B14F-4D97-AF65-F5344CB8AC3E}">
        <p14:creationId xmlns:p14="http://schemas.microsoft.com/office/powerpoint/2010/main" val="2953197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96ECEB6-CB85-42B0-AB14-05EE7DEC8D00}" type="slidenum">
              <a:rPr lang="en-GB" smtClean="0"/>
              <a:t>3</a:t>
            </a:fld>
            <a:endParaRPr lang="en-GB"/>
          </a:p>
        </p:txBody>
      </p:sp>
    </p:spTree>
    <p:extLst>
      <p:ext uri="{BB962C8B-B14F-4D97-AF65-F5344CB8AC3E}">
        <p14:creationId xmlns:p14="http://schemas.microsoft.com/office/powerpoint/2010/main" val="333068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6642DEA-5110-4DC9-896A-C5B36E68939E}" type="datetimeFigureOut">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4251407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642DEA-5110-4DC9-896A-C5B36E68939E}" type="datetimeFigureOut">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1880378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642DEA-5110-4DC9-896A-C5B36E68939E}" type="datetimeFigureOut">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1654190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642DEA-5110-4DC9-896A-C5B36E68939E}" type="datetimeFigureOut">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16318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642DEA-5110-4DC9-896A-C5B36E68939E}" type="datetimeFigureOut">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804195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6642DEA-5110-4DC9-896A-C5B36E68939E}" type="datetimeFigureOut">
              <a:rPr lang="en-GB" smtClean="0"/>
              <a:t>10/11/2022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96665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6642DEA-5110-4DC9-896A-C5B36E68939E}" type="datetimeFigureOut">
              <a:rPr lang="en-GB" smtClean="0"/>
              <a:t>10/11/2022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535676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6642DEA-5110-4DC9-896A-C5B36E68939E}" type="datetimeFigureOut">
              <a:rPr lang="en-GB" smtClean="0"/>
              <a:t>10/11/2022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3418219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642DEA-5110-4DC9-896A-C5B36E68939E}" type="datetimeFigureOut">
              <a:rPr lang="en-GB" smtClean="0"/>
              <a:t>10/11/2022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694521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642DEA-5110-4DC9-896A-C5B36E68939E}" type="datetimeFigureOut">
              <a:rPr lang="en-GB" smtClean="0"/>
              <a:t>10/11/2022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408436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642DEA-5110-4DC9-896A-C5B36E68939E}" type="datetimeFigureOut">
              <a:rPr lang="en-GB" smtClean="0"/>
              <a:t>10/11/2022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2372977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6642DEA-5110-4DC9-896A-C5B36E68939E}" type="datetimeFigureOut">
              <a:rPr lang="en-GB" smtClean="0"/>
              <a:t>10/11/2022</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8F4C613-D0D5-4357-9536-7B5985FD433F}" type="slidenum">
              <a:rPr lang="en-GB" smtClean="0"/>
              <a:t>‹#›</a:t>
            </a:fld>
            <a:endParaRPr lang="en-GB"/>
          </a:p>
        </p:txBody>
      </p:sp>
    </p:spTree>
    <p:extLst>
      <p:ext uri="{BB962C8B-B14F-4D97-AF65-F5344CB8AC3E}">
        <p14:creationId xmlns:p14="http://schemas.microsoft.com/office/powerpoint/2010/main" val="2424633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cademy logo 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8740" y="3163910"/>
            <a:ext cx="4608512" cy="364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620688" y="323528"/>
            <a:ext cx="5544616" cy="1877437"/>
          </a:xfrm>
          <a:prstGeom prst="rect">
            <a:avLst/>
          </a:prstGeom>
          <a:solidFill>
            <a:srgbClr val="121896"/>
          </a:solidFill>
          <a:ln w="127000">
            <a:solidFill>
              <a:srgbClr val="FFC000"/>
            </a:solidFill>
          </a:ln>
        </p:spPr>
        <p:txBody>
          <a:bodyPr wrap="square" rtlCol="0">
            <a:spAutoFit/>
          </a:bodyPr>
          <a:lstStyle/>
          <a:p>
            <a:pPr algn="ctr"/>
            <a:r>
              <a:rPr lang="en-GB" sz="4000" b="1" err="1">
                <a:solidFill>
                  <a:schemeClr val="bg1"/>
                </a:solidFill>
              </a:rPr>
              <a:t>Branston</a:t>
            </a:r>
            <a:r>
              <a:rPr lang="en-GB" sz="4000" b="1">
                <a:solidFill>
                  <a:schemeClr val="bg1"/>
                </a:solidFill>
              </a:rPr>
              <a:t> Junior Academy </a:t>
            </a:r>
          </a:p>
          <a:p>
            <a:pPr algn="ctr"/>
            <a:r>
              <a:rPr lang="en-GB" sz="4000" b="1">
                <a:solidFill>
                  <a:schemeClr val="bg1"/>
                </a:solidFill>
              </a:rPr>
              <a:t>Topic Planning</a:t>
            </a:r>
          </a:p>
          <a:p>
            <a:pPr algn="ctr"/>
            <a:r>
              <a:rPr lang="en-GB" sz="3600" b="1">
                <a:solidFill>
                  <a:schemeClr val="bg1"/>
                </a:solidFill>
              </a:rPr>
              <a:t>Topic: Extinction</a:t>
            </a:r>
          </a:p>
        </p:txBody>
      </p:sp>
    </p:spTree>
    <p:extLst>
      <p:ext uri="{BB962C8B-B14F-4D97-AF65-F5344CB8AC3E}">
        <p14:creationId xmlns:p14="http://schemas.microsoft.com/office/powerpoint/2010/main" val="3033922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5685071"/>
              </p:ext>
            </p:extLst>
          </p:nvPr>
        </p:nvGraphicFramePr>
        <p:xfrm>
          <a:off x="404664" y="323528"/>
          <a:ext cx="6120680" cy="5953760"/>
        </p:xfrm>
        <a:graphic>
          <a:graphicData uri="http://schemas.openxmlformats.org/drawingml/2006/table">
            <a:tbl>
              <a:tblPr firstRow="1" bandRow="1">
                <a:tableStyleId>{5940675A-B579-460E-94D1-54222C63F5DA}</a:tableStyleId>
              </a:tblPr>
              <a:tblGrid>
                <a:gridCol w="3060340">
                  <a:extLst>
                    <a:ext uri="{9D8B030D-6E8A-4147-A177-3AD203B41FA5}">
                      <a16:colId xmlns:a16="http://schemas.microsoft.com/office/drawing/2014/main" val="20000"/>
                    </a:ext>
                  </a:extLst>
                </a:gridCol>
                <a:gridCol w="3060340">
                  <a:extLst>
                    <a:ext uri="{9D8B030D-6E8A-4147-A177-3AD203B41FA5}">
                      <a16:colId xmlns:a16="http://schemas.microsoft.com/office/drawing/2014/main" val="20001"/>
                    </a:ext>
                  </a:extLst>
                </a:gridCol>
              </a:tblGrid>
              <a:tr h="370840">
                <a:tc gridSpan="2">
                  <a:txBody>
                    <a:bodyPr/>
                    <a:lstStyle/>
                    <a:p>
                      <a:pPr algn="ctr"/>
                      <a:r>
                        <a:rPr lang="en-GB" sz="1400" b="1"/>
                        <a:t>Music</a:t>
                      </a:r>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a:t>National</a:t>
                      </a:r>
                      <a:r>
                        <a:rPr lang="en-GB" sz="1400" b="1" baseline="0"/>
                        <a:t> Curriculum Objectives</a:t>
                      </a:r>
                      <a:endParaRPr lang="en-GB" sz="1400" b="1"/>
                    </a:p>
                  </a:txBody>
                  <a:tcPr/>
                </a:tc>
                <a:tc>
                  <a:txBody>
                    <a:bodyPr/>
                    <a:lstStyle/>
                    <a:p>
                      <a:r>
                        <a:rPr lang="en-GB" sz="1400" b="1"/>
                        <a:t>Skills Journal Objectives </a:t>
                      </a:r>
                    </a:p>
                  </a:txBody>
                  <a:tcPr/>
                </a:tc>
                <a:extLst>
                  <a:ext uri="{0D108BD9-81ED-4DB2-BD59-A6C34878D82A}">
                    <a16:rowId xmlns:a16="http://schemas.microsoft.com/office/drawing/2014/main" val="10001"/>
                  </a:ext>
                </a:extLst>
              </a:tr>
              <a:tr h="370840">
                <a:tc>
                  <a:txBody>
                    <a:bodyPr/>
                    <a:lstStyle/>
                    <a:p>
                      <a:r>
                        <a:rPr lang="en-GB" sz="1200"/>
                        <a:t>Pupils should be taught to:</a:t>
                      </a:r>
                    </a:p>
                    <a:p>
                      <a:pPr marL="285750" indent="-285750">
                        <a:buFont typeface="Arial" panose="020B0604020202020204" pitchFamily="34" charset="0"/>
                        <a:buChar char="•"/>
                      </a:pPr>
                      <a:r>
                        <a:rPr lang="en-GB" sz="1200"/>
                        <a:t>play and perform in solo and ensemble contexts, using their voices and playing musical instruments with increasing accuracy, fluency, control and expression</a:t>
                      </a:r>
                    </a:p>
                    <a:p>
                      <a:pPr marL="285750" indent="-285750">
                        <a:buFont typeface="Arial" panose="020B0604020202020204" pitchFamily="34" charset="0"/>
                        <a:buChar char="•"/>
                      </a:pPr>
                      <a:r>
                        <a:rPr lang="en-GB" sz="1200"/>
                        <a:t>improvise and compose music for a range of purposes using the inter-related dimensions of music</a:t>
                      </a:r>
                    </a:p>
                    <a:p>
                      <a:pPr marL="285750" indent="-285750">
                        <a:buFont typeface="Arial" panose="020B0604020202020204" pitchFamily="34" charset="0"/>
                        <a:buChar char="•"/>
                      </a:pPr>
                      <a:r>
                        <a:rPr lang="en-GB" sz="1200"/>
                        <a:t>listen with attention to detail and recall sounds with increasing aural memory</a:t>
                      </a:r>
                    </a:p>
                    <a:p>
                      <a:pPr marL="285750" indent="-285750">
                        <a:buFont typeface="Arial" panose="020B0604020202020204" pitchFamily="34" charset="0"/>
                        <a:buChar char="•"/>
                      </a:pPr>
                      <a:r>
                        <a:rPr lang="en-GB" sz="1200"/>
                        <a:t>use and understand staff and other musical notations</a:t>
                      </a:r>
                    </a:p>
                    <a:p>
                      <a:pPr marL="285750" indent="-285750">
                        <a:buFont typeface="Arial" panose="020B0604020202020204" pitchFamily="34" charset="0"/>
                        <a:buChar char="•"/>
                      </a:pPr>
                      <a:r>
                        <a:rPr lang="en-GB" sz="1200"/>
                        <a:t>appreciate and understand a wide range of high-quality live and recorded music drawn from different traditions and from great composers and musicians</a:t>
                      </a:r>
                    </a:p>
                    <a:p>
                      <a:pPr marL="0" indent="0">
                        <a:buNone/>
                      </a:pPr>
                      <a:endParaRPr lang="en-GB" sz="1200"/>
                    </a:p>
                    <a:p>
                      <a:endParaRPr lang="en-GB" sz="1200"/>
                    </a:p>
                  </a:txBody>
                  <a:tcPr/>
                </a:tc>
                <a:tc>
                  <a:txBody>
                    <a:bodyPr/>
                    <a:lstStyle/>
                    <a:p>
                      <a:r>
                        <a:rPr lang="en-GB" sz="1200"/>
                        <a:t>Whole School:</a:t>
                      </a:r>
                    </a:p>
                    <a:p>
                      <a:pPr lvl="0">
                        <a:buNone/>
                      </a:pPr>
                      <a:endParaRPr lang="en-GB" sz="1200"/>
                    </a:p>
                    <a:p>
                      <a:pPr lvl="0" algn="l">
                        <a:lnSpc>
                          <a:spcPct val="100000"/>
                        </a:lnSpc>
                        <a:spcBef>
                          <a:spcPts val="0"/>
                        </a:spcBef>
                        <a:spcAft>
                          <a:spcPts val="0"/>
                        </a:spcAft>
                        <a:buNone/>
                      </a:pPr>
                      <a:r>
                        <a:rPr lang="en-GB" sz="1200" b="0" i="0" u="none" strike="noStrike" noProof="0">
                          <a:latin typeface="Calibri"/>
                        </a:rPr>
                        <a:t>I can sing expressively in time to the beat and rhythm </a:t>
                      </a:r>
                      <a:endParaRPr lang="en-GB"/>
                    </a:p>
                    <a:p>
                      <a:pPr lvl="0">
                        <a:buNone/>
                      </a:pPr>
                      <a:endParaRPr lang="en-GB" sz="1200"/>
                    </a:p>
                    <a:p>
                      <a:pPr lvl="0" algn="l">
                        <a:lnSpc>
                          <a:spcPct val="100000"/>
                        </a:lnSpc>
                        <a:spcBef>
                          <a:spcPts val="0"/>
                        </a:spcBef>
                        <a:spcAft>
                          <a:spcPts val="0"/>
                        </a:spcAft>
                        <a:buNone/>
                      </a:pPr>
                      <a:r>
                        <a:rPr lang="en-GB" sz="1200" b="0" i="0" u="none" strike="noStrike" noProof="0">
                          <a:latin typeface="Calibri"/>
                        </a:rPr>
                        <a:t>I can compose repeated patterns (ostinato)</a:t>
                      </a:r>
                      <a:endParaRPr lang="en-GB"/>
                    </a:p>
                    <a:p>
                      <a:pPr lvl="0">
                        <a:buNone/>
                      </a:pPr>
                      <a:endParaRPr lang="en-GB" sz="1200"/>
                    </a:p>
                    <a:p>
                      <a:pPr lvl="0" algn="l">
                        <a:lnSpc>
                          <a:spcPct val="100000"/>
                        </a:lnSpc>
                        <a:spcBef>
                          <a:spcPts val="0"/>
                        </a:spcBef>
                        <a:spcAft>
                          <a:spcPts val="0"/>
                        </a:spcAft>
                        <a:buNone/>
                      </a:pPr>
                      <a:r>
                        <a:rPr lang="en-GB" sz="1200" b="0" i="0" u="none" strike="noStrike" noProof="0">
                          <a:latin typeface="Calibri"/>
                        </a:rPr>
                        <a:t>I can compose melodic and rhythmic phrases </a:t>
                      </a:r>
                      <a:endParaRPr lang="en-GB"/>
                    </a:p>
                    <a:p>
                      <a:pPr lvl="0">
                        <a:buNone/>
                      </a:pPr>
                      <a:endParaRPr lang="en-GB" sz="1200" b="0" i="0" u="none" strike="noStrike" noProof="0">
                        <a:latin typeface="Calibri"/>
                      </a:endParaRPr>
                    </a:p>
                    <a:p>
                      <a:pPr lvl="0">
                        <a:buNone/>
                      </a:pPr>
                      <a:r>
                        <a:rPr lang="en-GB" sz="1200" b="0" i="0" u="none" strike="noStrike" noProof="0">
                          <a:latin typeface="Calibri"/>
                        </a:rPr>
                        <a:t>I can perform from memory</a:t>
                      </a:r>
                      <a:endParaRPr lang="en-GB"/>
                    </a:p>
                    <a:p>
                      <a:pPr lvl="0">
                        <a:buNone/>
                      </a:pPr>
                      <a:endParaRPr lang="en-GB" sz="1200" b="0" i="0" u="none" strike="noStrike" noProof="0">
                        <a:latin typeface="Calibri"/>
                      </a:endParaRPr>
                    </a:p>
                    <a:p>
                      <a:pPr lvl="0">
                        <a:buNone/>
                      </a:pPr>
                      <a:r>
                        <a:rPr lang="en-GB" sz="1200" b="0" i="0" u="none" strike="noStrike" noProof="0">
                          <a:latin typeface="Calibri"/>
                        </a:rPr>
                        <a:t>Year 5/6:</a:t>
                      </a:r>
                    </a:p>
                    <a:p>
                      <a:pPr lvl="0">
                        <a:buNone/>
                      </a:pPr>
                      <a:endParaRPr lang="en-GB" sz="1200" b="0" i="0" u="none" strike="noStrike" noProof="0">
                        <a:latin typeface="Calibri"/>
                      </a:endParaRPr>
                    </a:p>
                    <a:p>
                      <a:pPr lvl="0" algn="l">
                        <a:lnSpc>
                          <a:spcPct val="100000"/>
                        </a:lnSpc>
                        <a:spcBef>
                          <a:spcPts val="0"/>
                        </a:spcBef>
                        <a:spcAft>
                          <a:spcPts val="0"/>
                        </a:spcAft>
                        <a:buNone/>
                      </a:pPr>
                      <a:r>
                        <a:rPr lang="en-GB" sz="1200" b="0" i="0" u="none" strike="noStrike" noProof="0"/>
                        <a:t>I can perform simple melodic patterns on an instrument</a:t>
                      </a:r>
                      <a:endParaRPr lang="en-GB"/>
                    </a:p>
                    <a:p>
                      <a:pPr lvl="0" algn="l">
                        <a:lnSpc>
                          <a:spcPct val="100000"/>
                        </a:lnSpc>
                        <a:spcBef>
                          <a:spcPts val="0"/>
                        </a:spcBef>
                        <a:spcAft>
                          <a:spcPts val="0"/>
                        </a:spcAft>
                        <a:buNone/>
                      </a:pPr>
                      <a:endParaRPr lang="en-GB" sz="1200" b="0" i="0" u="none" strike="noStrike" noProof="0"/>
                    </a:p>
                    <a:p>
                      <a:pPr lvl="0" algn="l">
                        <a:lnSpc>
                          <a:spcPct val="100000"/>
                        </a:lnSpc>
                        <a:spcBef>
                          <a:spcPts val="0"/>
                        </a:spcBef>
                        <a:spcAft>
                          <a:spcPts val="0"/>
                        </a:spcAft>
                        <a:buNone/>
                      </a:pPr>
                      <a:r>
                        <a:rPr lang="en-GB" sz="1200" b="0" i="0" u="none" strike="noStrike" noProof="0">
                          <a:latin typeface="Calibri"/>
                        </a:rPr>
                        <a:t>I am starting to interpret musical notation</a:t>
                      </a:r>
                      <a:endParaRPr lang="en-GB"/>
                    </a:p>
                    <a:p>
                      <a:pPr lvl="0" algn="l">
                        <a:lnSpc>
                          <a:spcPct val="100000"/>
                        </a:lnSpc>
                        <a:spcBef>
                          <a:spcPts val="0"/>
                        </a:spcBef>
                        <a:spcAft>
                          <a:spcPts val="0"/>
                        </a:spcAft>
                        <a:buNone/>
                      </a:pPr>
                      <a:endParaRPr lang="en-GB" sz="1200" b="0" i="0" u="none" strike="noStrike" noProof="0"/>
                    </a:p>
                    <a:p>
                      <a:pPr lvl="0" algn="l">
                        <a:lnSpc>
                          <a:spcPct val="100000"/>
                        </a:lnSpc>
                        <a:spcBef>
                          <a:spcPts val="0"/>
                        </a:spcBef>
                        <a:spcAft>
                          <a:spcPts val="0"/>
                        </a:spcAft>
                        <a:buNone/>
                      </a:pPr>
                      <a:r>
                        <a:rPr lang="en-GB" sz="1200" b="0" i="0" u="none" strike="noStrike" noProof="0"/>
                        <a:t>I can take part in two-part songs (School Play)</a:t>
                      </a:r>
                      <a:endParaRPr lang="en-GB"/>
                    </a:p>
                    <a:p>
                      <a:pPr lvl="0" algn="l">
                        <a:lnSpc>
                          <a:spcPct val="100000"/>
                        </a:lnSpc>
                        <a:spcBef>
                          <a:spcPts val="0"/>
                        </a:spcBef>
                        <a:spcAft>
                          <a:spcPts val="0"/>
                        </a:spcAft>
                        <a:buNone/>
                      </a:pPr>
                      <a:endParaRPr lang="en-GB" sz="1200" b="0" i="0" u="none" strike="noStrike" noProof="0"/>
                    </a:p>
                    <a:p>
                      <a:pPr lvl="0" algn="l">
                        <a:lnSpc>
                          <a:spcPct val="100000"/>
                        </a:lnSpc>
                        <a:spcBef>
                          <a:spcPts val="0"/>
                        </a:spcBef>
                        <a:spcAft>
                          <a:spcPts val="0"/>
                        </a:spcAft>
                        <a:buNone/>
                      </a:pPr>
                      <a:r>
                        <a:rPr lang="en-GB" sz="1200" b="0" i="0" u="none" strike="noStrike" noProof="0">
                          <a:latin typeface="Calibri"/>
                        </a:rPr>
                        <a:t>I can sing expressively combining dynamics, tempo and pitch (School Play)</a:t>
                      </a:r>
                      <a:endParaRPr lang="en-GB"/>
                    </a:p>
                    <a:p>
                      <a:pPr lvl="0" algn="l">
                        <a:lnSpc>
                          <a:spcPct val="100000"/>
                        </a:lnSpc>
                        <a:spcBef>
                          <a:spcPts val="0"/>
                        </a:spcBef>
                        <a:spcAft>
                          <a:spcPts val="0"/>
                        </a:spcAft>
                        <a:buNone/>
                      </a:pPr>
                      <a:endParaRPr lang="en-GB" sz="1200" b="0" i="0" u="none" strike="noStrike" noProof="0">
                        <a:latin typeface="Calibri"/>
                      </a:endParaRPr>
                    </a:p>
                    <a:p>
                      <a:pPr lvl="0" algn="l">
                        <a:lnSpc>
                          <a:spcPct val="100000"/>
                        </a:lnSpc>
                        <a:spcBef>
                          <a:spcPts val="0"/>
                        </a:spcBef>
                        <a:spcAft>
                          <a:spcPts val="0"/>
                        </a:spcAft>
                        <a:buNone/>
                      </a:pPr>
                      <a:endParaRPr lang="en-GB" sz="1200" b="0" i="0" u="none" strike="noStrike" noProof="0"/>
                    </a:p>
                    <a:p>
                      <a:pPr lvl="0">
                        <a:buNone/>
                      </a:pPr>
                      <a:endParaRPr lang="en-GB" sz="1200" b="0" i="0" u="none" strike="noStrike" noProof="0">
                        <a:latin typeface="Calibri"/>
                      </a:endParaRPr>
                    </a:p>
                    <a:p>
                      <a:pPr lvl="0">
                        <a:buNone/>
                      </a:pPr>
                      <a:endParaRPr lang="en-GB" sz="1200"/>
                    </a:p>
                    <a:p>
                      <a:endParaRPr lang="en-GB" sz="1200"/>
                    </a:p>
                    <a:p>
                      <a:endParaRPr lang="en-GB" sz="120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83570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28907770"/>
              </p:ext>
            </p:extLst>
          </p:nvPr>
        </p:nvGraphicFramePr>
        <p:xfrm>
          <a:off x="404664" y="323528"/>
          <a:ext cx="6120680" cy="6868160"/>
        </p:xfrm>
        <a:graphic>
          <a:graphicData uri="http://schemas.openxmlformats.org/drawingml/2006/table">
            <a:tbl>
              <a:tblPr firstRow="1" bandRow="1">
                <a:tableStyleId>{5940675A-B579-460E-94D1-54222C63F5DA}</a:tableStyleId>
              </a:tblPr>
              <a:tblGrid>
                <a:gridCol w="2730765">
                  <a:extLst>
                    <a:ext uri="{9D8B030D-6E8A-4147-A177-3AD203B41FA5}">
                      <a16:colId xmlns:a16="http://schemas.microsoft.com/office/drawing/2014/main" val="20000"/>
                    </a:ext>
                  </a:extLst>
                </a:gridCol>
                <a:gridCol w="3389915">
                  <a:extLst>
                    <a:ext uri="{9D8B030D-6E8A-4147-A177-3AD203B41FA5}">
                      <a16:colId xmlns:a16="http://schemas.microsoft.com/office/drawing/2014/main" val="20001"/>
                    </a:ext>
                  </a:extLst>
                </a:gridCol>
              </a:tblGrid>
              <a:tr h="370840">
                <a:tc gridSpan="2">
                  <a:txBody>
                    <a:bodyPr/>
                    <a:lstStyle/>
                    <a:p>
                      <a:pPr algn="ctr"/>
                      <a:r>
                        <a:rPr lang="en-GB" sz="1400" b="1" dirty="0"/>
                        <a:t>Physical</a:t>
                      </a:r>
                      <a:r>
                        <a:rPr lang="en-GB" sz="1400" b="1" baseline="0" dirty="0"/>
                        <a:t> Education</a:t>
                      </a:r>
                      <a:endParaRPr lang="en-GB" sz="1400" b="1" dirty="0"/>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dirty="0"/>
                        <a:t>National</a:t>
                      </a:r>
                      <a:r>
                        <a:rPr lang="en-GB" sz="1400" b="1" baseline="0" dirty="0"/>
                        <a:t> Curriculum Objectives</a:t>
                      </a:r>
                      <a:endParaRPr lang="en-GB" sz="1400" b="1" dirty="0"/>
                    </a:p>
                  </a:txBody>
                  <a:tcPr/>
                </a:tc>
                <a:tc>
                  <a:txBody>
                    <a:bodyPr/>
                    <a:lstStyle/>
                    <a:p>
                      <a:r>
                        <a:rPr lang="en-GB" sz="1400" b="1" dirty="0"/>
                        <a:t>Skills Journal Objectives</a:t>
                      </a:r>
                    </a:p>
                  </a:txBody>
                  <a:tcPr/>
                </a:tc>
                <a:extLst>
                  <a:ext uri="{0D108BD9-81ED-4DB2-BD59-A6C34878D82A}">
                    <a16:rowId xmlns:a16="http://schemas.microsoft.com/office/drawing/2014/main" val="10001"/>
                  </a:ext>
                </a:extLst>
              </a:tr>
              <a:tr h="370840">
                <a:tc>
                  <a:txBody>
                    <a:bodyPr/>
                    <a:lstStyle/>
                    <a:p>
                      <a:r>
                        <a:rPr lang="en-GB" sz="1200" kern="1200" dirty="0">
                          <a:solidFill>
                            <a:schemeClr val="tx1"/>
                          </a:solidFill>
                          <a:effectLst/>
                          <a:latin typeface="+mn-lt"/>
                          <a:ea typeface="+mn-ea"/>
                          <a:cs typeface="+mn-cs"/>
                        </a:rPr>
                        <a:t>Pupils should be taught to:</a:t>
                      </a:r>
                    </a:p>
                    <a:p>
                      <a:pPr marL="0" indent="0">
                        <a:buFont typeface="Arial" panose="020B0604020202020204" pitchFamily="34" charset="0"/>
                        <a:buNone/>
                      </a:pPr>
                      <a:r>
                        <a:rPr lang="en-GB" sz="1200" kern="1200" dirty="0">
                          <a:solidFill>
                            <a:schemeClr val="tx1"/>
                          </a:solidFill>
                          <a:effectLst/>
                          <a:latin typeface="+mn-lt"/>
                          <a:ea typeface="+mn-ea"/>
                          <a:cs typeface="+mn-cs"/>
                        </a:rPr>
                        <a:t>Use running, jumping, throwing and catching in isolation and in combination</a:t>
                      </a:r>
                    </a:p>
                    <a:p>
                      <a:pPr marL="0" indent="0">
                        <a:buFont typeface="Arial" panose="020B0604020202020204" pitchFamily="34" charset="0"/>
                        <a:buNone/>
                      </a:pPr>
                      <a:endParaRPr lang="en-GB" sz="1200" kern="1200">
                        <a:solidFill>
                          <a:schemeClr val="tx1"/>
                        </a:solidFill>
                        <a:effectLst/>
                        <a:latin typeface="+mn-lt"/>
                        <a:ea typeface="+mn-ea"/>
                        <a:cs typeface="+mn-cs"/>
                      </a:endParaRPr>
                    </a:p>
                    <a:p>
                      <a:pPr marL="0" indent="0">
                        <a:buFont typeface="Arial" panose="020B0604020202020204" pitchFamily="34" charset="0"/>
                        <a:buNone/>
                      </a:pPr>
                      <a:r>
                        <a:rPr lang="en-GB" sz="1200" kern="1200" dirty="0">
                          <a:solidFill>
                            <a:schemeClr val="tx1"/>
                          </a:solidFill>
                          <a:effectLst/>
                          <a:latin typeface="+mn-lt"/>
                          <a:ea typeface="+mn-ea"/>
                          <a:cs typeface="+mn-cs"/>
                        </a:rPr>
                        <a:t>Play competitive games, modified where appropriate [for example, badminton, basketball, cricket, football, hockey, netball, rounders and tennis], and apply basic principles suitable for attacking and defending</a:t>
                      </a:r>
                    </a:p>
                    <a:p>
                      <a:pPr marL="0" indent="0">
                        <a:buFont typeface="Arial" panose="020B0604020202020204" pitchFamily="34" charset="0"/>
                        <a:buNone/>
                      </a:pPr>
                      <a:endParaRPr lang="en-GB" sz="1200" kern="1200">
                        <a:solidFill>
                          <a:schemeClr val="tx1"/>
                        </a:solidFill>
                        <a:effectLst/>
                        <a:latin typeface="+mn-lt"/>
                        <a:ea typeface="+mn-ea"/>
                        <a:cs typeface="+mn-cs"/>
                      </a:endParaRPr>
                    </a:p>
                    <a:p>
                      <a:pPr marL="0" indent="0">
                        <a:buFont typeface="Arial" panose="020B0604020202020204" pitchFamily="34" charset="0"/>
                        <a:buNone/>
                      </a:pPr>
                      <a:r>
                        <a:rPr lang="en-GB" sz="1200" kern="1200" dirty="0">
                          <a:solidFill>
                            <a:schemeClr val="tx1"/>
                          </a:solidFill>
                          <a:effectLst/>
                          <a:latin typeface="+mn-lt"/>
                          <a:ea typeface="+mn-ea"/>
                          <a:cs typeface="+mn-cs"/>
                        </a:rPr>
                        <a:t>Develop flexibility, strength, technique, control and balance [for example, through athletics and gymnastics]</a:t>
                      </a:r>
                    </a:p>
                    <a:p>
                      <a:pPr marL="0" indent="0">
                        <a:buFont typeface="Arial" panose="020B0604020202020204" pitchFamily="34" charset="0"/>
                        <a:buNone/>
                      </a:pPr>
                      <a:endParaRPr lang="en-GB" sz="1200" kern="1200">
                        <a:solidFill>
                          <a:schemeClr val="tx1"/>
                        </a:solidFill>
                        <a:effectLst/>
                        <a:latin typeface="+mn-lt"/>
                        <a:ea typeface="+mn-ea"/>
                        <a:cs typeface="+mn-cs"/>
                      </a:endParaRPr>
                    </a:p>
                    <a:p>
                      <a:pPr marL="0" indent="0">
                        <a:buFont typeface="Arial" panose="020B0604020202020204" pitchFamily="34" charset="0"/>
                        <a:buNone/>
                      </a:pPr>
                      <a:r>
                        <a:rPr lang="en-GB" sz="1200" kern="1200" dirty="0">
                          <a:solidFill>
                            <a:schemeClr val="tx1"/>
                          </a:solidFill>
                          <a:effectLst/>
                          <a:latin typeface="+mn-lt"/>
                          <a:ea typeface="+mn-ea"/>
                          <a:cs typeface="+mn-cs"/>
                        </a:rPr>
                        <a:t>Perform dances using a range of movement patterns</a:t>
                      </a:r>
                    </a:p>
                    <a:p>
                      <a:pPr marL="0" indent="0">
                        <a:buFont typeface="Arial" panose="020B0604020202020204" pitchFamily="34" charset="0"/>
                        <a:buNone/>
                      </a:pPr>
                      <a:endParaRPr lang="en-GB" sz="1200" kern="1200">
                        <a:solidFill>
                          <a:schemeClr val="tx1"/>
                        </a:solidFill>
                        <a:effectLst/>
                        <a:latin typeface="+mn-lt"/>
                        <a:ea typeface="+mn-ea"/>
                        <a:cs typeface="+mn-cs"/>
                      </a:endParaRPr>
                    </a:p>
                    <a:p>
                      <a:pPr marL="0" indent="0">
                        <a:buFont typeface="Arial" panose="020B0604020202020204" pitchFamily="34" charset="0"/>
                        <a:buNone/>
                      </a:pPr>
                      <a:r>
                        <a:rPr lang="en-GB" sz="1200" kern="1200" dirty="0">
                          <a:solidFill>
                            <a:schemeClr val="tx1"/>
                          </a:solidFill>
                          <a:effectLst/>
                          <a:latin typeface="+mn-lt"/>
                          <a:ea typeface="+mn-ea"/>
                          <a:cs typeface="+mn-cs"/>
                        </a:rPr>
                        <a:t>Compare their performances with previous ones and demonstrate improvement to achieve their personal best.</a:t>
                      </a:r>
                    </a:p>
                    <a:p>
                      <a:endParaRPr lang="en-GB" sz="1200" kern="1200">
                        <a:solidFill>
                          <a:schemeClr val="tx1"/>
                        </a:solidFill>
                        <a:effectLst/>
                        <a:latin typeface="+mn-lt"/>
                        <a:ea typeface="+mn-ea"/>
                        <a:cs typeface="+mn-cs"/>
                      </a:endParaRPr>
                    </a:p>
                    <a:p>
                      <a:endParaRPr lang="en-GB" sz="1200"/>
                    </a:p>
                  </a:txBody>
                  <a:tcPr/>
                </a:tc>
                <a:tc>
                  <a:txBody>
                    <a:bodyPr/>
                    <a:lstStyle/>
                    <a:p>
                      <a:pPr lvl="0">
                        <a:buNone/>
                      </a:pPr>
                      <a:r>
                        <a:rPr lang="en-GB" sz="1200" b="0" i="0" u="none" strike="noStrike" noProof="0" dirty="0">
                          <a:latin typeface="Calibri"/>
                        </a:rPr>
                        <a:t>Dance:</a:t>
                      </a:r>
                      <a:endParaRPr lang="en-US" sz="1200" b="0" i="0" u="none" strike="noStrike" noProof="0" dirty="0">
                        <a:latin typeface="Calibri"/>
                      </a:endParaRPr>
                    </a:p>
                    <a:p>
                      <a:pPr lvl="0">
                        <a:buNone/>
                      </a:pPr>
                      <a:r>
                        <a:rPr lang="en-GB" sz="1200" b="0" i="0" u="none" strike="noStrike" noProof="0" dirty="0">
                          <a:latin typeface="Calibri"/>
                        </a:rPr>
                        <a:t>I can improvise.</a:t>
                      </a:r>
                      <a:endParaRPr lang="en-US" sz="1200" b="0" i="0" u="none" strike="noStrike" noProof="0" dirty="0">
                        <a:latin typeface="Calibri"/>
                      </a:endParaRPr>
                    </a:p>
                    <a:p>
                      <a:pPr lvl="0">
                        <a:buNone/>
                      </a:pPr>
                      <a:r>
                        <a:rPr lang="en-GB" sz="1200" b="0" i="0" u="none" strike="noStrike" noProof="0" dirty="0">
                          <a:latin typeface="Calibri"/>
                        </a:rPr>
                        <a:t>I can choreograph motifs using repetition, direction, level, speed &amp; space</a:t>
                      </a:r>
                      <a:endParaRPr lang="en-US" sz="1200" b="0" i="0" u="none" strike="noStrike" noProof="0" dirty="0">
                        <a:latin typeface="Calibri"/>
                      </a:endParaRPr>
                    </a:p>
                    <a:p>
                      <a:pPr lvl="0">
                        <a:buNone/>
                      </a:pPr>
                      <a:r>
                        <a:rPr lang="en-GB" sz="1200" b="0" i="0" u="none" strike="noStrike" noProof="0" dirty="0">
                          <a:latin typeface="Calibri"/>
                        </a:rPr>
                        <a:t>I can choose my own dance steps and</a:t>
                      </a:r>
                      <a:endParaRPr lang="en-US" sz="1200" b="0" i="0" u="none" strike="noStrike" noProof="0" dirty="0">
                        <a:latin typeface="Calibri"/>
                      </a:endParaRPr>
                    </a:p>
                    <a:p>
                      <a:pPr lvl="0">
                        <a:buNone/>
                      </a:pPr>
                      <a:r>
                        <a:rPr lang="en-GB" sz="1200" b="0" i="0" u="none" strike="noStrike" noProof="0" dirty="0">
                          <a:latin typeface="Calibri"/>
                        </a:rPr>
                        <a:t>movements and then develop them.</a:t>
                      </a:r>
                      <a:br>
                        <a:rPr lang="en-GB" sz="1200" b="0" i="0" u="none" strike="noStrike" noProof="0" dirty="0">
                          <a:latin typeface="Calibri"/>
                        </a:rPr>
                      </a:br>
                      <a:br>
                        <a:rPr lang="en-GB" sz="1200" b="0" i="0" u="none" strike="noStrike" noProof="0" dirty="0">
                          <a:latin typeface="Calibri"/>
                        </a:rPr>
                      </a:br>
                      <a:r>
                        <a:rPr lang="en-GB" sz="1200" b="0" i="0" u="none" strike="noStrike" noProof="0" dirty="0">
                          <a:latin typeface="Calibri"/>
                        </a:rPr>
                        <a:t>Hockey: </a:t>
                      </a:r>
                      <a:br>
                        <a:rPr lang="en-GB" sz="1200" b="0" i="0" u="none" strike="noStrike" noProof="0" dirty="0">
                          <a:latin typeface="Calibri"/>
                        </a:rPr>
                      </a:br>
                      <a:r>
                        <a:rPr lang="en-GB" sz="1200" b="0" i="0" u="none" strike="noStrike" noProof="0" dirty="0">
                          <a:latin typeface="Calibri"/>
                        </a:rPr>
                        <a:t>I can hold a hockey stick correctly.</a:t>
                      </a:r>
                      <a:br>
                        <a:rPr lang="en-GB" sz="1200" b="0" i="0" u="none" strike="noStrike" noProof="0" dirty="0">
                          <a:latin typeface="Calibri"/>
                        </a:rPr>
                      </a:br>
                      <a:r>
                        <a:rPr lang="en-GB" sz="1200" b="0" i="0" u="none" strike="noStrike" noProof="0" dirty="0">
                          <a:latin typeface="Calibri"/>
                        </a:rPr>
                        <a:t>I can push pass. </a:t>
                      </a:r>
                      <a:br>
                        <a:rPr lang="en-GB" sz="1200" b="0" i="0" u="none" strike="noStrike" noProof="0" dirty="0">
                          <a:latin typeface="Calibri"/>
                        </a:rPr>
                      </a:br>
                      <a:r>
                        <a:rPr lang="en-GB" sz="1200" b="0" i="0" u="none" strike="noStrike" noProof="0" dirty="0">
                          <a:latin typeface="Calibri"/>
                        </a:rPr>
                        <a:t>I can stop a ball sing the whole of the stick</a:t>
                      </a:r>
                      <a:br>
                        <a:rPr lang="en-GB" sz="1200" b="0" i="0" u="none" strike="noStrike" noProof="0" dirty="0">
                          <a:latin typeface="Calibri"/>
                        </a:rPr>
                      </a:br>
                      <a:r>
                        <a:rPr lang="en-GB" sz="1200" b="0" i="0" u="none" strike="noStrike" noProof="0" dirty="0">
                          <a:latin typeface="Calibri"/>
                        </a:rPr>
                        <a:t>I can open dribble. </a:t>
                      </a:r>
                      <a:br>
                        <a:rPr lang="en-GB" sz="1200" b="0" i="0" u="none" strike="noStrike" noProof="0" dirty="0">
                          <a:latin typeface="Calibri"/>
                        </a:rPr>
                      </a:br>
                      <a:r>
                        <a:rPr lang="en-GB" sz="1200" b="0" i="0" u="none" strike="noStrike" noProof="0" dirty="0">
                          <a:latin typeface="Calibri"/>
                        </a:rPr>
                        <a:t>I can Indian dribble. </a:t>
                      </a:r>
                      <a:endParaRPr lang="en-US" sz="1200" b="0" i="0" u="none" strike="noStrike" noProof="0" dirty="0">
                        <a:latin typeface="Calibri"/>
                      </a:endParaRPr>
                    </a:p>
                    <a:p>
                      <a:pPr lvl="0">
                        <a:buNone/>
                      </a:pPr>
                      <a:endParaRPr lang="en-GB" sz="1200" b="0" i="0" u="none" strike="noStrike" noProof="0" dirty="0">
                        <a:latin typeface="Calibri"/>
                      </a:endParaRPr>
                    </a:p>
                    <a:p>
                      <a:pPr lvl="0">
                        <a:buNone/>
                      </a:pPr>
                      <a:r>
                        <a:rPr lang="en-GB" sz="1200" b="0" i="0" u="none" strike="noStrike" noProof="0" dirty="0">
                          <a:latin typeface="Calibri"/>
                        </a:rPr>
                        <a:t>Tennis:</a:t>
                      </a:r>
                      <a:endParaRPr lang="en-US" sz="1200" b="0" i="0" u="none" strike="noStrike" noProof="0" dirty="0">
                        <a:latin typeface="Calibri"/>
                      </a:endParaRPr>
                    </a:p>
                    <a:p>
                      <a:pPr lvl="0">
                        <a:buNone/>
                      </a:pPr>
                      <a:r>
                        <a:rPr lang="en-GB" sz="1200" b="0" i="0" u="none" strike="noStrike" noProof="0" dirty="0">
                          <a:latin typeface="Calibri"/>
                        </a:rPr>
                        <a:t>I can use forehand.</a:t>
                      </a:r>
                      <a:endParaRPr lang="en-US" sz="1200" b="0" i="0" u="none" strike="noStrike" noProof="0" dirty="0">
                        <a:latin typeface="Calibri"/>
                      </a:endParaRPr>
                    </a:p>
                    <a:p>
                      <a:pPr lvl="0">
                        <a:buNone/>
                      </a:pPr>
                      <a:r>
                        <a:rPr lang="en-GB" sz="1200" b="0" i="0" u="none" strike="noStrike" noProof="0" dirty="0">
                          <a:latin typeface="Calibri"/>
                        </a:rPr>
                        <a:t>I can use backhand</a:t>
                      </a:r>
                      <a:endParaRPr lang="en-US" sz="1200" b="0" i="0" u="none" strike="noStrike" noProof="0" dirty="0">
                        <a:latin typeface="Calibri"/>
                      </a:endParaRPr>
                    </a:p>
                    <a:p>
                      <a:pPr lvl="0">
                        <a:buNone/>
                      </a:pPr>
                      <a:r>
                        <a:rPr lang="en-GB" sz="1200" b="0" i="0" u="none" strike="noStrike" noProof="0" dirty="0">
                          <a:latin typeface="Calibri"/>
                        </a:rPr>
                        <a:t>I can strike a ball on the volley.</a:t>
                      </a:r>
                      <a:endParaRPr lang="en-US" sz="1200" b="0" i="0" u="none" strike="noStrike" noProof="0" dirty="0">
                        <a:latin typeface="Calibri"/>
                      </a:endParaRPr>
                    </a:p>
                    <a:p>
                      <a:pPr lvl="0">
                        <a:buNone/>
                      </a:pPr>
                      <a:endParaRPr lang="en-GB" sz="1200" b="0" i="0" u="none" strike="noStrike" noProof="0" dirty="0">
                        <a:latin typeface="Calibri"/>
                      </a:endParaRPr>
                    </a:p>
                    <a:p>
                      <a:pPr lvl="0">
                        <a:buNone/>
                      </a:pPr>
                      <a:r>
                        <a:rPr lang="en-GB" sz="1200" b="0" i="0" u="none" strike="noStrike" noProof="0" dirty="0">
                          <a:latin typeface="Calibri"/>
                        </a:rPr>
                        <a:t>Rugby: </a:t>
                      </a:r>
                    </a:p>
                    <a:p>
                      <a:pPr lvl="0">
                        <a:buNone/>
                      </a:pPr>
                      <a:r>
                        <a:rPr lang="en-GB" sz="1200" b="0" i="0" u="none" strike="noStrike" noProof="0" dirty="0">
                          <a:latin typeface="Calibri"/>
                        </a:rPr>
                        <a:t>I can catch a ball</a:t>
                      </a:r>
                      <a:br>
                        <a:rPr lang="en-GB" sz="1200" b="0" i="0" u="none" strike="noStrike" noProof="0" dirty="0">
                          <a:latin typeface="Calibri"/>
                        </a:rPr>
                      </a:br>
                      <a:r>
                        <a:rPr lang="en-GB" sz="1200" b="0" i="0" u="none" strike="noStrike" noProof="0" dirty="0">
                          <a:latin typeface="Calibri"/>
                        </a:rPr>
                        <a:t>I can throw and catch a ball whilst running. </a:t>
                      </a:r>
                      <a:br>
                        <a:rPr lang="en-GB" sz="1200" b="0" i="0" u="none" strike="noStrike" noProof="0" dirty="0">
                          <a:latin typeface="Calibri"/>
                        </a:rPr>
                      </a:br>
                      <a:r>
                        <a:rPr lang="en-GB" sz="1200" b="0" i="0" u="none" strike="noStrike" noProof="0" dirty="0">
                          <a:latin typeface="Calibri"/>
                        </a:rPr>
                        <a:t>I can use passing correctly (backwards) in a team game</a:t>
                      </a:r>
                    </a:p>
                    <a:p>
                      <a:pPr lvl="0">
                        <a:buNone/>
                      </a:pPr>
                      <a:r>
                        <a:rPr lang="en-GB" sz="1200" b="0" i="0" u="none" strike="noStrike" noProof="0" dirty="0">
                          <a:latin typeface="Calibri"/>
                        </a:rPr>
                        <a:t>I can tackle in a non-contact game (tag)</a:t>
                      </a:r>
                      <a:br>
                        <a:rPr lang="en-GB" sz="1200" b="0" i="0" u="none" strike="noStrike" noProof="0" dirty="0">
                          <a:latin typeface="Calibri"/>
                        </a:rPr>
                      </a:br>
                      <a:br>
                        <a:rPr lang="en-GB" sz="1200" b="0" i="0" u="none" strike="noStrike" noProof="0" dirty="0">
                          <a:latin typeface="Calibri"/>
                        </a:rPr>
                      </a:br>
                      <a:r>
                        <a:rPr lang="en-GB" sz="1200" b="0" i="0" u="none" strike="noStrike" noProof="0" dirty="0">
                          <a:latin typeface="Calibri"/>
                        </a:rPr>
                        <a:t>Swimming:</a:t>
                      </a:r>
                    </a:p>
                    <a:p>
                      <a:pPr lvl="0">
                        <a:buNone/>
                      </a:pPr>
                      <a:r>
                        <a:rPr lang="en-GB" sz="1200" b="0" i="0" u="none" strike="noStrike" noProof="0" dirty="0">
                          <a:latin typeface="Calibri"/>
                        </a:rPr>
                        <a:t>I can swim over 20 metres using front crawl, back</a:t>
                      </a:r>
                      <a:endParaRPr lang="en-US" sz="1200" b="0" i="0" u="none" strike="noStrike" noProof="0" dirty="0">
                        <a:latin typeface="Calibri"/>
                      </a:endParaRPr>
                    </a:p>
                    <a:p>
                      <a:pPr lvl="0">
                        <a:buNone/>
                      </a:pPr>
                      <a:r>
                        <a:rPr lang="en-GB" sz="1200" b="0" i="0" u="none" strike="noStrike" noProof="0" dirty="0">
                          <a:latin typeface="Calibri"/>
                        </a:rPr>
                        <a:t>stroke or breast stroke.</a:t>
                      </a:r>
                      <a:endParaRPr lang="en-US" sz="1200" b="0" i="0" u="none" strike="noStrike" noProof="0" dirty="0">
                        <a:latin typeface="Calibri"/>
                      </a:endParaRPr>
                    </a:p>
                    <a:p>
                      <a:pPr lvl="0">
                        <a:buNone/>
                      </a:pPr>
                      <a:r>
                        <a:rPr lang="en-GB" sz="1200" b="0" i="0" u="none" strike="noStrike" noProof="0" dirty="0">
                          <a:latin typeface="Calibri"/>
                        </a:rPr>
                        <a:t>I can use a float to swim a length using just my feet.</a:t>
                      </a:r>
                      <a:endParaRPr lang="en-US" sz="1200" b="0" i="0" u="none" strike="noStrike" noProof="0" dirty="0">
                        <a:latin typeface="Calibri"/>
                      </a:endParaRPr>
                    </a:p>
                    <a:p>
                      <a:pPr lvl="0">
                        <a:buNone/>
                      </a:pPr>
                      <a:r>
                        <a:rPr lang="en-GB" sz="1200" b="0" i="0" u="none" strike="noStrike" noProof="0" dirty="0">
                          <a:latin typeface="Calibri"/>
                        </a:rPr>
                        <a:t>I can synchronise my breathing with my stroke.</a:t>
                      </a:r>
                      <a:endParaRPr lang="en-US" sz="1200" b="0" i="0" u="none" strike="noStrike" noProof="0" dirty="0">
                        <a:latin typeface="Calibri"/>
                      </a:endParaRPr>
                    </a:p>
                    <a:p>
                      <a:pPr lvl="0">
                        <a:buNone/>
                      </a:pPr>
                      <a:endParaRPr lang="en-GB" sz="1200" dirty="0"/>
                    </a:p>
                    <a:p>
                      <a:endParaRPr lang="en-GB" sz="120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76696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19106867"/>
              </p:ext>
            </p:extLst>
          </p:nvPr>
        </p:nvGraphicFramePr>
        <p:xfrm>
          <a:off x="332656" y="467544"/>
          <a:ext cx="6192688" cy="4643120"/>
        </p:xfrm>
        <a:graphic>
          <a:graphicData uri="http://schemas.openxmlformats.org/drawingml/2006/table">
            <a:tbl>
              <a:tblPr firstRow="1" bandRow="1">
                <a:tableStyleId>{5940675A-B579-460E-94D1-54222C63F5DA}</a:tableStyleId>
              </a:tblPr>
              <a:tblGrid>
                <a:gridCol w="2806062">
                  <a:extLst>
                    <a:ext uri="{9D8B030D-6E8A-4147-A177-3AD203B41FA5}">
                      <a16:colId xmlns:a16="http://schemas.microsoft.com/office/drawing/2014/main" val="20000"/>
                    </a:ext>
                  </a:extLst>
                </a:gridCol>
                <a:gridCol w="3386626">
                  <a:extLst>
                    <a:ext uri="{9D8B030D-6E8A-4147-A177-3AD203B41FA5}">
                      <a16:colId xmlns:a16="http://schemas.microsoft.com/office/drawing/2014/main" val="20001"/>
                    </a:ext>
                  </a:extLst>
                </a:gridCol>
              </a:tblGrid>
              <a:tr h="370840">
                <a:tc gridSpan="2">
                  <a:txBody>
                    <a:bodyPr/>
                    <a:lstStyle/>
                    <a:p>
                      <a:pPr algn="ctr"/>
                      <a:r>
                        <a:rPr lang="en-GB" sz="1400" b="1"/>
                        <a:t>RE</a:t>
                      </a:r>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a:t>Lincolnshire Syllabus Objectives </a:t>
                      </a:r>
                    </a:p>
                  </a:txBody>
                  <a:tcPr/>
                </a:tc>
                <a:tc>
                  <a:txBody>
                    <a:bodyPr/>
                    <a:lstStyle/>
                    <a:p>
                      <a:r>
                        <a:rPr lang="en-GB" sz="1400" b="1"/>
                        <a:t>Skills Journal Objectives </a:t>
                      </a:r>
                    </a:p>
                  </a:txBody>
                  <a:tcPr/>
                </a:tc>
                <a:extLst>
                  <a:ext uri="{0D108BD9-81ED-4DB2-BD59-A6C34878D82A}">
                    <a16:rowId xmlns:a16="http://schemas.microsoft.com/office/drawing/2014/main" val="10001"/>
                  </a:ext>
                </a:extLst>
              </a:tr>
              <a:tr h="370840">
                <a:tc>
                  <a:txBody>
                    <a:bodyPr/>
                    <a:lstStyle/>
                    <a:p>
                      <a:r>
                        <a:rPr lang="en-GB" sz="1000">
                          <a:latin typeface="+mn-lt"/>
                        </a:rPr>
                        <a:t>Year ¾ -</a:t>
                      </a:r>
                    </a:p>
                    <a:p>
                      <a:pPr lvl="0" algn="l">
                        <a:lnSpc>
                          <a:spcPct val="100000"/>
                        </a:lnSpc>
                        <a:spcBef>
                          <a:spcPts val="0"/>
                        </a:spcBef>
                        <a:spcAft>
                          <a:spcPts val="0"/>
                        </a:spcAft>
                        <a:buNone/>
                      </a:pPr>
                      <a:r>
                        <a:rPr lang="en-GB" sz="1000" b="1" i="0" u="none" strike="noStrike" noProof="0"/>
                        <a:t>Pilgrimage</a:t>
                      </a:r>
                      <a:r>
                        <a:rPr lang="en-GB" sz="1000" b="0" i="0" u="none" strike="noStrike" noProof="0"/>
                        <a:t> </a:t>
                      </a:r>
                      <a:endParaRPr lang="en-GB"/>
                    </a:p>
                    <a:p>
                      <a:pPr lvl="0" algn="l">
                        <a:lnSpc>
                          <a:spcPct val="100000"/>
                        </a:lnSpc>
                        <a:spcBef>
                          <a:spcPts val="0"/>
                        </a:spcBef>
                        <a:spcAft>
                          <a:spcPts val="0"/>
                        </a:spcAft>
                        <a:buNone/>
                      </a:pPr>
                      <a:r>
                        <a:rPr lang="en-GB" sz="1000" b="0" i="0" u="none" strike="noStrike" noProof="0"/>
                        <a:t>•Exploring the concept of what a pilgrimage is </a:t>
                      </a:r>
                      <a:endParaRPr lang="en-GB"/>
                    </a:p>
                    <a:p>
                      <a:pPr lvl="0" algn="l">
                        <a:lnSpc>
                          <a:spcPct val="100000"/>
                        </a:lnSpc>
                        <a:spcBef>
                          <a:spcPts val="0"/>
                        </a:spcBef>
                        <a:spcAft>
                          <a:spcPts val="0"/>
                        </a:spcAft>
                        <a:buNone/>
                      </a:pPr>
                      <a:r>
                        <a:rPr lang="en-GB" sz="1000" b="0" i="0" u="none" strike="noStrike" noProof="0"/>
                        <a:t>•Finding out about pilgrimage in all religions </a:t>
                      </a:r>
                      <a:r>
                        <a:rPr lang="en-GB" sz="1000" b="0" i="0" u="none" strike="noStrike" noProof="0" err="1"/>
                        <a:t>religions</a:t>
                      </a:r>
                      <a:r>
                        <a:rPr lang="en-GB" sz="1000" b="0" i="0" u="none" strike="noStrike" noProof="0"/>
                        <a:t> covered at BJA (Christianity, Islam, Hinduism, Sikhism, Judaism)- exploring similarities and differences </a:t>
                      </a:r>
                      <a:endParaRPr lang="en-GB"/>
                    </a:p>
                    <a:p>
                      <a:pPr lvl="0" algn="l">
                        <a:lnSpc>
                          <a:spcPct val="100000"/>
                        </a:lnSpc>
                        <a:spcBef>
                          <a:spcPts val="0"/>
                        </a:spcBef>
                        <a:spcAft>
                          <a:spcPts val="0"/>
                        </a:spcAft>
                        <a:buNone/>
                      </a:pPr>
                      <a:r>
                        <a:rPr lang="en-GB" sz="1000" b="0" i="0" u="none" strike="noStrike" noProof="0"/>
                        <a:t>•Enquiry into journeys carried out by religious people – motivations for the journey, key destinations, practices associated with the journey, key beliefs expressed by the journey, etc.;</a:t>
                      </a:r>
                      <a:endParaRPr lang="en-GB"/>
                    </a:p>
                    <a:p>
                      <a:pPr lvl="0" algn="l">
                        <a:lnSpc>
                          <a:spcPct val="100000"/>
                        </a:lnSpc>
                        <a:spcBef>
                          <a:spcPts val="0"/>
                        </a:spcBef>
                        <a:spcAft>
                          <a:spcPts val="0"/>
                        </a:spcAft>
                        <a:buNone/>
                      </a:pPr>
                      <a:r>
                        <a:rPr lang="en-GB" sz="1000" b="0" i="0" u="none" strike="noStrike" noProof="0"/>
                        <a:t>•Opportunity to include local places of pilgrimage.</a:t>
                      </a:r>
                      <a:endParaRPr lang="en-GB"/>
                    </a:p>
                    <a:p>
                      <a:pPr lvl="0" algn="l">
                        <a:lnSpc>
                          <a:spcPct val="100000"/>
                        </a:lnSpc>
                        <a:spcBef>
                          <a:spcPts val="0"/>
                        </a:spcBef>
                        <a:spcAft>
                          <a:spcPts val="0"/>
                        </a:spcAft>
                        <a:buNone/>
                      </a:pPr>
                      <a:endParaRPr lang="en-GB" sz="1000" b="0" i="0" u="none" strike="noStrike" noProof="0"/>
                    </a:p>
                    <a:p>
                      <a:pPr lvl="0" algn="l">
                        <a:lnSpc>
                          <a:spcPct val="100000"/>
                        </a:lnSpc>
                        <a:spcBef>
                          <a:spcPts val="0"/>
                        </a:spcBef>
                        <a:spcAft>
                          <a:spcPts val="0"/>
                        </a:spcAft>
                        <a:buNone/>
                      </a:pPr>
                      <a:r>
                        <a:rPr lang="en-GB" sz="1000" b="0" i="0" u="none" strike="noStrike" noProof="0"/>
                        <a:t>Year 5/6 </a:t>
                      </a:r>
                    </a:p>
                    <a:p>
                      <a:pPr lvl="0" algn="l">
                        <a:lnSpc>
                          <a:spcPct val="100000"/>
                        </a:lnSpc>
                        <a:spcBef>
                          <a:spcPts val="0"/>
                        </a:spcBef>
                        <a:spcAft>
                          <a:spcPts val="0"/>
                        </a:spcAft>
                        <a:buNone/>
                      </a:pPr>
                      <a:r>
                        <a:rPr lang="en-GB" sz="1000" b="1" i="0" u="none" strike="noStrike" noProof="0"/>
                        <a:t>Big Questions </a:t>
                      </a:r>
                      <a:endParaRPr lang="en-GB"/>
                    </a:p>
                    <a:p>
                      <a:pPr lvl="0" algn="l">
                        <a:lnSpc>
                          <a:spcPct val="100000"/>
                        </a:lnSpc>
                        <a:spcBef>
                          <a:spcPts val="0"/>
                        </a:spcBef>
                        <a:spcAft>
                          <a:spcPts val="0"/>
                        </a:spcAft>
                        <a:buNone/>
                      </a:pPr>
                      <a:r>
                        <a:rPr lang="en-GB" sz="1000" b="0" i="0" u="none" strike="noStrike" noProof="0"/>
                        <a:t>•Hinduism and Islam. Enquiry into the ‘big questions’ asked by religions/belief systems, e.g. ‘Who am I?’, ‘what is a good life?’, ‘does God exist?’, ‘is there life after death?’ Explore the response to the questions through the point of view of through all religions covered at BJA (Christianity, Islam, Hinduism, Sikhism, Judaism)- exploring similarities and differences </a:t>
                      </a:r>
                      <a:endParaRPr lang="en-GB"/>
                    </a:p>
                    <a:p>
                      <a:pPr lvl="0">
                        <a:buNone/>
                      </a:pPr>
                      <a:endParaRPr lang="en-GB" sz="1000">
                        <a:latin typeface="+mn-lt"/>
                      </a:endParaRPr>
                    </a:p>
                  </a:txBody>
                  <a:tcPr/>
                </a:tc>
                <a:tc>
                  <a:txBody>
                    <a:bodyPr/>
                    <a:lstStyle/>
                    <a:p>
                      <a:r>
                        <a:rPr lang="en-GB" sz="1000">
                          <a:latin typeface="+mn-lt"/>
                        </a:rPr>
                        <a:t>I can explain things that are</a:t>
                      </a:r>
                      <a:r>
                        <a:rPr lang="en-GB" sz="1000" baseline="0">
                          <a:latin typeface="+mn-lt"/>
                        </a:rPr>
                        <a:t> </a:t>
                      </a:r>
                      <a:r>
                        <a:rPr lang="en-GB" sz="1000">
                          <a:latin typeface="+mn-lt"/>
                        </a:rPr>
                        <a:t>the same and different for</a:t>
                      </a:r>
                      <a:r>
                        <a:rPr lang="en-GB" sz="1000" baseline="0">
                          <a:latin typeface="+mn-lt"/>
                        </a:rPr>
                        <a:t> </a:t>
                      </a:r>
                      <a:r>
                        <a:rPr lang="en-GB" sz="1000">
                          <a:latin typeface="+mn-lt"/>
                        </a:rPr>
                        <a:t>religious people.</a:t>
                      </a:r>
                    </a:p>
                    <a:p>
                      <a:endParaRPr lang="en-GB" sz="1000">
                        <a:latin typeface="+mn-lt"/>
                      </a:endParaRPr>
                    </a:p>
                    <a:p>
                      <a:r>
                        <a:rPr lang="en-GB" sz="1000">
                          <a:latin typeface="+mn-lt"/>
                        </a:rPr>
                        <a:t>I can describe and</a:t>
                      </a:r>
                      <a:r>
                        <a:rPr lang="en-GB" sz="1000" baseline="0">
                          <a:latin typeface="+mn-lt"/>
                        </a:rPr>
                        <a:t> </a:t>
                      </a:r>
                      <a:r>
                        <a:rPr lang="en-GB" sz="1000">
                          <a:latin typeface="+mn-lt"/>
                        </a:rPr>
                        <a:t>compare the different</a:t>
                      </a:r>
                      <a:r>
                        <a:rPr lang="en-GB" sz="1000" baseline="0">
                          <a:latin typeface="+mn-lt"/>
                        </a:rPr>
                        <a:t> </a:t>
                      </a:r>
                      <a:r>
                        <a:rPr lang="en-GB" sz="1000">
                          <a:latin typeface="+mn-lt"/>
                        </a:rPr>
                        <a:t>practices and experiences</a:t>
                      </a:r>
                      <a:r>
                        <a:rPr lang="en-GB" sz="1000" baseline="0">
                          <a:latin typeface="+mn-lt"/>
                        </a:rPr>
                        <a:t> </a:t>
                      </a:r>
                      <a:r>
                        <a:rPr lang="en-GB" sz="1000">
                          <a:latin typeface="+mn-lt"/>
                        </a:rPr>
                        <a:t>involved with different</a:t>
                      </a:r>
                      <a:r>
                        <a:rPr lang="en-GB" sz="1000" baseline="0">
                          <a:latin typeface="+mn-lt"/>
                        </a:rPr>
                        <a:t> </a:t>
                      </a:r>
                      <a:r>
                        <a:rPr lang="en-GB" sz="1000">
                          <a:latin typeface="+mn-lt"/>
                        </a:rPr>
                        <a:t>religious groups.</a:t>
                      </a:r>
                    </a:p>
                    <a:p>
                      <a:endParaRPr lang="en-GB" sz="1000">
                        <a:latin typeface="+mn-lt"/>
                      </a:endParaRPr>
                    </a:p>
                    <a:p>
                      <a:r>
                        <a:rPr lang="en-GB" sz="1000">
                          <a:latin typeface="+mn-lt"/>
                        </a:rPr>
                        <a:t>I can explain how</a:t>
                      </a:r>
                      <a:r>
                        <a:rPr lang="en-GB" sz="1000" baseline="0">
                          <a:latin typeface="+mn-lt"/>
                        </a:rPr>
                        <a:t> </a:t>
                      </a:r>
                      <a:r>
                        <a:rPr lang="en-GB" sz="1000">
                          <a:latin typeface="+mn-lt"/>
                        </a:rPr>
                        <a:t>similarities and differences</a:t>
                      </a:r>
                      <a:r>
                        <a:rPr lang="en-GB" sz="1000" baseline="0">
                          <a:latin typeface="+mn-lt"/>
                        </a:rPr>
                        <a:t> </a:t>
                      </a:r>
                      <a:r>
                        <a:rPr lang="en-GB" sz="1000">
                          <a:latin typeface="+mn-lt"/>
                        </a:rPr>
                        <a:t>between religions affect</a:t>
                      </a:r>
                      <a:r>
                        <a:rPr lang="en-GB" sz="1000" baseline="0">
                          <a:latin typeface="+mn-lt"/>
                        </a:rPr>
                        <a:t> </a:t>
                      </a:r>
                      <a:r>
                        <a:rPr lang="en-GB" sz="1000">
                          <a:latin typeface="+mn-lt"/>
                        </a:rPr>
                        <a:t>peoples’ lives.</a:t>
                      </a:r>
                    </a:p>
                    <a:p>
                      <a:endParaRPr lang="en-GB" sz="1000">
                        <a:latin typeface="+mn-lt"/>
                      </a:endParaRPr>
                    </a:p>
                    <a:p>
                      <a:r>
                        <a:rPr lang="en-GB" sz="1000">
                          <a:latin typeface="+mn-lt"/>
                        </a:rPr>
                        <a:t>I can describe what</a:t>
                      </a:r>
                      <a:r>
                        <a:rPr lang="en-GB" sz="1000" baseline="0">
                          <a:latin typeface="+mn-lt"/>
                        </a:rPr>
                        <a:t> </a:t>
                      </a:r>
                      <a:r>
                        <a:rPr lang="en-GB" sz="1000">
                          <a:latin typeface="+mn-lt"/>
                        </a:rPr>
                        <a:t>can be learned from</a:t>
                      </a:r>
                      <a:r>
                        <a:rPr lang="en-GB" sz="1000" baseline="0">
                          <a:latin typeface="+mn-lt"/>
                        </a:rPr>
                        <a:t> </a:t>
                      </a:r>
                      <a:r>
                        <a:rPr lang="en-GB" sz="1000">
                          <a:latin typeface="+mn-lt"/>
                        </a:rPr>
                        <a:t>religious stories.</a:t>
                      </a:r>
                    </a:p>
                    <a:p>
                      <a:endParaRPr lang="en-GB" sz="1000">
                        <a:latin typeface="+mn-lt"/>
                      </a:endParaRPr>
                    </a:p>
                    <a:p>
                      <a:r>
                        <a:rPr lang="en-GB" sz="1000">
                          <a:latin typeface="+mn-lt"/>
                        </a:rPr>
                        <a:t>I suggest reasons for the similarities and differences in</a:t>
                      </a:r>
                      <a:r>
                        <a:rPr lang="en-GB" sz="1000" baseline="0">
                          <a:latin typeface="+mn-lt"/>
                        </a:rPr>
                        <a:t> </a:t>
                      </a:r>
                      <a:r>
                        <a:rPr lang="en-GB" sz="1000">
                          <a:latin typeface="+mn-lt"/>
                        </a:rPr>
                        <a:t>forms of religion : </a:t>
                      </a:r>
                    </a:p>
                    <a:p>
                      <a:endParaRPr lang="en-GB" sz="1000">
                        <a:latin typeface="+mn-lt"/>
                      </a:endParaRPr>
                    </a:p>
                    <a:p>
                      <a:r>
                        <a:rPr lang="en-GB" sz="1000">
                          <a:latin typeface="+mn-lt"/>
                        </a:rPr>
                        <a:t>I can compare some of the</a:t>
                      </a:r>
                      <a:r>
                        <a:rPr lang="en-GB" sz="1000" baseline="0">
                          <a:latin typeface="+mn-lt"/>
                        </a:rPr>
                        <a:t> </a:t>
                      </a:r>
                      <a:r>
                        <a:rPr lang="en-GB" sz="1000">
                          <a:latin typeface="+mn-lt"/>
                        </a:rPr>
                        <a:t>things that influence me</a:t>
                      </a:r>
                      <a:r>
                        <a:rPr lang="en-GB" sz="1000" baseline="0">
                          <a:latin typeface="+mn-lt"/>
                        </a:rPr>
                        <a:t> </a:t>
                      </a:r>
                      <a:r>
                        <a:rPr lang="en-GB" sz="1000">
                          <a:latin typeface="+mn-lt"/>
                        </a:rPr>
                        <a:t>with those that influence</a:t>
                      </a:r>
                    </a:p>
                    <a:p>
                      <a:r>
                        <a:rPr lang="en-GB" sz="1000">
                          <a:latin typeface="+mn-lt"/>
                        </a:rPr>
                        <a:t>other people.</a:t>
                      </a:r>
                    </a:p>
                    <a:p>
                      <a:endParaRPr lang="en-GB" sz="1000">
                        <a:latin typeface="+mn-lt"/>
                      </a:endParaRPr>
                    </a:p>
                    <a:p>
                      <a:r>
                        <a:rPr lang="en-GB" sz="1000">
                          <a:latin typeface="+mn-lt"/>
                        </a:rPr>
                        <a:t>I can explain things that</a:t>
                      </a:r>
                      <a:r>
                        <a:rPr lang="en-GB" sz="1000" baseline="0">
                          <a:latin typeface="+mn-lt"/>
                        </a:rPr>
                        <a:t> </a:t>
                      </a:r>
                      <a:r>
                        <a:rPr lang="en-GB" sz="1000">
                          <a:latin typeface="+mn-lt"/>
                        </a:rPr>
                        <a:t>are important to me and</a:t>
                      </a:r>
                      <a:r>
                        <a:rPr lang="en-GB" sz="1000" baseline="0">
                          <a:latin typeface="+mn-lt"/>
                        </a:rPr>
                        <a:t> </a:t>
                      </a:r>
                      <a:r>
                        <a:rPr lang="en-GB" sz="1000">
                          <a:latin typeface="+mn-lt"/>
                        </a:rPr>
                        <a:t>how they link me to other</a:t>
                      </a:r>
                    </a:p>
                    <a:p>
                      <a:r>
                        <a:rPr lang="en-GB" sz="1000">
                          <a:latin typeface="+mn-lt"/>
                        </a:rPr>
                        <a:t>people.</a:t>
                      </a:r>
                    </a:p>
                    <a:p>
                      <a:endParaRPr lang="en-GB" sz="1000">
                        <a:latin typeface="+mn-lt"/>
                      </a:endParaRPr>
                    </a:p>
                    <a:p>
                      <a:endParaRPr lang="en-GB" sz="1000">
                        <a:latin typeface="+mn-lt"/>
                      </a:endParaRPr>
                    </a:p>
                    <a:p>
                      <a:r>
                        <a:rPr lang="en-GB" sz="1000">
                          <a:latin typeface="+mn-lt"/>
                        </a:rPr>
                        <a:t>I can think about what I</a:t>
                      </a:r>
                      <a:r>
                        <a:rPr lang="en-GB" sz="1000" baseline="0">
                          <a:latin typeface="+mn-lt"/>
                        </a:rPr>
                        <a:t> </a:t>
                      </a:r>
                      <a:r>
                        <a:rPr lang="en-GB" sz="1000">
                          <a:latin typeface="+mn-lt"/>
                        </a:rPr>
                        <a:t>believe.</a:t>
                      </a:r>
                    </a:p>
                    <a:p>
                      <a:endParaRPr lang="en-GB" sz="1000">
                        <a:latin typeface="+mn-lt"/>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57308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02056741"/>
              </p:ext>
            </p:extLst>
          </p:nvPr>
        </p:nvGraphicFramePr>
        <p:xfrm>
          <a:off x="404664" y="323528"/>
          <a:ext cx="6048672" cy="1483360"/>
        </p:xfrm>
        <a:graphic>
          <a:graphicData uri="http://schemas.openxmlformats.org/drawingml/2006/table">
            <a:tbl>
              <a:tblPr firstRow="1" bandRow="1">
                <a:tableStyleId>{5940675A-B579-460E-94D1-54222C63F5DA}</a:tableStyleId>
              </a:tblPr>
              <a:tblGrid>
                <a:gridCol w="6048672">
                  <a:extLst>
                    <a:ext uri="{9D8B030D-6E8A-4147-A177-3AD203B41FA5}">
                      <a16:colId xmlns:a16="http://schemas.microsoft.com/office/drawing/2014/main" val="20000"/>
                    </a:ext>
                  </a:extLst>
                </a:gridCol>
              </a:tblGrid>
              <a:tr h="370840">
                <a:tc>
                  <a:txBody>
                    <a:bodyPr/>
                    <a:lstStyle/>
                    <a:p>
                      <a:pPr algn="ctr"/>
                      <a:r>
                        <a:rPr lang="en-GB" sz="1400" b="1"/>
                        <a:t>PSHE</a:t>
                      </a:r>
                      <a:r>
                        <a:rPr lang="en-GB" sz="1400" b="1" baseline="0"/>
                        <a:t> </a:t>
                      </a:r>
                      <a:endParaRPr lang="en-GB" sz="1400" b="1"/>
                    </a:p>
                  </a:txBody>
                  <a:tcPr/>
                </a:tc>
                <a:extLst>
                  <a:ext uri="{0D108BD9-81ED-4DB2-BD59-A6C34878D82A}">
                    <a16:rowId xmlns:a16="http://schemas.microsoft.com/office/drawing/2014/main" val="10000"/>
                  </a:ext>
                </a:extLst>
              </a:tr>
              <a:tr h="370840">
                <a:tc>
                  <a:txBody>
                    <a:bodyPr/>
                    <a:lstStyle/>
                    <a:p>
                      <a:r>
                        <a:rPr lang="en-GB" sz="1400" b="1"/>
                        <a:t>Skills Journal Objectives</a:t>
                      </a:r>
                      <a:r>
                        <a:rPr lang="en-GB" sz="1400" b="1" baseline="0"/>
                        <a:t> </a:t>
                      </a:r>
                      <a:endParaRPr lang="en-GB" sz="1400" b="1"/>
                    </a:p>
                  </a:txBody>
                  <a:tcPr/>
                </a:tc>
                <a:extLst>
                  <a:ext uri="{0D108BD9-81ED-4DB2-BD59-A6C34878D82A}">
                    <a16:rowId xmlns:a16="http://schemas.microsoft.com/office/drawing/2014/main" val="10001"/>
                  </a:ext>
                </a:extLst>
              </a:tr>
              <a:tr h="370840">
                <a:tc>
                  <a:txBody>
                    <a:bodyPr/>
                    <a:lstStyle/>
                    <a:p>
                      <a:r>
                        <a:rPr lang="en-GB" sz="1200"/>
                        <a:t>See KS2 Life Value</a:t>
                      </a:r>
                      <a:r>
                        <a:rPr lang="en-GB" sz="1200" baseline="0"/>
                        <a:t>s on Skills Journal</a:t>
                      </a:r>
                      <a:endParaRPr lang="en-GB" sz="1200"/>
                    </a:p>
                  </a:txBody>
                  <a:tcPr/>
                </a:tc>
                <a:extLst>
                  <a:ext uri="{0D108BD9-81ED-4DB2-BD59-A6C34878D82A}">
                    <a16:rowId xmlns:a16="http://schemas.microsoft.com/office/drawing/2014/main" val="10002"/>
                  </a:ext>
                </a:extLst>
              </a:tr>
              <a:tr h="370840">
                <a:tc>
                  <a:txBody>
                    <a:bodyPr/>
                    <a:lstStyle/>
                    <a:p>
                      <a:r>
                        <a:rPr lang="en-GB" sz="1200"/>
                        <a:t>PSHE</a:t>
                      </a:r>
                      <a:r>
                        <a:rPr lang="en-GB" sz="1200" baseline="0"/>
                        <a:t> objectives to be followed in Dimension programme </a:t>
                      </a:r>
                      <a:endParaRPr lang="en-GB" sz="120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17806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1110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89029456"/>
              </p:ext>
            </p:extLst>
          </p:nvPr>
        </p:nvGraphicFramePr>
        <p:xfrm>
          <a:off x="404664" y="323528"/>
          <a:ext cx="6120680" cy="7805420"/>
        </p:xfrm>
        <a:graphic>
          <a:graphicData uri="http://schemas.openxmlformats.org/drawingml/2006/table">
            <a:tbl>
              <a:tblPr firstRow="1" bandRow="1">
                <a:tableStyleId>{5940675A-B579-460E-94D1-54222C63F5DA}</a:tableStyleId>
              </a:tblPr>
              <a:tblGrid>
                <a:gridCol w="6120680">
                  <a:extLst>
                    <a:ext uri="{9D8B030D-6E8A-4147-A177-3AD203B41FA5}">
                      <a16:colId xmlns:a16="http://schemas.microsoft.com/office/drawing/2014/main" val="20000"/>
                    </a:ext>
                  </a:extLst>
                </a:gridCol>
              </a:tblGrid>
              <a:tr h="370840">
                <a:tc>
                  <a:txBody>
                    <a:bodyPr/>
                    <a:lstStyle/>
                    <a:p>
                      <a:pPr algn="ctr"/>
                      <a:r>
                        <a:rPr lang="en-GB" sz="1400" b="1"/>
                        <a:t>Science</a:t>
                      </a:r>
                    </a:p>
                  </a:txBody>
                  <a:tcPr/>
                </a:tc>
                <a:extLst>
                  <a:ext uri="{0D108BD9-81ED-4DB2-BD59-A6C34878D82A}">
                    <a16:rowId xmlns:a16="http://schemas.microsoft.com/office/drawing/2014/main" val="10000"/>
                  </a:ext>
                </a:extLst>
              </a:tr>
              <a:tr h="370840">
                <a:tc>
                  <a:txBody>
                    <a:bodyPr/>
                    <a:lstStyle/>
                    <a:p>
                      <a:r>
                        <a:rPr lang="en-GB" sz="1400" b="1">
                          <a:latin typeface="+mn-lt"/>
                        </a:rPr>
                        <a:t>National</a:t>
                      </a:r>
                      <a:r>
                        <a:rPr lang="en-GB" sz="1400" b="1" baseline="0">
                          <a:latin typeface="+mn-lt"/>
                        </a:rPr>
                        <a:t> Curriculum Objectives</a:t>
                      </a:r>
                      <a:endParaRPr lang="en-GB" sz="1400" b="1">
                        <a:latin typeface="+mn-lt"/>
                      </a:endParaRPr>
                    </a:p>
                  </a:txBody>
                  <a:tcPr/>
                </a:tc>
                <a:extLst>
                  <a:ext uri="{0D108BD9-81ED-4DB2-BD59-A6C34878D82A}">
                    <a16:rowId xmlns:a16="http://schemas.microsoft.com/office/drawing/2014/main" val="10001"/>
                  </a:ext>
                </a:extLst>
              </a:tr>
              <a:tr h="370840">
                <a:tc>
                  <a:txBody>
                    <a:bodyPr/>
                    <a:lstStyle/>
                    <a:p>
                      <a:r>
                        <a:rPr lang="en-GB" sz="1200" b="0">
                          <a:latin typeface="+mn-lt"/>
                        </a:rPr>
                        <a:t>Year 3/4</a:t>
                      </a:r>
                      <a:r>
                        <a:rPr lang="en-GB" sz="1200" b="0" baseline="0">
                          <a:latin typeface="+mn-lt"/>
                        </a:rPr>
                        <a:t> Plants:</a:t>
                      </a:r>
                    </a:p>
                    <a:p>
                      <a:r>
                        <a:rPr lang="en-GB" sz="1200" b="0" baseline="0">
                          <a:latin typeface="+mn-lt"/>
                        </a:rPr>
                        <a:t>Pupils should be taught to:</a:t>
                      </a:r>
                    </a:p>
                    <a:p>
                      <a:pPr marL="285750" indent="-285750">
                        <a:buFont typeface="Arial" panose="020B0604020202020204" pitchFamily="34" charset="0"/>
                        <a:buChar char="•"/>
                      </a:pPr>
                      <a:r>
                        <a:rPr lang="en-GB" sz="1200" b="0" baseline="0">
                          <a:latin typeface="+mn-lt"/>
                        </a:rPr>
                        <a:t>identify and describe the functions of different parts of flowering plants: roots, stem/trunk, leaves and flowers</a:t>
                      </a:r>
                    </a:p>
                    <a:p>
                      <a:pPr marL="285750" indent="-285750">
                        <a:buFont typeface="Arial" panose="020B0604020202020204" pitchFamily="34" charset="0"/>
                        <a:buChar char="•"/>
                      </a:pPr>
                      <a:r>
                        <a:rPr lang="en-GB" sz="1200" b="0" baseline="0">
                          <a:latin typeface="+mn-lt"/>
                        </a:rPr>
                        <a:t>explore the requirements of plants for life and growth (air, light, water, nutrients from soil, and room to grow) and how they vary from plant to plant</a:t>
                      </a:r>
                    </a:p>
                    <a:p>
                      <a:pPr marL="285750" indent="-285750">
                        <a:buFont typeface="Arial" panose="020B0604020202020204" pitchFamily="34" charset="0"/>
                        <a:buChar char="•"/>
                      </a:pPr>
                      <a:r>
                        <a:rPr lang="en-GB" sz="1200" b="0" baseline="0">
                          <a:latin typeface="+mn-lt"/>
                        </a:rPr>
                        <a:t>investigate the way in which water is transported within plants</a:t>
                      </a:r>
                    </a:p>
                    <a:p>
                      <a:pPr marL="285750" indent="-285750">
                        <a:buFont typeface="Arial" panose="020B0604020202020204" pitchFamily="34" charset="0"/>
                        <a:buChar char="•"/>
                      </a:pPr>
                      <a:r>
                        <a:rPr lang="en-GB" sz="1200" b="0" baseline="0">
                          <a:latin typeface="+mn-lt"/>
                        </a:rPr>
                        <a:t>explore the part that flowers play in the life cycle of flowering plants, including pollination, seed formation and seed dispersal.</a:t>
                      </a:r>
                    </a:p>
                    <a:p>
                      <a:endParaRPr lang="en-GB" sz="1200" b="0" baseline="0">
                        <a:latin typeface="+mn-lt"/>
                      </a:endParaRPr>
                    </a:p>
                    <a:p>
                      <a:r>
                        <a:rPr lang="en-GB" sz="1200" b="0" baseline="0">
                          <a:latin typeface="+mn-lt"/>
                        </a:rPr>
                        <a:t>Year 3/4 Animals including humans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mn-lt"/>
                        </a:rPr>
                        <a:t>Pupils should be taught to: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a:ln>
                            <a:noFill/>
                          </a:ln>
                          <a:solidFill>
                            <a:prstClr val="black"/>
                          </a:solidFill>
                          <a:effectLst/>
                          <a:uLnTx/>
                          <a:uFillTx/>
                          <a:latin typeface="+mn-lt"/>
                        </a:rPr>
                        <a:t>identify that animals, including humans, need the right types and amount of nutrition, and that they cannot make their own food; they get nutrition from what they eat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a:ln>
                            <a:noFill/>
                          </a:ln>
                          <a:solidFill>
                            <a:prstClr val="black"/>
                          </a:solidFill>
                          <a:effectLst/>
                          <a:uLnTx/>
                          <a:uFillTx/>
                          <a:latin typeface="+mn-lt"/>
                        </a:rPr>
                        <a:t>identify that humans and some other animals have skeletons and muscles for support, protection and movement.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a:ln>
                            <a:noFill/>
                          </a:ln>
                          <a:solidFill>
                            <a:prstClr val="black"/>
                          </a:solidFill>
                          <a:effectLst/>
                          <a:uLnTx/>
                          <a:uFillTx/>
                          <a:latin typeface="+mn-lt"/>
                        </a:rPr>
                        <a:t>describe the simple functions of the basic parts of the digestive system in humans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a:ln>
                            <a:noFill/>
                          </a:ln>
                          <a:solidFill>
                            <a:prstClr val="black"/>
                          </a:solidFill>
                          <a:effectLst/>
                          <a:uLnTx/>
                          <a:uFillTx/>
                          <a:latin typeface="+mn-lt"/>
                        </a:rPr>
                        <a:t>identify the different types of teeth in humans and their simple functions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a:ln>
                            <a:noFill/>
                          </a:ln>
                          <a:solidFill>
                            <a:prstClr val="black"/>
                          </a:solidFill>
                          <a:effectLst/>
                          <a:uLnTx/>
                          <a:uFillTx/>
                          <a:latin typeface="+mn-lt"/>
                        </a:rPr>
                        <a:t>construct and interpret a variety of food chains, identifying producers, predators and prey.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baseline="0">
                        <a:latin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baseline="0">
                          <a:latin typeface="+mn-lt"/>
                        </a:rPr>
                        <a:t>Year 5/6 Living things in their habitats</a:t>
                      </a:r>
                      <a:br>
                        <a:rPr lang="en-GB" sz="1200" b="0" baseline="0">
                          <a:latin typeface="+mn-lt"/>
                        </a:rPr>
                      </a:br>
                      <a:r>
                        <a:rPr kumimoji="0" lang="en-GB" sz="1200" b="0" i="0" u="none" strike="noStrike" kern="1200" cap="none" spc="0" normalizeH="0" baseline="0" noProof="0">
                          <a:ln>
                            <a:noFill/>
                          </a:ln>
                          <a:solidFill>
                            <a:prstClr val="black"/>
                          </a:solidFill>
                          <a:effectLst/>
                          <a:uLnTx/>
                          <a:uFillTx/>
                          <a:latin typeface="+mn-lt"/>
                        </a:rPr>
                        <a:t>Pupils should be taught to: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a:ln>
                            <a:noFill/>
                          </a:ln>
                          <a:solidFill>
                            <a:prstClr val="black"/>
                          </a:solidFill>
                          <a:effectLst/>
                          <a:uLnTx/>
                          <a:uFillTx/>
                          <a:latin typeface="+mn-lt"/>
                        </a:rPr>
                        <a:t>describe the differences in the life cycles of a mammal, an amphibian, an insect and a bird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a:ln>
                            <a:noFill/>
                          </a:ln>
                          <a:solidFill>
                            <a:prstClr val="black"/>
                          </a:solidFill>
                          <a:effectLst/>
                          <a:uLnTx/>
                          <a:uFillTx/>
                          <a:latin typeface="+mn-lt"/>
                        </a:rPr>
                        <a:t>describe the life process of reproduction in some plants and animals.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a:ln>
                            <a:noFill/>
                          </a:ln>
                          <a:solidFill>
                            <a:prstClr val="black"/>
                          </a:solidFill>
                          <a:effectLst/>
                          <a:uLnTx/>
                          <a:uFillTx/>
                          <a:latin typeface="+mn-lt"/>
                        </a:rPr>
                        <a:t>describe how living things are classified into broad groups according to common observable characteristics and based on similarities and differences, including micro-organisms, plants and animals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a:ln>
                            <a:noFill/>
                          </a:ln>
                          <a:solidFill>
                            <a:prstClr val="black"/>
                          </a:solidFill>
                          <a:effectLst/>
                          <a:uLnTx/>
                          <a:uFillTx/>
                          <a:latin typeface="+mn-lt"/>
                        </a:rPr>
                        <a:t>give reasons for classifying plants and animals based on specific characteristics.</a:t>
                      </a:r>
                    </a:p>
                    <a:p>
                      <a:endParaRPr lang="en-GB" sz="1200" b="0" baseline="0">
                        <a:latin typeface="+mn-lt"/>
                      </a:endParaRPr>
                    </a:p>
                    <a:p>
                      <a:r>
                        <a:rPr lang="en-GB" sz="1200" b="0" baseline="0">
                          <a:latin typeface="+mn-lt"/>
                        </a:rPr>
                        <a:t>Year 5/6 Evolution and Inheritance </a:t>
                      </a:r>
                    </a:p>
                    <a:p>
                      <a:r>
                        <a:rPr lang="en-GB" sz="1200" b="0" baseline="0">
                          <a:latin typeface="+mn-lt"/>
                        </a:rPr>
                        <a:t>Pupils should be taught to:</a:t>
                      </a:r>
                    </a:p>
                    <a:p>
                      <a:pPr marL="285750" indent="-285750">
                        <a:buFont typeface="Arial" panose="020B0604020202020204" pitchFamily="34" charset="0"/>
                        <a:buChar char="•"/>
                      </a:pPr>
                      <a:r>
                        <a:rPr lang="en-GB" sz="1200" b="0" baseline="0">
                          <a:latin typeface="+mn-lt"/>
                        </a:rPr>
                        <a:t>recognise that living things have changed over time and that fossils provide information about living things that inhabited the Earth millions of years ago</a:t>
                      </a:r>
                    </a:p>
                    <a:p>
                      <a:pPr marL="285750" indent="-285750">
                        <a:buFont typeface="Arial" panose="020B0604020202020204" pitchFamily="34" charset="0"/>
                        <a:buChar char="•"/>
                      </a:pPr>
                      <a:r>
                        <a:rPr lang="en-GB" sz="1200" b="0" baseline="0">
                          <a:latin typeface="+mn-lt"/>
                        </a:rPr>
                        <a:t>recognise that living things produce offspring of the same kind, but normally offspring vary and are not identical to their parents</a:t>
                      </a:r>
                    </a:p>
                    <a:p>
                      <a:pPr marL="285750" indent="-285750">
                        <a:buFont typeface="Arial" panose="020B0604020202020204" pitchFamily="34" charset="0"/>
                        <a:buChar char="•"/>
                      </a:pPr>
                      <a:r>
                        <a:rPr lang="en-GB" sz="1200" b="0" baseline="0">
                          <a:latin typeface="+mn-lt"/>
                        </a:rPr>
                        <a:t>identify how animals and plants are adapted to suit their environment in different ways and that adaptation may lead to evolution.</a:t>
                      </a:r>
                    </a:p>
                    <a:p>
                      <a:endParaRPr lang="en-GB" sz="1350" b="0" baseline="0">
                        <a:latin typeface="+mn-lt"/>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78780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63093218"/>
              </p:ext>
            </p:extLst>
          </p:nvPr>
        </p:nvGraphicFramePr>
        <p:xfrm>
          <a:off x="404664" y="323528"/>
          <a:ext cx="6120677" cy="8712200"/>
        </p:xfrm>
        <a:graphic>
          <a:graphicData uri="http://schemas.openxmlformats.org/drawingml/2006/table">
            <a:tbl>
              <a:tblPr firstRow="1" bandRow="1">
                <a:tableStyleId>{5940675A-B579-460E-94D1-54222C63F5DA}</a:tableStyleId>
              </a:tblPr>
              <a:tblGrid>
                <a:gridCol w="4089148">
                  <a:extLst>
                    <a:ext uri="{9D8B030D-6E8A-4147-A177-3AD203B41FA5}">
                      <a16:colId xmlns:a16="http://schemas.microsoft.com/office/drawing/2014/main" val="20000"/>
                    </a:ext>
                  </a:extLst>
                </a:gridCol>
                <a:gridCol w="2031529">
                  <a:extLst>
                    <a:ext uri="{9D8B030D-6E8A-4147-A177-3AD203B41FA5}">
                      <a16:colId xmlns:a16="http://schemas.microsoft.com/office/drawing/2014/main" val="20001"/>
                    </a:ext>
                  </a:extLst>
                </a:gridCol>
              </a:tblGrid>
              <a:tr h="370840">
                <a:tc gridSpan="2">
                  <a:txBody>
                    <a:bodyPr/>
                    <a:lstStyle/>
                    <a:p>
                      <a:pPr algn="ctr"/>
                      <a:r>
                        <a:rPr lang="en-GB" sz="1400" b="1"/>
                        <a:t>Computing</a:t>
                      </a:r>
                    </a:p>
                  </a:txBody>
                  <a:tcPr/>
                </a:tc>
                <a:tc hMerge="1">
                  <a:txBody>
                    <a:bodyPr/>
                    <a:lstStyle/>
                    <a:p>
                      <a:pPr algn="ctr"/>
                      <a:endParaRPr lang="en-GB" sz="1800" b="1"/>
                    </a:p>
                  </a:txBody>
                  <a:tcPr/>
                </a:tc>
                <a:extLst>
                  <a:ext uri="{0D108BD9-81ED-4DB2-BD59-A6C34878D82A}">
                    <a16:rowId xmlns:a16="http://schemas.microsoft.com/office/drawing/2014/main" val="10000"/>
                  </a:ext>
                </a:extLst>
              </a:tr>
              <a:tr h="370840">
                <a:tc>
                  <a:txBody>
                    <a:bodyPr/>
                    <a:lstStyle/>
                    <a:p>
                      <a:r>
                        <a:rPr lang="en-GB" sz="1400" b="1"/>
                        <a:t>National</a:t>
                      </a:r>
                      <a:r>
                        <a:rPr lang="en-GB" sz="1400" b="1" baseline="0"/>
                        <a:t> Curriculum Objectives</a:t>
                      </a:r>
                      <a:endParaRPr lang="en-GB" sz="1400" b="1"/>
                    </a:p>
                  </a:txBody>
                  <a:tcPr/>
                </a:tc>
                <a:tc>
                  <a:txBody>
                    <a:bodyPr/>
                    <a:lstStyle/>
                    <a:p>
                      <a:r>
                        <a:rPr lang="en-GB" sz="1400" b="1"/>
                        <a:t>Skills Journal Objectives</a:t>
                      </a:r>
                    </a:p>
                  </a:txBody>
                  <a:tcPr/>
                </a:tc>
                <a:extLst>
                  <a:ext uri="{0D108BD9-81ED-4DB2-BD59-A6C34878D82A}">
                    <a16:rowId xmlns:a16="http://schemas.microsoft.com/office/drawing/2014/main" val="10001"/>
                  </a:ext>
                </a:extLst>
              </a:tr>
              <a:tr h="370840">
                <a:tc>
                  <a:txBody>
                    <a:bodyPr/>
                    <a:lstStyle/>
                    <a:p>
                      <a:pPr marL="0" lvl="0" indent="0" algn="l">
                        <a:lnSpc>
                          <a:spcPct val="100000"/>
                        </a:lnSpc>
                        <a:spcBef>
                          <a:spcPts val="0"/>
                        </a:spcBef>
                        <a:spcAft>
                          <a:spcPts val="0"/>
                        </a:spcAft>
                        <a:buNone/>
                      </a:pPr>
                      <a:r>
                        <a:rPr lang="en-GB" sz="1100" b="1" i="0" u="none" strike="noStrike" noProof="0"/>
                        <a:t>Years 3 and 4</a:t>
                      </a:r>
                      <a:r>
                        <a:rPr lang="en-US" sz="1100" b="0" i="0" u="none" strike="noStrike" noProof="0"/>
                        <a:t> </a:t>
                      </a:r>
                      <a:endParaRPr lang="en-GB" sz="1100" b="0" i="0" u="none" strike="noStrike" noProof="0">
                        <a:latin typeface="Calibri"/>
                      </a:endParaRPr>
                    </a:p>
                    <a:p>
                      <a:pPr marL="0" lvl="0" indent="0" algn="l">
                        <a:lnSpc>
                          <a:spcPct val="100000"/>
                        </a:lnSpc>
                        <a:spcBef>
                          <a:spcPts val="0"/>
                        </a:spcBef>
                        <a:spcAft>
                          <a:spcPts val="0"/>
                        </a:spcAft>
                        <a:buNone/>
                      </a:pPr>
                      <a:r>
                        <a:rPr lang="en-GB" sz="1100" b="0" i="1" u="none" strike="noStrike" noProof="0"/>
                        <a:t>Spring 1 – Digital Artists: Creating Media – Photo editing</a:t>
                      </a:r>
                      <a:endParaRPr lang="en-GB" sz="1100"/>
                    </a:p>
                    <a:p>
                      <a:pPr lvl="0" algn="l">
                        <a:lnSpc>
                          <a:spcPct val="100000"/>
                        </a:lnSpc>
                        <a:spcBef>
                          <a:spcPts val="0"/>
                        </a:spcBef>
                        <a:spcAft>
                          <a:spcPts val="0"/>
                        </a:spcAft>
                        <a:buNone/>
                      </a:pPr>
                      <a:r>
                        <a:rPr lang="en-GB" sz="1100" b="0" i="0" u="none" strike="noStrike" noProof="0">
                          <a:latin typeface="Calibri"/>
                        </a:rPr>
                        <a:t>IT1: Use search technologies effectively.</a:t>
                      </a:r>
                      <a:endParaRPr lang="en-GB" sz="1100"/>
                    </a:p>
                    <a:p>
                      <a:pPr lvl="0" algn="l">
                        <a:lnSpc>
                          <a:spcPct val="100000"/>
                        </a:lnSpc>
                        <a:spcBef>
                          <a:spcPts val="0"/>
                        </a:spcBef>
                        <a:spcAft>
                          <a:spcPts val="0"/>
                        </a:spcAft>
                        <a:buNone/>
                      </a:pPr>
                      <a:r>
                        <a:rPr lang="en-GB" sz="1100" b="0" i="0" u="none" strike="noStrike" noProof="0">
                          <a:latin typeface="Calibri"/>
                        </a:rPr>
                        <a:t>IT 2: Select, use and combine a variety of software […] on a range of digital devices to design and create a range of programs, systems and content that accomplish given goals, including […] presenting data and information.</a:t>
                      </a:r>
                      <a:endParaRPr lang="en-GB" sz="1100"/>
                    </a:p>
                    <a:p>
                      <a:pPr lvl="0" algn="l">
                        <a:lnSpc>
                          <a:spcPct val="100000"/>
                        </a:lnSpc>
                        <a:spcBef>
                          <a:spcPts val="0"/>
                        </a:spcBef>
                        <a:spcAft>
                          <a:spcPts val="0"/>
                        </a:spcAft>
                        <a:buNone/>
                      </a:pPr>
                      <a:r>
                        <a:rPr lang="en-GB" sz="1100" b="0" i="0" u="none" strike="noStrike" noProof="0">
                          <a:latin typeface="Calibri"/>
                        </a:rPr>
                        <a:t>DL 3: Use technology safely, respectfully and responsibly; recognise acceptable/unacceptable behaviour; identify a range of ways to report concerns about content and contact.</a:t>
                      </a:r>
                      <a:endParaRPr lang="en-GB" sz="1100"/>
                    </a:p>
                    <a:p>
                      <a:pPr marL="0" lvl="0" indent="0" algn="l">
                        <a:lnSpc>
                          <a:spcPct val="100000"/>
                        </a:lnSpc>
                        <a:spcBef>
                          <a:spcPts val="0"/>
                        </a:spcBef>
                        <a:spcAft>
                          <a:spcPts val="0"/>
                        </a:spcAft>
                        <a:buNone/>
                      </a:pPr>
                      <a:endParaRPr lang="en-GB" sz="1100" b="0" i="1" u="none" strike="noStrike" noProof="0"/>
                    </a:p>
                    <a:p>
                      <a:pPr marL="0" lvl="0" indent="0" algn="l">
                        <a:lnSpc>
                          <a:spcPct val="100000"/>
                        </a:lnSpc>
                        <a:spcBef>
                          <a:spcPts val="0"/>
                        </a:spcBef>
                        <a:spcAft>
                          <a:spcPts val="0"/>
                        </a:spcAft>
                        <a:buNone/>
                      </a:pPr>
                      <a:r>
                        <a:rPr lang="en-GB" sz="1100" b="0" i="1" u="none" strike="noStrike" noProof="0"/>
                        <a:t>Spring 2 – </a:t>
                      </a:r>
                      <a:r>
                        <a:rPr lang="en-GB" sz="1100" b="0" i="1" u="none" strike="noStrike" noProof="0">
                          <a:latin typeface="Calibri"/>
                        </a:rPr>
                        <a:t>Controlling physical systems (Programming with the BBC </a:t>
                      </a:r>
                      <a:r>
                        <a:rPr lang="en-GB" sz="1100" b="0" i="1" u="none" strike="noStrike" noProof="0" err="1">
                          <a:latin typeface="Calibri"/>
                        </a:rPr>
                        <a:t>micro:bit</a:t>
                      </a:r>
                      <a:r>
                        <a:rPr lang="en-GB" sz="1100" b="0" i="1" u="none" strike="noStrike" noProof="0">
                          <a:latin typeface="Calibri"/>
                        </a:rPr>
                        <a:t> hardware)</a:t>
                      </a:r>
                    </a:p>
                    <a:p>
                      <a:pPr marL="0" lvl="0" indent="0" algn="l">
                        <a:lnSpc>
                          <a:spcPct val="100000"/>
                        </a:lnSpc>
                        <a:spcBef>
                          <a:spcPts val="0"/>
                        </a:spcBef>
                        <a:spcAft>
                          <a:spcPts val="0"/>
                        </a:spcAft>
                        <a:buNone/>
                      </a:pPr>
                      <a:r>
                        <a:rPr lang="en-GB" sz="1100" b="0" i="0" u="none" strike="noStrike" noProof="0"/>
                        <a:t>IT 2: Select, use and combine a variety of software […] on a range of digital devices to design and create a range of programs, systems and content that accomplish given goals, including […] presenting data and information</a:t>
                      </a:r>
                      <a:endParaRPr lang="en-GB" sz="1100"/>
                    </a:p>
                    <a:p>
                      <a:pPr lvl="0" algn="l">
                        <a:lnSpc>
                          <a:spcPct val="100000"/>
                        </a:lnSpc>
                        <a:spcBef>
                          <a:spcPts val="0"/>
                        </a:spcBef>
                        <a:spcAft>
                          <a:spcPts val="0"/>
                        </a:spcAft>
                        <a:buNone/>
                      </a:pPr>
                      <a:r>
                        <a:rPr lang="en-GB" sz="1100" b="0" i="0" u="none" strike="noStrike" noProof="0"/>
                        <a:t>CS 1: Design, write and debug programs that accomplish specific goals, including controlling or simulating physical systems; solve problems by decomposing them into smaller parts.  </a:t>
                      </a:r>
                      <a:endParaRPr lang="en-GB" sz="1100"/>
                    </a:p>
                    <a:p>
                      <a:pPr lvl="0" algn="l">
                        <a:lnSpc>
                          <a:spcPct val="100000"/>
                        </a:lnSpc>
                        <a:spcBef>
                          <a:spcPts val="0"/>
                        </a:spcBef>
                        <a:spcAft>
                          <a:spcPts val="0"/>
                        </a:spcAft>
                        <a:buNone/>
                      </a:pPr>
                      <a:r>
                        <a:rPr lang="en-GB" sz="1100" b="0" i="0" u="none" strike="noStrike" noProof="0"/>
                        <a:t>CS 2: Use sequence, selection, and repetition in programs; work with variables and various form of input and output.</a:t>
                      </a:r>
                      <a:endParaRPr lang="en-GB" sz="1100"/>
                    </a:p>
                    <a:p>
                      <a:pPr lvl="0" algn="l">
                        <a:lnSpc>
                          <a:spcPct val="100000"/>
                        </a:lnSpc>
                        <a:spcBef>
                          <a:spcPts val="0"/>
                        </a:spcBef>
                        <a:spcAft>
                          <a:spcPts val="0"/>
                        </a:spcAft>
                        <a:buNone/>
                      </a:pPr>
                      <a:r>
                        <a:rPr lang="en-GB" sz="1100" b="0" i="0" u="none" strike="noStrike" noProof="0"/>
                        <a:t>CS 3: Use logical reasoning to explain how some simple algorithms work and to detect and correct errors in algorithms and programs.</a:t>
                      </a:r>
                      <a:endParaRPr lang="en-GB" sz="1100"/>
                    </a:p>
                    <a:p>
                      <a:pPr marL="0" lvl="0" indent="0" algn="l">
                        <a:lnSpc>
                          <a:spcPct val="100000"/>
                        </a:lnSpc>
                        <a:spcBef>
                          <a:spcPts val="0"/>
                        </a:spcBef>
                        <a:spcAft>
                          <a:spcPts val="0"/>
                        </a:spcAft>
                        <a:buNone/>
                      </a:pPr>
                      <a:endParaRPr lang="en-GB" sz="1100" b="0" i="0" u="none" strike="noStrike" noProof="0">
                        <a:latin typeface="Calibri"/>
                      </a:endParaRPr>
                    </a:p>
                    <a:p>
                      <a:pPr marL="0" lvl="0" indent="0" algn="l">
                        <a:lnSpc>
                          <a:spcPct val="100000"/>
                        </a:lnSpc>
                        <a:spcBef>
                          <a:spcPts val="0"/>
                        </a:spcBef>
                        <a:spcAft>
                          <a:spcPts val="0"/>
                        </a:spcAft>
                        <a:buNone/>
                      </a:pPr>
                      <a:r>
                        <a:rPr lang="en-US" sz="1100" b="1" i="0" u="none" strike="noStrike" noProof="0"/>
                        <a:t>Years 5 and 6</a:t>
                      </a:r>
                      <a:r>
                        <a:rPr lang="en-US" sz="1100" b="0" i="0" u="none" strike="noStrike" noProof="0"/>
                        <a:t> </a:t>
                      </a:r>
                      <a:endParaRPr lang="en-GB" sz="1100"/>
                    </a:p>
                    <a:p>
                      <a:pPr marL="0" lvl="0" indent="0" algn="l">
                        <a:lnSpc>
                          <a:spcPct val="100000"/>
                        </a:lnSpc>
                        <a:spcBef>
                          <a:spcPts val="0"/>
                        </a:spcBef>
                        <a:spcAft>
                          <a:spcPts val="0"/>
                        </a:spcAft>
                        <a:buNone/>
                      </a:pPr>
                      <a:r>
                        <a:rPr lang="en-US" sz="1100" b="0" i="1" u="none" strike="noStrike" noProof="0"/>
                        <a:t>Spring 1 - </a:t>
                      </a:r>
                      <a:r>
                        <a:rPr lang="en-US" sz="1100" b="0" i="1" u="none" strike="noStrike" noProof="0">
                          <a:latin typeface="Calibri"/>
                        </a:rPr>
                        <a:t>3D Modelling (Creating models with </a:t>
                      </a:r>
                      <a:r>
                        <a:rPr lang="en-US" sz="1100" b="0" i="1" u="none" strike="noStrike" noProof="0" err="1">
                          <a:latin typeface="Calibri"/>
                        </a:rPr>
                        <a:t>Tinkercad</a:t>
                      </a:r>
                      <a:r>
                        <a:rPr lang="en-US" sz="1100" b="0" i="1" u="none" strike="noStrike" noProof="0">
                          <a:latin typeface="Calibri"/>
                        </a:rPr>
                        <a:t>)</a:t>
                      </a:r>
                    </a:p>
                    <a:p>
                      <a:pPr lvl="0" algn="l">
                        <a:lnSpc>
                          <a:spcPct val="100000"/>
                        </a:lnSpc>
                        <a:spcBef>
                          <a:spcPts val="0"/>
                        </a:spcBef>
                        <a:spcAft>
                          <a:spcPts val="0"/>
                        </a:spcAft>
                        <a:buNone/>
                      </a:pPr>
                      <a:r>
                        <a:rPr lang="en-US" sz="1100" b="0" i="0" u="none" strike="noStrike" noProof="0"/>
                        <a:t>IT 2: Select, use and combine a variety of software […] on a range of digital devices to design and create a range of programs, systems and content that accomplish given goals, including […] evaluating and presenting data and information.</a:t>
                      </a:r>
                      <a:endParaRPr lang="en-US" sz="1100"/>
                    </a:p>
                    <a:p>
                      <a:pPr lvl="0" algn="l">
                        <a:lnSpc>
                          <a:spcPct val="100000"/>
                        </a:lnSpc>
                        <a:spcBef>
                          <a:spcPts val="0"/>
                        </a:spcBef>
                        <a:spcAft>
                          <a:spcPts val="0"/>
                        </a:spcAft>
                        <a:buNone/>
                      </a:pPr>
                      <a:r>
                        <a:rPr lang="en-US" sz="1100" b="0" i="0" u="none" strike="noStrike" noProof="0"/>
                        <a:t>DL 3: Use technology safely, respectfully and responsibly; </a:t>
                      </a:r>
                      <a:r>
                        <a:rPr lang="en-US" sz="1100" b="0" i="0" u="none" strike="noStrike" noProof="0" err="1"/>
                        <a:t>recognise</a:t>
                      </a:r>
                      <a:r>
                        <a:rPr lang="en-US" sz="1100" b="0" i="0" u="none" strike="noStrike" noProof="0"/>
                        <a:t> acceptable/unacceptable </a:t>
                      </a:r>
                      <a:r>
                        <a:rPr lang="en-US" sz="1100" b="0" i="0" u="none" strike="noStrike" noProof="0" err="1"/>
                        <a:t>behaviour</a:t>
                      </a:r>
                      <a:r>
                        <a:rPr lang="en-US" sz="1100" b="0" i="0" u="none" strike="noStrike" noProof="0"/>
                        <a:t> […]</a:t>
                      </a:r>
                    </a:p>
                    <a:p>
                      <a:pPr marL="0" lvl="0" indent="0" algn="l">
                        <a:lnSpc>
                          <a:spcPct val="100000"/>
                        </a:lnSpc>
                        <a:spcBef>
                          <a:spcPts val="0"/>
                        </a:spcBef>
                        <a:spcAft>
                          <a:spcPts val="0"/>
                        </a:spcAft>
                        <a:buNone/>
                      </a:pPr>
                      <a:endParaRPr lang="en-US" sz="1100" b="0" i="0" u="none" strike="noStrike" noProof="0">
                        <a:latin typeface="Calibri"/>
                      </a:endParaRPr>
                    </a:p>
                    <a:p>
                      <a:pPr marL="0" lvl="0" indent="0" algn="l">
                        <a:lnSpc>
                          <a:spcPct val="100000"/>
                        </a:lnSpc>
                        <a:spcBef>
                          <a:spcPts val="0"/>
                        </a:spcBef>
                        <a:spcAft>
                          <a:spcPts val="0"/>
                        </a:spcAft>
                        <a:buNone/>
                      </a:pPr>
                      <a:r>
                        <a:rPr lang="en-GB" sz="1100" b="0" i="1" u="none" strike="noStrike" noProof="0"/>
                        <a:t>Spring 2 - </a:t>
                      </a:r>
                      <a:r>
                        <a:rPr lang="en-GB" sz="1100" b="0" i="1" u="none" strike="noStrike" noProof="0">
                          <a:latin typeface="Calibri"/>
                        </a:rPr>
                        <a:t>Controlling physical systems (Programming with the BBC </a:t>
                      </a:r>
                      <a:r>
                        <a:rPr lang="en-GB" sz="1100" b="0" i="1" u="none" strike="noStrike" noProof="0" err="1">
                          <a:latin typeface="Calibri"/>
                        </a:rPr>
                        <a:t>micro:bit</a:t>
                      </a:r>
                      <a:r>
                        <a:rPr lang="en-GB" sz="1100" b="0" i="1" u="none" strike="noStrike" noProof="0">
                          <a:latin typeface="Calibri"/>
                        </a:rPr>
                        <a:t> hardware)</a:t>
                      </a:r>
                    </a:p>
                    <a:p>
                      <a:pPr marL="0" lvl="0" indent="0" algn="l">
                        <a:lnSpc>
                          <a:spcPct val="100000"/>
                        </a:lnSpc>
                        <a:spcBef>
                          <a:spcPts val="0"/>
                        </a:spcBef>
                        <a:spcAft>
                          <a:spcPts val="0"/>
                        </a:spcAft>
                        <a:buNone/>
                      </a:pPr>
                      <a:r>
                        <a:rPr lang="en-GB" sz="1100" b="0" i="0" u="none" strike="noStrike" noProof="0"/>
                        <a:t>IT 2: Select, use and combine a variety of software […] on a range of digital devices to design and create a range of programs, systems and content that accomplish given goals, including […] evaluating and presenting data and information.</a:t>
                      </a:r>
                      <a:endParaRPr lang="en-GB" sz="1100"/>
                    </a:p>
                    <a:p>
                      <a:pPr lvl="0" algn="l">
                        <a:lnSpc>
                          <a:spcPct val="100000"/>
                        </a:lnSpc>
                        <a:spcBef>
                          <a:spcPts val="0"/>
                        </a:spcBef>
                        <a:spcAft>
                          <a:spcPts val="0"/>
                        </a:spcAft>
                        <a:buNone/>
                      </a:pPr>
                      <a:r>
                        <a:rPr lang="en-GB" sz="1100" b="0" i="0" u="none" strike="noStrike" noProof="0"/>
                        <a:t>CS 1: Design, write and debug programs that accomplish specific goals, including controlling or simulating physical systems; solve problems by decomposing them into smaller parts.  </a:t>
                      </a:r>
                      <a:endParaRPr lang="en-GB" sz="1100"/>
                    </a:p>
                    <a:p>
                      <a:pPr lvl="0" algn="l">
                        <a:lnSpc>
                          <a:spcPct val="100000"/>
                        </a:lnSpc>
                        <a:spcBef>
                          <a:spcPts val="0"/>
                        </a:spcBef>
                        <a:spcAft>
                          <a:spcPts val="0"/>
                        </a:spcAft>
                        <a:buNone/>
                      </a:pPr>
                      <a:r>
                        <a:rPr lang="en-GB" sz="1100" b="0" i="0" u="none" strike="noStrike" noProof="0"/>
                        <a:t>CS 2: Use sequence, selection, and repetition in programs; work with variables and various form of input and output.</a:t>
                      </a:r>
                      <a:endParaRPr lang="en-GB" sz="1100"/>
                    </a:p>
                    <a:p>
                      <a:pPr lvl="0" algn="l">
                        <a:lnSpc>
                          <a:spcPct val="100000"/>
                        </a:lnSpc>
                        <a:spcBef>
                          <a:spcPts val="0"/>
                        </a:spcBef>
                        <a:spcAft>
                          <a:spcPts val="0"/>
                        </a:spcAft>
                        <a:buNone/>
                      </a:pPr>
                      <a:r>
                        <a:rPr lang="en-GB" sz="1100" b="0" i="0" u="none" strike="noStrike" noProof="0"/>
                        <a:t>CS 3: Use logical reasoning to explain how some simple algorithms work and to detect and correct errors in algorithms and programs.</a:t>
                      </a:r>
                      <a:endParaRPr lang="en-GB" sz="1100"/>
                    </a:p>
                  </a:txBody>
                  <a:tcPr/>
                </a:tc>
                <a:tc>
                  <a:txBody>
                    <a:bodyPr/>
                    <a:lstStyle/>
                    <a:p>
                      <a:pPr lvl="0" algn="l">
                        <a:lnSpc>
                          <a:spcPct val="100000"/>
                        </a:lnSpc>
                        <a:spcBef>
                          <a:spcPts val="0"/>
                        </a:spcBef>
                        <a:spcAft>
                          <a:spcPts val="0"/>
                        </a:spcAft>
                        <a:buNone/>
                      </a:pPr>
                      <a:r>
                        <a:rPr lang="en-GB" sz="1200" b="0" i="0" u="none" strike="noStrike" noProof="0">
                          <a:latin typeface="Calibri"/>
                        </a:rPr>
                        <a:t>I can design and write programs </a:t>
                      </a:r>
                      <a:endParaRPr lang="en-US"/>
                    </a:p>
                    <a:p>
                      <a:pPr lvl="0">
                        <a:buNone/>
                      </a:pPr>
                      <a:r>
                        <a:rPr lang="en-GB" sz="1200" b="0" i="0" u="none" strike="noStrike" noProof="0">
                          <a:latin typeface="Calibri"/>
                        </a:rPr>
                        <a:t>  </a:t>
                      </a:r>
                      <a:endParaRPr lang="en-GB"/>
                    </a:p>
                    <a:p>
                      <a:pPr lvl="0" algn="l">
                        <a:lnSpc>
                          <a:spcPct val="100000"/>
                        </a:lnSpc>
                        <a:spcBef>
                          <a:spcPts val="0"/>
                        </a:spcBef>
                        <a:spcAft>
                          <a:spcPts val="0"/>
                        </a:spcAft>
                        <a:buNone/>
                      </a:pPr>
                      <a:r>
                        <a:rPr lang="en-GB" sz="1200" b="0" i="0" u="none" strike="noStrike" noProof="0"/>
                        <a:t>I can work with variables and various forms of input and output </a:t>
                      </a:r>
                      <a:endParaRPr lang="en-GB"/>
                    </a:p>
                    <a:p>
                      <a:pPr lvl="0">
                        <a:buNone/>
                      </a:pPr>
                      <a:r>
                        <a:rPr lang="en-GB" sz="1200" b="0" i="0" u="none" strike="noStrike" noProof="0"/>
                        <a:t>  </a:t>
                      </a:r>
                      <a:endParaRPr lang="en-GB"/>
                    </a:p>
                    <a:p>
                      <a:pPr lvl="0" algn="l">
                        <a:lnSpc>
                          <a:spcPct val="100000"/>
                        </a:lnSpc>
                        <a:spcBef>
                          <a:spcPts val="0"/>
                        </a:spcBef>
                        <a:spcAft>
                          <a:spcPts val="0"/>
                        </a:spcAft>
                        <a:buNone/>
                      </a:pPr>
                      <a:r>
                        <a:rPr lang="en-GB" sz="1200" b="0" i="0" u="none" strike="noStrike" noProof="0">
                          <a:latin typeface="Calibri"/>
                        </a:rPr>
                        <a:t>I understand how  algorithms work and detect mistakes in algorithms </a:t>
                      </a:r>
                      <a:endParaRPr lang="en-GB"/>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9328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852301143"/>
              </p:ext>
            </p:extLst>
          </p:nvPr>
        </p:nvGraphicFramePr>
        <p:xfrm>
          <a:off x="332656" y="179512"/>
          <a:ext cx="5904656" cy="6045200"/>
        </p:xfrm>
        <a:graphic>
          <a:graphicData uri="http://schemas.openxmlformats.org/drawingml/2006/table">
            <a:tbl>
              <a:tblPr firstRow="1" bandRow="1">
                <a:tableStyleId>{5940675A-B579-460E-94D1-54222C63F5DA}</a:tableStyleId>
              </a:tblPr>
              <a:tblGrid>
                <a:gridCol w="2952328">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tblGrid>
              <a:tr h="370840">
                <a:tc gridSpan="2">
                  <a:txBody>
                    <a:bodyPr/>
                    <a:lstStyle/>
                    <a:p>
                      <a:pPr algn="ctr"/>
                      <a:r>
                        <a:rPr lang="en-GB" sz="1400" b="1"/>
                        <a:t>History</a:t>
                      </a:r>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a:t>National</a:t>
                      </a:r>
                      <a:r>
                        <a:rPr lang="en-GB" sz="1400" b="1" baseline="0"/>
                        <a:t> Curriculum Coverage </a:t>
                      </a:r>
                      <a:endParaRPr lang="en-GB" sz="1400" b="1"/>
                    </a:p>
                  </a:txBody>
                  <a:tcPr/>
                </a:tc>
                <a:tc>
                  <a:txBody>
                    <a:bodyPr/>
                    <a:lstStyle/>
                    <a:p>
                      <a:r>
                        <a:rPr lang="en-GB" sz="1400" b="1"/>
                        <a:t>Skills Journal Objectives</a:t>
                      </a:r>
                    </a:p>
                  </a:txBody>
                  <a:tcPr/>
                </a:tc>
                <a:extLst>
                  <a:ext uri="{0D108BD9-81ED-4DB2-BD59-A6C34878D82A}">
                    <a16:rowId xmlns:a16="http://schemas.microsoft.com/office/drawing/2014/main" val="10001"/>
                  </a:ext>
                </a:extLst>
              </a:tr>
              <a:tr h="1112520">
                <a:tc>
                  <a:txBody>
                    <a:bodyPr/>
                    <a:lstStyle/>
                    <a:p>
                      <a:pPr marL="226695" indent="-226695">
                        <a:lnSpc>
                          <a:spcPct val="120000"/>
                        </a:lnSpc>
                        <a:spcAft>
                          <a:spcPts val="300"/>
                        </a:spcAft>
                        <a:tabLst>
                          <a:tab pos="226695" algn="l"/>
                        </a:tabLst>
                      </a:pPr>
                      <a:r>
                        <a:rPr lang="en-GB" sz="1200">
                          <a:effectLst/>
                          <a:latin typeface="+mn-lt"/>
                          <a:ea typeface="Calibri"/>
                          <a:cs typeface="Times New Roman"/>
                        </a:rPr>
                        <a:t>Pupils should be taught about:</a:t>
                      </a:r>
                    </a:p>
                    <a:p>
                      <a:pPr marL="226695" indent="-226695">
                        <a:lnSpc>
                          <a:spcPct val="120000"/>
                        </a:lnSpc>
                        <a:spcAft>
                          <a:spcPts val="300"/>
                        </a:spcAft>
                        <a:buFont typeface="Arial" panose="020B0604020202020204" pitchFamily="34" charset="0"/>
                        <a:buChar char="•"/>
                        <a:tabLst>
                          <a:tab pos="226695" algn="l"/>
                        </a:tabLst>
                      </a:pPr>
                      <a:r>
                        <a:rPr lang="en-GB" sz="1200">
                          <a:effectLst/>
                          <a:latin typeface="+mn-lt"/>
                          <a:ea typeface="Calibri"/>
                          <a:cs typeface="Times New Roman"/>
                        </a:rPr>
                        <a:t>changes in Britain from the Stone Age to the Iron Age</a:t>
                      </a:r>
                    </a:p>
                    <a:p>
                      <a:pPr marL="226695" indent="-226695">
                        <a:lnSpc>
                          <a:spcPct val="120000"/>
                        </a:lnSpc>
                        <a:spcAft>
                          <a:spcPts val="300"/>
                        </a:spcAft>
                        <a:tabLst>
                          <a:tab pos="226695" algn="l"/>
                        </a:tabLst>
                      </a:pPr>
                      <a:r>
                        <a:rPr lang="en-GB" sz="1200">
                          <a:effectLst/>
                          <a:latin typeface="Calibri"/>
                          <a:ea typeface="Calibri"/>
                          <a:cs typeface="Times New Roman"/>
                        </a:rPr>
                        <a:t>This could include:</a:t>
                      </a:r>
                      <a:r>
                        <a:rPr lang="en-GB" sz="1200" baseline="0">
                          <a:effectLst/>
                          <a:latin typeface="Calibri"/>
                          <a:ea typeface="Calibri"/>
                          <a:cs typeface="Times New Roman"/>
                        </a:rPr>
                        <a:t> </a:t>
                      </a:r>
                    </a:p>
                    <a:p>
                      <a:pPr marL="226695" indent="-226695">
                        <a:lnSpc>
                          <a:spcPct val="120000"/>
                        </a:lnSpc>
                        <a:spcAft>
                          <a:spcPts val="300"/>
                        </a:spcAft>
                        <a:buFont typeface="Arial" panose="020B0604020202020204" pitchFamily="34" charset="0"/>
                        <a:buChar char="•"/>
                        <a:tabLst>
                          <a:tab pos="226695" algn="l"/>
                        </a:tabLst>
                      </a:pPr>
                      <a:r>
                        <a:rPr lang="en-GB" sz="1200">
                          <a:effectLst/>
                          <a:latin typeface="+mn-lt"/>
                          <a:ea typeface="Calibri"/>
                          <a:cs typeface="Times New Roman"/>
                        </a:rPr>
                        <a:t>late Neolithic hunter-gatherers and early farmers, for example, </a:t>
                      </a:r>
                      <a:r>
                        <a:rPr lang="en-GB" sz="1200" err="1">
                          <a:effectLst/>
                          <a:latin typeface="+mn-lt"/>
                          <a:ea typeface="Calibri"/>
                          <a:cs typeface="Times New Roman"/>
                        </a:rPr>
                        <a:t>Skara</a:t>
                      </a:r>
                      <a:r>
                        <a:rPr lang="en-GB" sz="1200">
                          <a:effectLst/>
                          <a:latin typeface="+mn-lt"/>
                          <a:ea typeface="Calibri"/>
                          <a:cs typeface="Times New Roman"/>
                        </a:rPr>
                        <a:t> Brae</a:t>
                      </a:r>
                    </a:p>
                    <a:p>
                      <a:pPr marL="226695" indent="-226695">
                        <a:lnSpc>
                          <a:spcPct val="120000"/>
                        </a:lnSpc>
                        <a:spcAft>
                          <a:spcPts val="300"/>
                        </a:spcAft>
                        <a:buFont typeface="Arial" panose="020B0604020202020204" pitchFamily="34" charset="0"/>
                        <a:buChar char="•"/>
                        <a:tabLst>
                          <a:tab pos="226695" algn="l"/>
                        </a:tabLst>
                      </a:pPr>
                      <a:r>
                        <a:rPr lang="en-GB" sz="1200">
                          <a:effectLst/>
                          <a:latin typeface="+mn-lt"/>
                          <a:ea typeface="Calibri"/>
                          <a:cs typeface="Times New Roman"/>
                        </a:rPr>
                        <a:t>Bronze Age religion, technology and travel, for example, Stonehenge</a:t>
                      </a:r>
                    </a:p>
                    <a:p>
                      <a:pPr marL="226695" indent="-226695">
                        <a:lnSpc>
                          <a:spcPct val="120000"/>
                        </a:lnSpc>
                        <a:spcAft>
                          <a:spcPts val="300"/>
                        </a:spcAft>
                        <a:buFont typeface="Arial" panose="020B0604020202020204" pitchFamily="34" charset="0"/>
                        <a:buChar char="•"/>
                        <a:tabLst>
                          <a:tab pos="226695" algn="l"/>
                        </a:tabLst>
                      </a:pPr>
                      <a:r>
                        <a:rPr lang="en-GB" sz="1200">
                          <a:effectLst/>
                          <a:latin typeface="+mn-lt"/>
                          <a:ea typeface="Calibri"/>
                          <a:cs typeface="Times New Roman"/>
                        </a:rPr>
                        <a:t>Iron Age hill forts: tribal kingdoms, farming, art and culture</a:t>
                      </a:r>
                    </a:p>
                    <a:p>
                      <a:pPr marL="226695" indent="-226695">
                        <a:lnSpc>
                          <a:spcPct val="120000"/>
                        </a:lnSpc>
                        <a:spcAft>
                          <a:spcPts val="300"/>
                        </a:spcAft>
                        <a:tabLst>
                          <a:tab pos="226695" algn="l"/>
                        </a:tabLst>
                      </a:pPr>
                      <a:endParaRPr lang="en-GB" sz="1200">
                        <a:effectLst/>
                        <a:latin typeface="Calibri"/>
                        <a:ea typeface="Calibri"/>
                        <a:cs typeface="Times New Roman"/>
                      </a:endParaRPr>
                    </a:p>
                  </a:txBody>
                  <a:tcPr/>
                </a:tc>
                <a:tc>
                  <a:txBody>
                    <a:bodyPr/>
                    <a:lstStyle/>
                    <a:p>
                      <a:r>
                        <a:rPr lang="en-GB" sz="1200"/>
                        <a:t>I can identify and describe</a:t>
                      </a:r>
                      <a:r>
                        <a:rPr lang="en-GB" sz="1200" baseline="0"/>
                        <a:t> </a:t>
                      </a:r>
                      <a:r>
                        <a:rPr lang="en-GB" sz="1200"/>
                        <a:t>changes in specific periods</a:t>
                      </a:r>
                      <a:r>
                        <a:rPr lang="en-GB" sz="1200" baseline="0"/>
                        <a:t> </a:t>
                      </a:r>
                      <a:r>
                        <a:rPr lang="en-GB" sz="1200"/>
                        <a:t>of History.</a:t>
                      </a:r>
                    </a:p>
                    <a:p>
                      <a:endParaRPr lang="en-GB" sz="1200"/>
                    </a:p>
                    <a:p>
                      <a:r>
                        <a:rPr lang="en-GB" sz="1200"/>
                        <a:t>I can explain how the past</a:t>
                      </a:r>
                      <a:r>
                        <a:rPr lang="en-GB" sz="1200" baseline="0"/>
                        <a:t> </a:t>
                      </a:r>
                      <a:r>
                        <a:rPr lang="en-GB" sz="1200"/>
                        <a:t>can be represented i.e.</a:t>
                      </a:r>
                      <a:r>
                        <a:rPr lang="en-GB" sz="1200" baseline="0"/>
                        <a:t> </a:t>
                      </a:r>
                      <a:r>
                        <a:rPr lang="en-GB" sz="1200"/>
                        <a:t>pictures, postcards and</a:t>
                      </a:r>
                    </a:p>
                    <a:p>
                      <a:r>
                        <a:rPr lang="en-GB" sz="1200"/>
                        <a:t>so on.</a:t>
                      </a:r>
                    </a:p>
                    <a:p>
                      <a:endParaRPr lang="en-GB" sz="1200"/>
                    </a:p>
                    <a:p>
                      <a:r>
                        <a:rPr lang="en-GB" sz="1200"/>
                        <a:t>I can use dates and</a:t>
                      </a:r>
                      <a:r>
                        <a:rPr lang="en-GB" sz="1200" baseline="0"/>
                        <a:t> </a:t>
                      </a:r>
                      <a:r>
                        <a:rPr lang="en-GB" sz="1200"/>
                        <a:t>vocabulary relating to the</a:t>
                      </a:r>
                    </a:p>
                    <a:p>
                      <a:r>
                        <a:rPr lang="en-GB" sz="1200"/>
                        <a:t>passing of time, including</a:t>
                      </a:r>
                      <a:r>
                        <a:rPr lang="en-GB" sz="1200" baseline="0"/>
                        <a:t> </a:t>
                      </a:r>
                      <a:r>
                        <a:rPr lang="en-GB" sz="1200"/>
                        <a:t>ancient, modern, century</a:t>
                      </a:r>
                      <a:r>
                        <a:rPr lang="en-GB" sz="1200" baseline="0"/>
                        <a:t> </a:t>
                      </a:r>
                      <a:r>
                        <a:rPr lang="en-GB" sz="1200"/>
                        <a:t>and decade.</a:t>
                      </a:r>
                    </a:p>
                    <a:p>
                      <a:endParaRPr lang="en-GB" sz="1200"/>
                    </a:p>
                    <a:p>
                      <a:r>
                        <a:rPr lang="en-GB" sz="1200"/>
                        <a:t>I can place events,</a:t>
                      </a:r>
                      <a:r>
                        <a:rPr lang="en-GB" sz="1200" baseline="0"/>
                        <a:t> </a:t>
                      </a:r>
                      <a:r>
                        <a:rPr lang="en-GB" sz="1200"/>
                        <a:t>people and changes</a:t>
                      </a:r>
                    </a:p>
                    <a:p>
                      <a:r>
                        <a:rPr lang="en-GB" sz="1200"/>
                        <a:t>into correct periods of</a:t>
                      </a:r>
                      <a:r>
                        <a:rPr lang="en-GB" sz="1200" baseline="0"/>
                        <a:t> </a:t>
                      </a:r>
                      <a:r>
                        <a:rPr lang="en-GB" sz="1200"/>
                        <a:t>time.</a:t>
                      </a:r>
                    </a:p>
                    <a:p>
                      <a:endParaRPr lang="en-GB" sz="1200"/>
                    </a:p>
                    <a:p>
                      <a:r>
                        <a:rPr lang="en-GB" sz="1200"/>
                        <a:t>I can describe what I</a:t>
                      </a:r>
                      <a:r>
                        <a:rPr lang="en-GB" sz="1200" baseline="0"/>
                        <a:t> </a:t>
                      </a:r>
                      <a:r>
                        <a:rPr lang="en-GB" sz="1200"/>
                        <a:t>know clearly in writing and</a:t>
                      </a:r>
                      <a:r>
                        <a:rPr lang="en-GB" sz="1200" baseline="0"/>
                        <a:t> p</a:t>
                      </a:r>
                      <a:r>
                        <a:rPr lang="en-GB" sz="1200"/>
                        <a:t>ictures</a:t>
                      </a:r>
                    </a:p>
                    <a:p>
                      <a:endParaRPr lang="en-GB" sz="1200"/>
                    </a:p>
                    <a:p>
                      <a:r>
                        <a:rPr lang="en-GB" sz="1200"/>
                        <a:t>I can handle artefacts</a:t>
                      </a:r>
                      <a:r>
                        <a:rPr lang="en-GB" sz="1200" baseline="0"/>
                        <a:t> </a:t>
                      </a:r>
                      <a:r>
                        <a:rPr lang="en-GB" sz="1200"/>
                        <a:t>properly.</a:t>
                      </a:r>
                    </a:p>
                    <a:p>
                      <a:endParaRPr lang="en-GB" sz="1200"/>
                    </a:p>
                    <a:p>
                      <a:r>
                        <a:rPr lang="en-GB" sz="1200"/>
                        <a:t>I can examine artefacts</a:t>
                      </a:r>
                      <a:r>
                        <a:rPr lang="en-GB" sz="1200" baseline="0"/>
                        <a:t> </a:t>
                      </a:r>
                      <a:r>
                        <a:rPr lang="en-GB" sz="1200"/>
                        <a:t>and explain how they are</a:t>
                      </a:r>
                      <a:r>
                        <a:rPr lang="en-GB" sz="1200" baseline="0"/>
                        <a:t> </a:t>
                      </a:r>
                      <a:r>
                        <a:rPr lang="en-GB" sz="1200"/>
                        <a:t>different, thinking about:</a:t>
                      </a:r>
                    </a:p>
                    <a:p>
                      <a:r>
                        <a:rPr lang="en-GB" sz="1200"/>
                        <a:t>What it is made from, size,</a:t>
                      </a:r>
                      <a:r>
                        <a:rPr lang="en-GB" sz="1200" baseline="0"/>
                        <a:t> </a:t>
                      </a:r>
                      <a:r>
                        <a:rPr lang="en-GB" sz="1200"/>
                        <a:t>signs of wear and tear,</a:t>
                      </a:r>
                      <a:r>
                        <a:rPr lang="en-GB" sz="1200" baseline="0"/>
                        <a:t> </a:t>
                      </a:r>
                      <a:r>
                        <a:rPr lang="en-GB" sz="1200"/>
                        <a:t>purpose.</a:t>
                      </a:r>
                    </a:p>
                    <a:p>
                      <a:endParaRPr lang="en-GB" sz="1200"/>
                    </a:p>
                    <a:p>
                      <a:r>
                        <a:rPr lang="en-GB" sz="1200"/>
                        <a:t>I can choose</a:t>
                      </a:r>
                      <a:r>
                        <a:rPr lang="en-GB" sz="1200" baseline="0"/>
                        <a:t> </a:t>
                      </a:r>
                      <a:r>
                        <a:rPr lang="en-GB" sz="1200"/>
                        <a:t>appropriate sources</a:t>
                      </a:r>
                      <a:r>
                        <a:rPr lang="en-GB" sz="1200" baseline="0"/>
                        <a:t> </a:t>
                      </a:r>
                      <a:r>
                        <a:rPr lang="en-GB" sz="1200"/>
                        <a:t>to answer questions</a:t>
                      </a:r>
                      <a:r>
                        <a:rPr lang="en-GB" sz="1200" baseline="0"/>
                        <a:t> </a:t>
                      </a:r>
                      <a:r>
                        <a:rPr lang="en-GB" sz="1200"/>
                        <a:t>about specific people</a:t>
                      </a:r>
                      <a:r>
                        <a:rPr lang="en-GB" sz="1200" baseline="0"/>
                        <a:t> </a:t>
                      </a:r>
                      <a:r>
                        <a:rPr lang="en-GB" sz="1200"/>
                        <a:t>and events.</a:t>
                      </a:r>
                    </a:p>
                    <a:p>
                      <a:endParaRPr lang="en-GB" sz="1200"/>
                    </a:p>
                    <a:p>
                      <a:r>
                        <a:rPr lang="en-GB" sz="1200"/>
                        <a:t>I can combine sources</a:t>
                      </a:r>
                      <a:r>
                        <a:rPr lang="en-GB" sz="1200" baseline="0"/>
                        <a:t> </a:t>
                      </a:r>
                      <a:r>
                        <a:rPr lang="en-GB" sz="1200"/>
                        <a:t>and information to form an</a:t>
                      </a:r>
                      <a:r>
                        <a:rPr lang="en-GB" sz="1200" baseline="0"/>
                        <a:t> </a:t>
                      </a:r>
                      <a:r>
                        <a:rPr lang="en-GB" sz="1200"/>
                        <a:t>opinion.</a:t>
                      </a:r>
                    </a:p>
                  </a:txBody>
                  <a:tcPr marL="71755" marR="71755"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69945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86245126"/>
              </p:ext>
            </p:extLst>
          </p:nvPr>
        </p:nvGraphicFramePr>
        <p:xfrm>
          <a:off x="404664" y="323528"/>
          <a:ext cx="6192688" cy="1112520"/>
        </p:xfrm>
        <a:graphic>
          <a:graphicData uri="http://schemas.openxmlformats.org/drawingml/2006/table">
            <a:tbl>
              <a:tblPr firstRow="1" bandRow="1">
                <a:tableStyleId>{5940675A-B579-460E-94D1-54222C63F5DA}</a:tableStyleId>
              </a:tblPr>
              <a:tblGrid>
                <a:gridCol w="3131934">
                  <a:extLst>
                    <a:ext uri="{9D8B030D-6E8A-4147-A177-3AD203B41FA5}">
                      <a16:colId xmlns:a16="http://schemas.microsoft.com/office/drawing/2014/main" val="20000"/>
                    </a:ext>
                  </a:extLst>
                </a:gridCol>
                <a:gridCol w="3060754">
                  <a:extLst>
                    <a:ext uri="{9D8B030D-6E8A-4147-A177-3AD203B41FA5}">
                      <a16:colId xmlns:a16="http://schemas.microsoft.com/office/drawing/2014/main" val="20001"/>
                    </a:ext>
                  </a:extLst>
                </a:gridCol>
              </a:tblGrid>
              <a:tr h="370840">
                <a:tc gridSpan="2">
                  <a:txBody>
                    <a:bodyPr/>
                    <a:lstStyle/>
                    <a:p>
                      <a:pPr algn="ctr"/>
                      <a:r>
                        <a:rPr lang="en-GB" sz="1400" b="1">
                          <a:latin typeface="+mn-lt"/>
                        </a:rPr>
                        <a:t>Geography</a:t>
                      </a:r>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a:latin typeface="+mn-lt"/>
                        </a:rPr>
                        <a:t>National</a:t>
                      </a:r>
                      <a:r>
                        <a:rPr lang="en-GB" sz="1400" b="1" baseline="0">
                          <a:latin typeface="+mn-lt"/>
                        </a:rPr>
                        <a:t> Curriculum Objectives</a:t>
                      </a:r>
                      <a:endParaRPr lang="en-GB" sz="1400" b="1">
                        <a:latin typeface="+mn-lt"/>
                      </a:endParaRPr>
                    </a:p>
                  </a:txBody>
                  <a:tcPr/>
                </a:tc>
                <a:tc>
                  <a:txBody>
                    <a:bodyPr/>
                    <a:lstStyle/>
                    <a:p>
                      <a:r>
                        <a:rPr lang="en-GB" sz="1400" b="1">
                          <a:latin typeface="+mn-lt"/>
                        </a:rPr>
                        <a:t>Skills Journal Objectives</a:t>
                      </a:r>
                    </a:p>
                  </a:txBody>
                  <a:tcPr/>
                </a:tc>
                <a:extLst>
                  <a:ext uri="{0D108BD9-81ED-4DB2-BD59-A6C34878D82A}">
                    <a16:rowId xmlns:a16="http://schemas.microsoft.com/office/drawing/2014/main" val="10001"/>
                  </a:ext>
                </a:extLst>
              </a:tr>
              <a:tr h="370840">
                <a:tc>
                  <a:txBody>
                    <a:bodyPr/>
                    <a:lstStyle/>
                    <a:p>
                      <a:r>
                        <a:rPr lang="en-GB" sz="1200" kern="1200">
                          <a:solidFill>
                            <a:schemeClr val="tx1"/>
                          </a:solidFill>
                          <a:effectLst/>
                          <a:latin typeface="+mn-lt"/>
                          <a:ea typeface="+mn-ea"/>
                          <a:cs typeface="+mn-cs"/>
                        </a:rPr>
                        <a:t>*No specific</a:t>
                      </a:r>
                      <a:r>
                        <a:rPr lang="en-GB" sz="1200" kern="1200" baseline="0">
                          <a:solidFill>
                            <a:schemeClr val="tx1"/>
                          </a:solidFill>
                          <a:effectLst/>
                          <a:latin typeface="+mn-lt"/>
                          <a:ea typeface="+mn-ea"/>
                          <a:cs typeface="+mn-cs"/>
                        </a:rPr>
                        <a:t> national curriculum objectives</a:t>
                      </a:r>
                      <a:endParaRPr lang="en-GB" sz="1200" kern="1200">
                        <a:solidFill>
                          <a:schemeClr val="tx1"/>
                        </a:solidFill>
                        <a:effectLst/>
                        <a:latin typeface="+mn-lt"/>
                        <a:ea typeface="+mn-ea"/>
                        <a:cs typeface="+mn-cs"/>
                      </a:endParaRPr>
                    </a:p>
                  </a:txBody>
                  <a:tcPr/>
                </a:tc>
                <a:tc>
                  <a:txBody>
                    <a:bodyPr/>
                    <a:lstStyle/>
                    <a:p>
                      <a:pPr algn="l">
                        <a:spcAft>
                          <a:spcPts val="0"/>
                        </a:spcAft>
                      </a:pPr>
                      <a:r>
                        <a:rPr lang="en-GB" sz="1200">
                          <a:solidFill>
                            <a:schemeClr val="tx1"/>
                          </a:solidFill>
                          <a:effectLst/>
                          <a:latin typeface="+mn-lt"/>
                          <a:ea typeface="Times New Roman"/>
                        </a:rPr>
                        <a:t>*No specific</a:t>
                      </a:r>
                      <a:r>
                        <a:rPr lang="en-GB" sz="1200" baseline="0">
                          <a:solidFill>
                            <a:schemeClr val="tx1"/>
                          </a:solidFill>
                          <a:effectLst/>
                          <a:latin typeface="+mn-lt"/>
                          <a:ea typeface="Times New Roman"/>
                        </a:rPr>
                        <a:t> skills journal objectives</a:t>
                      </a:r>
                      <a:endParaRPr lang="en-GB" sz="1200">
                        <a:solidFill>
                          <a:schemeClr val="tx1"/>
                        </a:solidFill>
                        <a:effectLst/>
                        <a:latin typeface="+mn-lt"/>
                        <a:ea typeface="Times New Roman"/>
                      </a:endParaRPr>
                    </a:p>
                  </a:txBody>
                  <a:tcPr marL="0" marR="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794323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011429818"/>
              </p:ext>
            </p:extLst>
          </p:nvPr>
        </p:nvGraphicFramePr>
        <p:xfrm>
          <a:off x="404664" y="323528"/>
          <a:ext cx="6120680" cy="3942080"/>
        </p:xfrm>
        <a:graphic>
          <a:graphicData uri="http://schemas.openxmlformats.org/drawingml/2006/table">
            <a:tbl>
              <a:tblPr firstRow="1" bandRow="1">
                <a:tableStyleId>{5940675A-B579-460E-94D1-54222C63F5DA}</a:tableStyleId>
              </a:tblPr>
              <a:tblGrid>
                <a:gridCol w="3060340">
                  <a:extLst>
                    <a:ext uri="{9D8B030D-6E8A-4147-A177-3AD203B41FA5}">
                      <a16:colId xmlns:a16="http://schemas.microsoft.com/office/drawing/2014/main" val="20000"/>
                    </a:ext>
                  </a:extLst>
                </a:gridCol>
                <a:gridCol w="3060340">
                  <a:extLst>
                    <a:ext uri="{9D8B030D-6E8A-4147-A177-3AD203B41FA5}">
                      <a16:colId xmlns:a16="http://schemas.microsoft.com/office/drawing/2014/main" val="20001"/>
                    </a:ext>
                  </a:extLst>
                </a:gridCol>
              </a:tblGrid>
              <a:tr h="370840">
                <a:tc gridSpan="2">
                  <a:txBody>
                    <a:bodyPr/>
                    <a:lstStyle/>
                    <a:p>
                      <a:pPr algn="ctr"/>
                      <a:r>
                        <a:rPr lang="en-GB" sz="1400" b="1" dirty="0"/>
                        <a:t>Art</a:t>
                      </a:r>
                      <a:r>
                        <a:rPr lang="en-GB" sz="1400" b="1" baseline="0" dirty="0"/>
                        <a:t> and Design</a:t>
                      </a:r>
                      <a:endParaRPr lang="en-GB" sz="1400" b="1" dirty="0"/>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dirty="0"/>
                        <a:t>National</a:t>
                      </a:r>
                      <a:r>
                        <a:rPr lang="en-GB" sz="1400" b="1" baseline="0" dirty="0"/>
                        <a:t> Curriculum Objectives</a:t>
                      </a:r>
                      <a:endParaRPr lang="en-GB" sz="1400" b="1" dirty="0"/>
                    </a:p>
                  </a:txBody>
                  <a:tcPr/>
                </a:tc>
                <a:tc>
                  <a:txBody>
                    <a:bodyPr/>
                    <a:lstStyle/>
                    <a:p>
                      <a:r>
                        <a:rPr lang="en-GB" sz="1400" b="1" dirty="0"/>
                        <a:t>Skills Journal Objectives</a:t>
                      </a:r>
                    </a:p>
                  </a:txBody>
                  <a:tcPr/>
                </a:tc>
                <a:extLst>
                  <a:ext uri="{0D108BD9-81ED-4DB2-BD59-A6C34878D82A}">
                    <a16:rowId xmlns:a16="http://schemas.microsoft.com/office/drawing/2014/main" val="10001"/>
                  </a:ext>
                </a:extLst>
              </a:tr>
              <a:tr h="370840">
                <a:tc>
                  <a:txBody>
                    <a:bodyPr/>
                    <a:lstStyle/>
                    <a:p>
                      <a:r>
                        <a:rPr lang="en-GB" sz="1200" dirty="0"/>
                        <a:t>Pupils should be taught:</a:t>
                      </a:r>
                    </a:p>
                    <a:p>
                      <a:pPr marL="285750" indent="-285750">
                        <a:buFont typeface="Arial" panose="020B0604020202020204" pitchFamily="34" charset="0"/>
                        <a:buChar char="•"/>
                      </a:pPr>
                      <a:r>
                        <a:rPr lang="en-GB" sz="1200" dirty="0"/>
                        <a:t>to create sketch books to record their observations and use them to review and revisit ideas</a:t>
                      </a:r>
                    </a:p>
                    <a:p>
                      <a:pPr marL="285750" indent="-285750">
                        <a:buFont typeface="Arial" panose="020B0604020202020204" pitchFamily="34" charset="0"/>
                        <a:buChar char="•"/>
                      </a:pPr>
                      <a:r>
                        <a:rPr lang="en-GB" sz="1200" dirty="0"/>
                        <a:t>to improve their mastery of art and design techniques, including drawing, painting and sculpture with a range of materials [for example, pencil, charcoal, paint, clay]</a:t>
                      </a:r>
                    </a:p>
                    <a:p>
                      <a:pPr marL="285750" indent="-285750">
                        <a:buFont typeface="Arial" panose="020B0604020202020204" pitchFamily="34" charset="0"/>
                        <a:buChar char="•"/>
                      </a:pPr>
                      <a:r>
                        <a:rPr lang="en-GB" sz="1200" dirty="0"/>
                        <a:t>about great artists, architects and designers in history.</a:t>
                      </a:r>
                    </a:p>
                    <a:p>
                      <a:endParaRPr lang="en-GB" sz="1200"/>
                    </a:p>
                  </a:txBody>
                  <a:tcPr/>
                </a:tc>
                <a:tc>
                  <a:txBody>
                    <a:bodyPr/>
                    <a:lstStyle/>
                    <a:p>
                      <a:pPr marL="0" lvl="0" indent="0">
                        <a:buNone/>
                      </a:pPr>
                      <a:r>
                        <a:rPr lang="en-GB" sz="1200" b="0" i="0" u="none" strike="noStrike" noProof="0" dirty="0">
                          <a:latin typeface="Calibri"/>
                        </a:rPr>
                        <a:t>I can sculpt materials</a:t>
                      </a:r>
                      <a:endParaRPr lang="en-US" dirty="0"/>
                    </a:p>
                    <a:p>
                      <a:pPr marL="0" lvl="0" indent="0">
                        <a:buNone/>
                      </a:pPr>
                      <a:endParaRPr lang="en-GB" sz="1200" b="0" i="0" u="none" strike="noStrike" noProof="0" dirty="0">
                        <a:latin typeface="Calibri"/>
                      </a:endParaRPr>
                    </a:p>
                    <a:p>
                      <a:pPr lvl="0" algn="l">
                        <a:lnSpc>
                          <a:spcPct val="100000"/>
                        </a:lnSpc>
                        <a:spcBef>
                          <a:spcPts val="0"/>
                        </a:spcBef>
                        <a:spcAft>
                          <a:spcPts val="0"/>
                        </a:spcAft>
                        <a:buNone/>
                      </a:pPr>
                      <a:r>
                        <a:rPr lang="en-GB" sz="1200" b="0" i="0" u="none" strike="noStrike" noProof="0" dirty="0"/>
                        <a:t>I can choose tools for sculpting.</a:t>
                      </a:r>
                      <a:endParaRPr lang="en-GB" dirty="0"/>
                    </a:p>
                    <a:p>
                      <a:pPr marL="0" lvl="0" indent="0">
                        <a:buNone/>
                      </a:pPr>
                      <a:endParaRPr lang="en-GB" sz="1200" b="0" i="0" u="none" strike="noStrike" noProof="0" dirty="0">
                        <a:latin typeface="Calibri"/>
                      </a:endParaRPr>
                    </a:p>
                    <a:p>
                      <a:pPr lvl="0" algn="l">
                        <a:lnSpc>
                          <a:spcPct val="100000"/>
                        </a:lnSpc>
                        <a:spcBef>
                          <a:spcPts val="0"/>
                        </a:spcBef>
                        <a:spcAft>
                          <a:spcPts val="0"/>
                        </a:spcAft>
                        <a:buNone/>
                      </a:pPr>
                      <a:r>
                        <a:rPr lang="en-GB" sz="1200" b="0" i="0" u="none" strike="noStrike" noProof="0" dirty="0"/>
                        <a:t>I can sculpt in 3D.</a:t>
                      </a:r>
                      <a:endParaRPr lang="en-GB" dirty="0"/>
                    </a:p>
                    <a:p>
                      <a:pPr marL="0" lvl="0" indent="0">
                        <a:buNone/>
                      </a:pPr>
                      <a:endParaRPr lang="en-GB" sz="1200" b="0" i="0" u="none" strike="noStrike" noProof="0" dirty="0">
                        <a:latin typeface="Calibri"/>
                      </a:endParaRPr>
                    </a:p>
                    <a:p>
                      <a:pPr marL="0" indent="0">
                        <a:buFont typeface="Arial" charset="0"/>
                        <a:buNone/>
                      </a:pPr>
                      <a:r>
                        <a:rPr lang="en-GB" sz="1200" dirty="0"/>
                        <a:t>I can vary the thickness of</a:t>
                      </a:r>
                      <a:r>
                        <a:rPr lang="en-GB" sz="1200" baseline="0" dirty="0"/>
                        <a:t> </a:t>
                      </a:r>
                      <a:r>
                        <a:rPr lang="en-GB" sz="1200" dirty="0"/>
                        <a:t>lines.</a:t>
                      </a:r>
                    </a:p>
                    <a:p>
                      <a:pPr marL="0" indent="0">
                        <a:buFont typeface="Arial" charset="0"/>
                        <a:buNone/>
                      </a:pPr>
                      <a:endParaRPr lang="en-GB" sz="1200"/>
                    </a:p>
                    <a:p>
                      <a:pPr marL="0" indent="0">
                        <a:buFont typeface="Arial" charset="0"/>
                        <a:buNone/>
                      </a:pPr>
                      <a:r>
                        <a:rPr lang="en-GB" sz="1200" dirty="0"/>
                        <a:t>I can use the side of the</a:t>
                      </a:r>
                      <a:r>
                        <a:rPr lang="en-GB" sz="1200" baseline="0" dirty="0"/>
                        <a:t> </a:t>
                      </a:r>
                      <a:r>
                        <a:rPr lang="en-GB" sz="1200" dirty="0"/>
                        <a:t>pastel to build up layers of</a:t>
                      </a:r>
                      <a:r>
                        <a:rPr lang="en-GB" sz="1200" baseline="0" dirty="0"/>
                        <a:t> </a:t>
                      </a:r>
                      <a:r>
                        <a:rPr lang="en-GB" sz="1200" dirty="0"/>
                        <a:t>colour.</a:t>
                      </a:r>
                    </a:p>
                    <a:p>
                      <a:pPr marL="0" indent="0">
                        <a:buFont typeface="Arial" charset="0"/>
                        <a:buNone/>
                      </a:pPr>
                      <a:endParaRPr lang="en-GB" sz="1200"/>
                    </a:p>
                    <a:p>
                      <a:pPr marL="0" indent="0">
                        <a:buFont typeface="Arial" charset="0"/>
                        <a:buNone/>
                      </a:pPr>
                      <a:r>
                        <a:rPr lang="en-GB" sz="1200" dirty="0"/>
                        <a:t>I can use the tip of the</a:t>
                      </a:r>
                      <a:r>
                        <a:rPr lang="en-GB" sz="1200" baseline="0" dirty="0"/>
                        <a:t> </a:t>
                      </a:r>
                      <a:r>
                        <a:rPr lang="en-GB" sz="1200" dirty="0"/>
                        <a:t>pastel to create detail.</a:t>
                      </a:r>
                    </a:p>
                    <a:p>
                      <a:pPr marL="0" indent="0">
                        <a:buFont typeface="Arial" charset="0"/>
                        <a:buNone/>
                      </a:pPr>
                      <a:endParaRPr lang="en-GB" sz="1200"/>
                    </a:p>
                    <a:p>
                      <a:pPr marL="0" indent="0">
                        <a:buFont typeface="Arial" charset="0"/>
                        <a:buNone/>
                      </a:pPr>
                      <a:r>
                        <a:rPr lang="en-GB" sz="1200" dirty="0"/>
                        <a:t>I can use blending</a:t>
                      </a:r>
                      <a:r>
                        <a:rPr lang="en-GB" sz="1200" baseline="0" dirty="0"/>
                        <a:t> </a:t>
                      </a:r>
                      <a:r>
                        <a:rPr lang="en-GB" sz="1200" dirty="0"/>
                        <a:t>and overlaying</a:t>
                      </a:r>
                    </a:p>
                    <a:p>
                      <a:pPr marL="0" indent="0">
                        <a:buFont typeface="Arial" charset="0"/>
                        <a:buNone/>
                      </a:pPr>
                      <a:r>
                        <a:rPr lang="en-GB" sz="1200" dirty="0"/>
                        <a:t>colours to create soft</a:t>
                      </a:r>
                      <a:r>
                        <a:rPr lang="en-GB" sz="1200" baseline="0" dirty="0"/>
                        <a:t> </a:t>
                      </a:r>
                      <a:r>
                        <a:rPr lang="en-GB" sz="1200" dirty="0"/>
                        <a:t>backgrounds, using</a:t>
                      </a:r>
                    </a:p>
                    <a:p>
                      <a:pPr marL="0" indent="0">
                        <a:buFont typeface="Arial" charset="0"/>
                        <a:buNone/>
                      </a:pPr>
                      <a:r>
                        <a:rPr lang="en-GB" sz="1200" dirty="0"/>
                        <a:t>fingers to smudge.</a:t>
                      </a:r>
                    </a:p>
                    <a:p>
                      <a:pPr marL="0" indent="0">
                        <a:buFont typeface="Arial" charset="0"/>
                        <a:buNone/>
                      </a:pPr>
                      <a:endParaRPr lang="en-GB" sz="120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48366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64924594"/>
              </p:ext>
            </p:extLst>
          </p:nvPr>
        </p:nvGraphicFramePr>
        <p:xfrm>
          <a:off x="404664" y="323528"/>
          <a:ext cx="6048672" cy="3667760"/>
        </p:xfrm>
        <a:graphic>
          <a:graphicData uri="http://schemas.openxmlformats.org/drawingml/2006/table">
            <a:tbl>
              <a:tblPr firstRow="1" bandRow="1">
                <a:tableStyleId>{5940675A-B579-460E-94D1-54222C63F5DA}</a:tableStyleId>
              </a:tblPr>
              <a:tblGrid>
                <a:gridCol w="3059098">
                  <a:extLst>
                    <a:ext uri="{9D8B030D-6E8A-4147-A177-3AD203B41FA5}">
                      <a16:colId xmlns:a16="http://schemas.microsoft.com/office/drawing/2014/main" val="20000"/>
                    </a:ext>
                  </a:extLst>
                </a:gridCol>
                <a:gridCol w="2989574">
                  <a:extLst>
                    <a:ext uri="{9D8B030D-6E8A-4147-A177-3AD203B41FA5}">
                      <a16:colId xmlns:a16="http://schemas.microsoft.com/office/drawing/2014/main" val="20001"/>
                    </a:ext>
                  </a:extLst>
                </a:gridCol>
              </a:tblGrid>
              <a:tr h="370840">
                <a:tc gridSpan="2">
                  <a:txBody>
                    <a:bodyPr/>
                    <a:lstStyle/>
                    <a:p>
                      <a:pPr algn="ctr"/>
                      <a:r>
                        <a:rPr lang="en-GB" sz="1400" b="1">
                          <a:latin typeface="+mn-lt"/>
                        </a:rPr>
                        <a:t>Design</a:t>
                      </a:r>
                      <a:r>
                        <a:rPr lang="en-GB" sz="1400" b="1" baseline="0">
                          <a:latin typeface="+mn-lt"/>
                        </a:rPr>
                        <a:t> Technology</a:t>
                      </a:r>
                      <a:endParaRPr lang="en-GB" sz="1400" b="1">
                        <a:latin typeface="+mn-lt"/>
                      </a:endParaRPr>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a:latin typeface="+mn-lt"/>
                        </a:rPr>
                        <a:t>National</a:t>
                      </a:r>
                      <a:r>
                        <a:rPr lang="en-GB" sz="1400" b="1" baseline="0">
                          <a:latin typeface="+mn-lt"/>
                        </a:rPr>
                        <a:t> Curriculum Objectives</a:t>
                      </a:r>
                      <a:endParaRPr lang="en-GB" sz="1400" b="1">
                        <a:latin typeface="+mn-lt"/>
                      </a:endParaRPr>
                    </a:p>
                  </a:txBody>
                  <a:tcPr/>
                </a:tc>
                <a:tc>
                  <a:txBody>
                    <a:bodyPr/>
                    <a:lstStyle/>
                    <a:p>
                      <a:r>
                        <a:rPr lang="en-GB" sz="1400" b="1">
                          <a:latin typeface="+mn-lt"/>
                        </a:rPr>
                        <a:t>Skills Journal Objectives</a:t>
                      </a:r>
                    </a:p>
                  </a:txBody>
                  <a:tcPr/>
                </a:tc>
                <a:extLst>
                  <a:ext uri="{0D108BD9-81ED-4DB2-BD59-A6C34878D82A}">
                    <a16:rowId xmlns:a16="http://schemas.microsoft.com/office/drawing/2014/main" val="10001"/>
                  </a:ext>
                </a:extLst>
              </a:tr>
              <a:tr h="370840">
                <a:tc>
                  <a:txBody>
                    <a:bodyPr/>
                    <a:lstStyle/>
                    <a:p>
                      <a:pPr marL="171450" indent="-171450">
                        <a:buFont typeface="Arial" panose="020B0604020202020204" pitchFamily="34" charset="0"/>
                        <a:buChar char="•"/>
                      </a:pPr>
                      <a:r>
                        <a:rPr lang="en-GB" sz="1200" kern="1200">
                          <a:solidFill>
                            <a:schemeClr val="tx1"/>
                          </a:solidFill>
                          <a:effectLst/>
                          <a:latin typeface="+mn-lt"/>
                          <a:ea typeface="+mn-ea"/>
                          <a:cs typeface="+mn-cs"/>
                        </a:rPr>
                        <a:t>understand and apply the principles of a healthy and varied diet</a:t>
                      </a:r>
                    </a:p>
                    <a:p>
                      <a:pPr marL="171450" indent="-171450">
                        <a:buFont typeface="Arial" panose="020B0604020202020204" pitchFamily="34" charset="0"/>
                        <a:buChar char="•"/>
                      </a:pPr>
                      <a:r>
                        <a:rPr lang="en-GB" sz="1200" kern="1200">
                          <a:solidFill>
                            <a:schemeClr val="tx1"/>
                          </a:solidFill>
                          <a:effectLst/>
                          <a:latin typeface="+mn-lt"/>
                          <a:ea typeface="+mn-ea"/>
                          <a:cs typeface="+mn-cs"/>
                        </a:rPr>
                        <a:t>prepare and cook a variety of predominantly savoury dishes using a range of cooking techniques</a:t>
                      </a:r>
                    </a:p>
                    <a:p>
                      <a:pPr marL="171450" indent="-171450">
                        <a:buFont typeface="Arial" panose="020B0604020202020204" pitchFamily="34" charset="0"/>
                        <a:buChar char="•"/>
                      </a:pPr>
                      <a:r>
                        <a:rPr lang="en-GB" sz="1200" kern="1200">
                          <a:solidFill>
                            <a:schemeClr val="tx1"/>
                          </a:solidFill>
                          <a:effectLst/>
                          <a:latin typeface="+mn-lt"/>
                          <a:ea typeface="+mn-ea"/>
                          <a:cs typeface="+mn-cs"/>
                        </a:rPr>
                        <a:t>understand seasonality, and know where and how a variety of ingredients are grown, reared, caught and processed.</a:t>
                      </a:r>
                    </a:p>
                  </a:txBody>
                  <a:tcPr/>
                </a:tc>
                <a:tc>
                  <a:txBody>
                    <a:bodyPr/>
                    <a:lstStyle/>
                    <a:p>
                      <a:pPr algn="l">
                        <a:spcAft>
                          <a:spcPts val="0"/>
                        </a:spcAft>
                      </a:pPr>
                      <a:r>
                        <a:rPr lang="en-GB" sz="1200">
                          <a:effectLst/>
                          <a:latin typeface="+mn-lt"/>
                          <a:ea typeface="Times New Roman"/>
                        </a:rPr>
                        <a:t>I can analyse taste, texture,</a:t>
                      </a:r>
                      <a:r>
                        <a:rPr lang="en-GB" sz="1200" baseline="0">
                          <a:effectLst/>
                          <a:latin typeface="+mn-lt"/>
                          <a:ea typeface="Times New Roman"/>
                        </a:rPr>
                        <a:t> </a:t>
                      </a:r>
                      <a:r>
                        <a:rPr lang="en-GB" sz="1200">
                          <a:effectLst/>
                          <a:latin typeface="+mn-lt"/>
                          <a:ea typeface="Times New Roman"/>
                        </a:rPr>
                        <a:t>smell and appearance of a</a:t>
                      </a:r>
                      <a:r>
                        <a:rPr lang="en-GB" sz="1200" baseline="0">
                          <a:effectLst/>
                          <a:latin typeface="+mn-lt"/>
                          <a:ea typeface="Times New Roman"/>
                        </a:rPr>
                        <a:t> </a:t>
                      </a:r>
                      <a:r>
                        <a:rPr lang="en-GB" sz="1200">
                          <a:effectLst/>
                          <a:latin typeface="+mn-lt"/>
                          <a:ea typeface="Times New Roman"/>
                        </a:rPr>
                        <a:t>range of foods.</a:t>
                      </a:r>
                    </a:p>
                    <a:p>
                      <a:pPr algn="l">
                        <a:spcAft>
                          <a:spcPts val="0"/>
                        </a:spcAft>
                      </a:pPr>
                      <a:endParaRPr lang="en-GB" sz="1200">
                        <a:effectLst/>
                        <a:latin typeface="+mn-lt"/>
                        <a:ea typeface="Times New Roman"/>
                      </a:endParaRPr>
                    </a:p>
                    <a:p>
                      <a:pPr algn="l">
                        <a:spcAft>
                          <a:spcPts val="0"/>
                        </a:spcAft>
                      </a:pPr>
                      <a:r>
                        <a:rPr lang="en-GB" sz="1200">
                          <a:effectLst/>
                          <a:latin typeface="+mn-lt"/>
                          <a:ea typeface="Times New Roman"/>
                        </a:rPr>
                        <a:t>I can join and combine a</a:t>
                      </a:r>
                      <a:r>
                        <a:rPr lang="en-GB" sz="1200" baseline="0">
                          <a:effectLst/>
                          <a:latin typeface="+mn-lt"/>
                          <a:ea typeface="Times New Roman"/>
                        </a:rPr>
                        <a:t> </a:t>
                      </a:r>
                      <a:r>
                        <a:rPr lang="en-GB" sz="1200">
                          <a:effectLst/>
                          <a:latin typeface="+mn-lt"/>
                          <a:ea typeface="Times New Roman"/>
                        </a:rPr>
                        <a:t>range of ingredients.</a:t>
                      </a:r>
                    </a:p>
                    <a:p>
                      <a:pPr algn="l">
                        <a:spcAft>
                          <a:spcPts val="0"/>
                        </a:spcAft>
                      </a:pPr>
                      <a:endParaRPr lang="en-GB" sz="1200">
                        <a:effectLst/>
                        <a:latin typeface="+mn-lt"/>
                        <a:ea typeface="Times New Roman"/>
                      </a:endParaRPr>
                    </a:p>
                    <a:p>
                      <a:pPr algn="l">
                        <a:spcAft>
                          <a:spcPts val="0"/>
                        </a:spcAft>
                      </a:pPr>
                      <a:r>
                        <a:rPr lang="en-GB" sz="1200">
                          <a:effectLst/>
                          <a:latin typeface="+mn-lt"/>
                          <a:ea typeface="Times New Roman"/>
                        </a:rPr>
                        <a:t>I can work safely and</a:t>
                      </a:r>
                      <a:r>
                        <a:rPr lang="en-GB" sz="1200" baseline="0">
                          <a:effectLst/>
                          <a:latin typeface="+mn-lt"/>
                          <a:ea typeface="Times New Roman"/>
                        </a:rPr>
                        <a:t> </a:t>
                      </a:r>
                      <a:r>
                        <a:rPr lang="en-GB" sz="1200">
                          <a:effectLst/>
                          <a:latin typeface="+mn-lt"/>
                          <a:ea typeface="Times New Roman"/>
                        </a:rPr>
                        <a:t>hygienically.</a:t>
                      </a:r>
                    </a:p>
                    <a:p>
                      <a:pPr algn="l">
                        <a:spcAft>
                          <a:spcPts val="0"/>
                        </a:spcAft>
                      </a:pPr>
                      <a:endParaRPr lang="en-GB" sz="1200">
                        <a:effectLst/>
                        <a:latin typeface="+mn-lt"/>
                        <a:ea typeface="Times New Roman"/>
                      </a:endParaRPr>
                    </a:p>
                    <a:p>
                      <a:pPr algn="l">
                        <a:spcAft>
                          <a:spcPts val="0"/>
                        </a:spcAft>
                      </a:pPr>
                      <a:r>
                        <a:rPr lang="en-GB" sz="1200">
                          <a:effectLst/>
                          <a:latin typeface="+mn-lt"/>
                          <a:ea typeface="Times New Roman"/>
                        </a:rPr>
                        <a:t>I can weigh and</a:t>
                      </a:r>
                      <a:r>
                        <a:rPr lang="en-GB" sz="1200" baseline="0">
                          <a:effectLst/>
                          <a:latin typeface="+mn-lt"/>
                          <a:ea typeface="Times New Roman"/>
                        </a:rPr>
                        <a:t> </a:t>
                      </a:r>
                      <a:r>
                        <a:rPr lang="en-GB" sz="1200">
                          <a:effectLst/>
                          <a:latin typeface="+mn-lt"/>
                          <a:ea typeface="Times New Roman"/>
                        </a:rPr>
                        <a:t>measure using scales.</a:t>
                      </a:r>
                    </a:p>
                    <a:p>
                      <a:pPr algn="l">
                        <a:spcAft>
                          <a:spcPts val="0"/>
                        </a:spcAft>
                      </a:pPr>
                      <a:endParaRPr lang="en-GB" sz="1200">
                        <a:effectLst/>
                        <a:latin typeface="+mn-lt"/>
                        <a:ea typeface="Times New Roman"/>
                      </a:endParaRPr>
                    </a:p>
                    <a:p>
                      <a:pPr algn="l">
                        <a:spcAft>
                          <a:spcPts val="0"/>
                        </a:spcAft>
                      </a:pPr>
                      <a:r>
                        <a:rPr lang="en-GB" sz="1200">
                          <a:effectLst/>
                          <a:latin typeface="+mn-lt"/>
                          <a:ea typeface="Times New Roman"/>
                        </a:rPr>
                        <a:t>I can cut and shape</a:t>
                      </a:r>
                      <a:r>
                        <a:rPr lang="en-GB" sz="1200" baseline="0">
                          <a:effectLst/>
                          <a:latin typeface="+mn-lt"/>
                          <a:ea typeface="Times New Roman"/>
                        </a:rPr>
                        <a:t> i</a:t>
                      </a:r>
                      <a:r>
                        <a:rPr lang="en-GB" sz="1200">
                          <a:effectLst/>
                          <a:latin typeface="+mn-lt"/>
                          <a:ea typeface="Times New Roman"/>
                        </a:rPr>
                        <a:t>ngredients using tools and</a:t>
                      </a:r>
                    </a:p>
                    <a:p>
                      <a:pPr algn="l">
                        <a:spcAft>
                          <a:spcPts val="0"/>
                        </a:spcAft>
                      </a:pPr>
                      <a:r>
                        <a:rPr lang="en-GB" sz="1200">
                          <a:effectLst/>
                          <a:latin typeface="+mn-lt"/>
                          <a:ea typeface="Times New Roman"/>
                        </a:rPr>
                        <a:t>equipment.</a:t>
                      </a:r>
                    </a:p>
                    <a:p>
                      <a:pPr algn="l">
                        <a:spcAft>
                          <a:spcPts val="0"/>
                        </a:spcAft>
                      </a:pPr>
                      <a:endParaRPr lang="en-GB" sz="1200">
                        <a:effectLst/>
                        <a:latin typeface="+mn-lt"/>
                        <a:ea typeface="Times New Roman"/>
                      </a:endParaRPr>
                    </a:p>
                    <a:p>
                      <a:pPr algn="l">
                        <a:spcAft>
                          <a:spcPts val="0"/>
                        </a:spcAft>
                      </a:pPr>
                      <a:r>
                        <a:rPr lang="en-GB" sz="1200">
                          <a:effectLst/>
                          <a:latin typeface="+mn-lt"/>
                          <a:ea typeface="Times New Roman"/>
                        </a:rPr>
                        <a:t>I can join and combine</a:t>
                      </a:r>
                      <a:r>
                        <a:rPr lang="en-GB" sz="1200" baseline="0">
                          <a:effectLst/>
                          <a:latin typeface="+mn-lt"/>
                          <a:ea typeface="Times New Roman"/>
                        </a:rPr>
                        <a:t> f</a:t>
                      </a:r>
                      <a:r>
                        <a:rPr lang="en-GB" sz="1200">
                          <a:effectLst/>
                          <a:latin typeface="+mn-lt"/>
                          <a:ea typeface="Times New Roman"/>
                        </a:rPr>
                        <a:t>ood ingredients by</a:t>
                      </a:r>
                    </a:p>
                    <a:p>
                      <a:pPr algn="l">
                        <a:spcAft>
                          <a:spcPts val="0"/>
                        </a:spcAft>
                      </a:pPr>
                      <a:r>
                        <a:rPr lang="en-GB" sz="1200">
                          <a:effectLst/>
                          <a:latin typeface="+mn-lt"/>
                          <a:ea typeface="Times New Roman"/>
                        </a:rPr>
                        <a:t>beating, kneading &amp;</a:t>
                      </a:r>
                      <a:r>
                        <a:rPr lang="en-GB" sz="1200" baseline="0">
                          <a:effectLst/>
                          <a:latin typeface="+mn-lt"/>
                          <a:ea typeface="Times New Roman"/>
                        </a:rPr>
                        <a:t> </a:t>
                      </a:r>
                      <a:r>
                        <a:rPr lang="en-GB" sz="1200">
                          <a:effectLst/>
                          <a:latin typeface="+mn-lt"/>
                          <a:ea typeface="Times New Roman"/>
                        </a:rPr>
                        <a:t>rubbing in.</a:t>
                      </a:r>
                    </a:p>
                    <a:p>
                      <a:pPr algn="l">
                        <a:spcAft>
                          <a:spcPts val="0"/>
                        </a:spcAft>
                      </a:pPr>
                      <a:endParaRPr lang="en-GB" sz="1200">
                        <a:effectLst/>
                        <a:latin typeface="+mn-lt"/>
                        <a:ea typeface="Times New Roman"/>
                      </a:endParaRPr>
                    </a:p>
                    <a:p>
                      <a:pPr algn="l">
                        <a:spcAft>
                          <a:spcPts val="0"/>
                        </a:spcAft>
                      </a:pPr>
                      <a:endParaRPr lang="en-GB" sz="1200">
                        <a:effectLst/>
                        <a:latin typeface="+mn-lt"/>
                        <a:ea typeface="Times New Roman"/>
                      </a:endParaRPr>
                    </a:p>
                  </a:txBody>
                  <a:tcPr marL="0" marR="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24572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2A6FBD8-5A46-8DE3-643D-BC9D400E2658}"/>
              </a:ext>
            </a:extLst>
          </p:cNvPr>
          <p:cNvGraphicFramePr>
            <a:graphicFrameLocks noGrp="1"/>
          </p:cNvGraphicFramePr>
          <p:nvPr>
            <p:extLst>
              <p:ext uri="{D42A27DB-BD31-4B8C-83A1-F6EECF244321}">
                <p14:modId xmlns:p14="http://schemas.microsoft.com/office/powerpoint/2010/main" val="858381259"/>
              </p:ext>
            </p:extLst>
          </p:nvPr>
        </p:nvGraphicFramePr>
        <p:xfrm>
          <a:off x="359672" y="254939"/>
          <a:ext cx="6105525" cy="5539740"/>
        </p:xfrm>
        <a:graphic>
          <a:graphicData uri="http://schemas.openxmlformats.org/drawingml/2006/table">
            <a:tbl>
              <a:tblPr firstRow="1" bandRow="1">
                <a:tableStyleId>{5940675A-B579-460E-94D1-54222C63F5DA}</a:tableStyleId>
              </a:tblPr>
              <a:tblGrid>
                <a:gridCol w="3790950">
                  <a:extLst>
                    <a:ext uri="{9D8B030D-6E8A-4147-A177-3AD203B41FA5}">
                      <a16:colId xmlns:a16="http://schemas.microsoft.com/office/drawing/2014/main" val="1776019568"/>
                    </a:ext>
                  </a:extLst>
                </a:gridCol>
                <a:gridCol w="2314575">
                  <a:extLst>
                    <a:ext uri="{9D8B030D-6E8A-4147-A177-3AD203B41FA5}">
                      <a16:colId xmlns:a16="http://schemas.microsoft.com/office/drawing/2014/main" val="3002738984"/>
                    </a:ext>
                  </a:extLst>
                </a:gridCol>
              </a:tblGrid>
              <a:tr h="361950">
                <a:tc gridSpan="2">
                  <a:txBody>
                    <a:bodyPr/>
                    <a:lstStyle/>
                    <a:p>
                      <a:pPr algn="ctr" fontAlgn="base"/>
                      <a:r>
                        <a:rPr lang="en-GB" sz="1400" b="1">
                          <a:effectLst/>
                        </a:rPr>
                        <a:t>Languages​</a:t>
                      </a:r>
                      <a:endParaRPr lang="en-GB" b="1">
                        <a:effectLst/>
                      </a:endParaRPr>
                    </a:p>
                  </a:txBody>
                  <a:tcPr/>
                </a:tc>
                <a:tc hMerge="1">
                  <a:txBody>
                    <a:bodyPr/>
                    <a:lstStyle/>
                    <a:p>
                      <a:endParaRPr lang="en-US"/>
                    </a:p>
                  </a:txBody>
                  <a:tcPr marL="0" marR="0" marT="0" marB="0" horzOverflow="overflow"/>
                </a:tc>
                <a:extLst>
                  <a:ext uri="{0D108BD9-81ED-4DB2-BD59-A6C34878D82A}">
                    <a16:rowId xmlns:a16="http://schemas.microsoft.com/office/drawing/2014/main" val="3144133014"/>
                  </a:ext>
                </a:extLst>
              </a:tr>
              <a:tr h="361950">
                <a:tc>
                  <a:txBody>
                    <a:bodyPr/>
                    <a:lstStyle/>
                    <a:p>
                      <a:pPr fontAlgn="base"/>
                      <a:r>
                        <a:rPr lang="en-GB" sz="1400" b="1">
                          <a:effectLst/>
                        </a:rPr>
                        <a:t>National Curriculum Objectives​</a:t>
                      </a:r>
                      <a:endParaRPr lang="en-GB" b="1">
                        <a:effectLst/>
                      </a:endParaRPr>
                    </a:p>
                  </a:txBody>
                  <a:tcPr/>
                </a:tc>
                <a:tc>
                  <a:txBody>
                    <a:bodyPr/>
                    <a:lstStyle/>
                    <a:p>
                      <a:pPr fontAlgn="base"/>
                      <a:r>
                        <a:rPr lang="en-GB" sz="1400" b="1">
                          <a:effectLst/>
                        </a:rPr>
                        <a:t>Skills Journal Objectives​</a:t>
                      </a:r>
                      <a:endParaRPr lang="en-GB" b="1">
                        <a:effectLst/>
                      </a:endParaRPr>
                    </a:p>
                  </a:txBody>
                  <a:tcPr/>
                </a:tc>
                <a:extLst>
                  <a:ext uri="{0D108BD9-81ED-4DB2-BD59-A6C34878D82A}">
                    <a16:rowId xmlns:a16="http://schemas.microsoft.com/office/drawing/2014/main" val="1799550847"/>
                  </a:ext>
                </a:extLst>
              </a:tr>
              <a:tr h="361950">
                <a:tc>
                  <a:txBody>
                    <a:bodyPr/>
                    <a:lstStyle/>
                    <a:p>
                      <a:pPr marL="342900" lvl="0" indent="-342900" fontAlgn="base">
                        <a:buFont typeface="Arial" panose="020B0604020202020204" pitchFamily="34" charset="0"/>
                        <a:buChar char="•"/>
                      </a:pPr>
                      <a:r>
                        <a:rPr lang="en-GB" sz="1000">
                          <a:effectLst/>
                        </a:rPr>
                        <a:t>listen attentively to spoken language and show understanding by joining in and responding​</a:t>
                      </a:r>
                      <a:endParaRPr lang="en-GB" sz="800">
                        <a:effectLst/>
                      </a:endParaRPr>
                    </a:p>
                    <a:p>
                      <a:pPr marL="342900" lvl="0" indent="-342900" fontAlgn="base">
                        <a:buFont typeface="Arial" panose="020B0604020202020204" pitchFamily="34" charset="0"/>
                        <a:buChar char="•"/>
                      </a:pPr>
                      <a:r>
                        <a:rPr lang="en-GB" sz="1000">
                          <a:effectLst/>
                        </a:rPr>
                        <a:t>explore the patterns and sounds of language through songs and rhymes and link the spelling, sound and meaning of words​</a:t>
                      </a:r>
                      <a:endParaRPr lang="en-GB" sz="800">
                        <a:effectLst/>
                      </a:endParaRPr>
                    </a:p>
                    <a:p>
                      <a:pPr marL="342900" lvl="0" indent="-342900" fontAlgn="base">
                        <a:buFont typeface="Arial" panose="020B0604020202020204" pitchFamily="34" charset="0"/>
                        <a:buChar char="•"/>
                      </a:pPr>
                      <a:r>
                        <a:rPr lang="en-GB" sz="1000">
                          <a:effectLst/>
                        </a:rPr>
                        <a:t>engage in conversations; ask and answer questions; express opinions and respond to those of others; seek clarification and help*​</a:t>
                      </a:r>
                      <a:endParaRPr lang="en-GB" sz="800">
                        <a:effectLst/>
                      </a:endParaRPr>
                    </a:p>
                    <a:p>
                      <a:pPr marL="342900" lvl="0" indent="-342900" fontAlgn="base">
                        <a:buFont typeface="Arial" panose="020B0604020202020204" pitchFamily="34" charset="0"/>
                        <a:buChar char="•"/>
                      </a:pPr>
                      <a:r>
                        <a:rPr lang="en-GB" sz="1000">
                          <a:effectLst/>
                        </a:rPr>
                        <a:t>speak in sentences, using familiar vocabulary, phrases and basic language structures​</a:t>
                      </a:r>
                      <a:endParaRPr lang="en-GB" sz="800">
                        <a:effectLst/>
                      </a:endParaRPr>
                    </a:p>
                    <a:p>
                      <a:pPr marL="342900" lvl="0" indent="-342900" fontAlgn="base">
                        <a:buFont typeface="Arial" panose="020B0604020202020204" pitchFamily="34" charset="0"/>
                        <a:buChar char="•"/>
                      </a:pPr>
                      <a:r>
                        <a:rPr lang="en-GB" sz="1000">
                          <a:effectLst/>
                        </a:rPr>
                        <a:t>develop accurate pronunciation and intonation so that others understand when they are reading aloud or using familiar words and phrases*​</a:t>
                      </a:r>
                      <a:endParaRPr lang="en-GB" sz="800">
                        <a:effectLst/>
                      </a:endParaRPr>
                    </a:p>
                    <a:p>
                      <a:pPr marL="342900" lvl="0" indent="-342900" fontAlgn="base">
                        <a:buFont typeface="Arial" panose="020B0604020202020204" pitchFamily="34" charset="0"/>
                        <a:buChar char="•"/>
                      </a:pPr>
                      <a:r>
                        <a:rPr lang="en-GB" sz="1000">
                          <a:effectLst/>
                        </a:rPr>
                        <a:t>present ideas and information orally to a range of audiences*​</a:t>
                      </a:r>
                      <a:endParaRPr lang="en-GB" sz="800">
                        <a:effectLst/>
                      </a:endParaRPr>
                    </a:p>
                    <a:p>
                      <a:pPr marL="342900" lvl="0" indent="-342900" fontAlgn="base">
                        <a:buFont typeface="Arial" panose="020B0604020202020204" pitchFamily="34" charset="0"/>
                        <a:buChar char="•"/>
                      </a:pPr>
                      <a:r>
                        <a:rPr lang="en-GB" sz="1000">
                          <a:effectLst/>
                        </a:rPr>
                        <a:t>read carefully and show understanding of words, phrases and simple writing​</a:t>
                      </a:r>
                      <a:endParaRPr lang="en-GB" sz="800">
                        <a:effectLst/>
                      </a:endParaRPr>
                    </a:p>
                    <a:p>
                      <a:pPr marL="342900" lvl="0" indent="-342900" fontAlgn="base">
                        <a:buFont typeface="Arial" panose="020B0604020202020204" pitchFamily="34" charset="0"/>
                        <a:buChar char="•"/>
                      </a:pPr>
                      <a:r>
                        <a:rPr lang="en-GB" sz="1000">
                          <a:effectLst/>
                        </a:rPr>
                        <a:t>appreciate stories, songs, poems and rhymes in the language​</a:t>
                      </a:r>
                      <a:endParaRPr lang="en-GB" sz="800">
                        <a:effectLst/>
                      </a:endParaRPr>
                    </a:p>
                    <a:p>
                      <a:pPr marL="342900" lvl="0" indent="-342900" fontAlgn="base">
                        <a:buFont typeface="Arial" panose="020B0604020202020204" pitchFamily="34" charset="0"/>
                        <a:buChar char="•"/>
                      </a:pPr>
                      <a:r>
                        <a:rPr lang="en-GB" sz="1000">
                          <a:effectLst/>
                        </a:rPr>
                        <a:t>broaden their vocabulary and develop their ability to understand new words that are introduced into familiar written material, including through using a dictionary​</a:t>
                      </a:r>
                      <a:endParaRPr lang="en-GB" sz="800">
                        <a:effectLst/>
                      </a:endParaRPr>
                    </a:p>
                    <a:p>
                      <a:pPr marL="342900" lvl="0" indent="-342900" fontAlgn="base">
                        <a:buFont typeface="Arial" panose="020B0604020202020204" pitchFamily="34" charset="0"/>
                        <a:buChar char="•"/>
                      </a:pPr>
                      <a:r>
                        <a:rPr lang="en-GB" sz="1000">
                          <a:effectLst/>
                        </a:rPr>
                        <a:t>write phrases from memory, and adapt these to create new sentences, to express ideas clearly​</a:t>
                      </a:r>
                      <a:endParaRPr lang="en-GB" sz="800">
                        <a:effectLst/>
                      </a:endParaRPr>
                    </a:p>
                    <a:p>
                      <a:pPr marL="342900" lvl="0" indent="-342900" fontAlgn="base">
                        <a:buFont typeface="Arial" panose="020B0604020202020204" pitchFamily="34" charset="0"/>
                        <a:buChar char="•"/>
                      </a:pPr>
                      <a:r>
                        <a:rPr lang="en-GB" sz="1000">
                          <a:effectLst/>
                        </a:rPr>
                        <a:t>describe people, places, things and actions orally* and in writing​</a:t>
                      </a:r>
                      <a:endParaRPr lang="en-GB" sz="800">
                        <a:effectLst/>
                      </a:endParaRPr>
                    </a:p>
                    <a:p>
                      <a:pPr marL="342900" lvl="0" indent="-342900" fontAlgn="base">
                        <a:buFont typeface="Arial" panose="020B0604020202020204" pitchFamily="34" charset="0"/>
                        <a:buChar char="•"/>
                      </a:pPr>
                      <a:r>
                        <a:rPr lang="en-GB" sz="1000">
                          <a:effectLst/>
                        </a:rPr>
                        <a:t>understand basic grammar appropriate to the language being studied, including (where relevant): feminine, masculine and neuter forms and the conjugation of high-frequency verbs; key features and patterns of the language; how to apply these, for instance, to build sentences; and how these differ from or are similar to English​</a:t>
                      </a:r>
                      <a:endParaRPr lang="en-GB" sz="800">
                        <a:effectLst/>
                      </a:endParaRPr>
                    </a:p>
                    <a:p>
                      <a:pPr fontAlgn="base"/>
                      <a:r>
                        <a:rPr lang="en-GB" sz="1000">
                          <a:effectLst/>
                        </a:rPr>
                        <a:t>​</a:t>
                      </a:r>
                      <a:endParaRPr lang="en-GB">
                        <a:effectLst/>
                      </a:endParaRPr>
                    </a:p>
                  </a:txBody>
                  <a:tcPr/>
                </a:tc>
                <a:tc>
                  <a:txBody>
                    <a:bodyPr/>
                    <a:lstStyle/>
                    <a:p>
                      <a:pPr fontAlgn="base"/>
                      <a:r>
                        <a:rPr lang="en-GB" sz="1000">
                          <a:effectLst/>
                        </a:rPr>
                        <a:t>Listen attentively to spoken language and show understanding by joining in and responding ​</a:t>
                      </a:r>
                      <a:endParaRPr lang="en-GB">
                        <a:effectLst/>
                      </a:endParaRPr>
                    </a:p>
                    <a:p>
                      <a:pPr fontAlgn="base"/>
                      <a:r>
                        <a:rPr lang="en-GB" sz="1000">
                          <a:effectLst/>
                        </a:rPr>
                        <a:t>​</a:t>
                      </a:r>
                      <a:endParaRPr lang="en-GB">
                        <a:effectLst/>
                      </a:endParaRPr>
                    </a:p>
                    <a:p>
                      <a:pPr fontAlgn="base"/>
                      <a:r>
                        <a:rPr lang="en-GB" sz="1000">
                          <a:effectLst/>
                        </a:rPr>
                        <a:t>Speak in sentences using familiar      vocabulary ​</a:t>
                      </a:r>
                      <a:endParaRPr lang="en-GB">
                        <a:effectLst/>
                      </a:endParaRPr>
                    </a:p>
                    <a:p>
                      <a:pPr fontAlgn="base"/>
                      <a:r>
                        <a:rPr lang="en-GB" sz="1000">
                          <a:effectLst/>
                        </a:rPr>
                        <a:t>  ​</a:t>
                      </a:r>
                      <a:endParaRPr lang="en-GB">
                        <a:effectLst/>
                      </a:endParaRPr>
                    </a:p>
                    <a:p>
                      <a:pPr fontAlgn="base"/>
                      <a:r>
                        <a:rPr lang="en-GB" sz="1000">
                          <a:effectLst/>
                        </a:rPr>
                        <a:t>Read carefully and show understanding of words and phrases ​</a:t>
                      </a:r>
                      <a:endParaRPr lang="en-GB">
                        <a:effectLst/>
                      </a:endParaRPr>
                    </a:p>
                    <a:p>
                      <a:pPr fontAlgn="base"/>
                      <a:r>
                        <a:rPr lang="en-GB" sz="1000">
                          <a:effectLst/>
                        </a:rPr>
                        <a:t>  ​</a:t>
                      </a:r>
                      <a:endParaRPr lang="en-GB">
                        <a:effectLst/>
                      </a:endParaRPr>
                    </a:p>
                    <a:p>
                      <a:pPr fontAlgn="base"/>
                      <a:r>
                        <a:rPr lang="en-GB" sz="1000">
                          <a:effectLst/>
                        </a:rPr>
                        <a:t>Use a dictionary to identify         unfamiliar words ​</a:t>
                      </a:r>
                      <a:endParaRPr lang="en-GB">
                        <a:effectLst/>
                      </a:endParaRPr>
                    </a:p>
                    <a:p>
                      <a:pPr fontAlgn="base"/>
                      <a:r>
                        <a:rPr lang="en-GB" sz="1000">
                          <a:effectLst/>
                        </a:rPr>
                        <a:t>  ​</a:t>
                      </a:r>
                      <a:endParaRPr lang="en-GB">
                        <a:effectLst/>
                      </a:endParaRPr>
                    </a:p>
                    <a:p>
                      <a:pPr fontAlgn="base"/>
                      <a:r>
                        <a:rPr lang="en-GB" sz="1000">
                          <a:effectLst/>
                        </a:rPr>
                        <a:t>Write phrases from memory and adapt these to create new sentences ​</a:t>
                      </a:r>
                      <a:endParaRPr lang="en-GB">
                        <a:effectLst/>
                      </a:endParaRPr>
                    </a:p>
                    <a:p>
                      <a:pPr fontAlgn="base"/>
                      <a:r>
                        <a:rPr lang="en-GB" sz="1000">
                          <a:effectLst/>
                        </a:rPr>
                        <a:t>  ​</a:t>
                      </a:r>
                      <a:endParaRPr lang="en-GB">
                        <a:effectLst/>
                      </a:endParaRPr>
                    </a:p>
                    <a:p>
                      <a:pPr fontAlgn="base"/>
                      <a:r>
                        <a:rPr lang="en-GB" sz="1000">
                          <a:effectLst/>
                        </a:rPr>
                        <a:t>Ask and answer basic questions such as what is your name, where do you live, how old are you, what time is it? ​</a:t>
                      </a:r>
                      <a:endParaRPr lang="en-GB">
                        <a:effectLst/>
                      </a:endParaRPr>
                    </a:p>
                    <a:p>
                      <a:pPr fontAlgn="base"/>
                      <a:r>
                        <a:rPr lang="en-GB" sz="1000">
                          <a:effectLst/>
                        </a:rPr>
                        <a:t>  ​</a:t>
                      </a:r>
                      <a:endParaRPr lang="en-GB">
                        <a:effectLst/>
                      </a:endParaRPr>
                    </a:p>
                    <a:p>
                      <a:pPr fontAlgn="base"/>
                      <a:r>
                        <a:rPr lang="en-GB" sz="1000">
                          <a:effectLst/>
                        </a:rPr>
                        <a:t>Count up to 100 ​</a:t>
                      </a:r>
                      <a:endParaRPr lang="en-GB">
                        <a:effectLst/>
                      </a:endParaRPr>
                    </a:p>
                    <a:p>
                      <a:pPr fontAlgn="base"/>
                      <a:r>
                        <a:rPr lang="en-GB" sz="1000">
                          <a:effectLst/>
                        </a:rPr>
                        <a:t>  ​</a:t>
                      </a:r>
                      <a:endParaRPr lang="en-GB">
                        <a:effectLst/>
                      </a:endParaRPr>
                    </a:p>
                    <a:p>
                      <a:pPr fontAlgn="base"/>
                      <a:r>
                        <a:rPr lang="en-GB" sz="1000">
                          <a:effectLst/>
                        </a:rPr>
                        <a:t>Name all the colours ​</a:t>
                      </a:r>
                      <a:endParaRPr lang="en-GB">
                        <a:effectLst/>
                      </a:endParaRPr>
                    </a:p>
                    <a:p>
                      <a:pPr fontAlgn="base"/>
                      <a:r>
                        <a:rPr lang="en-GB" sz="1000">
                          <a:effectLst/>
                        </a:rPr>
                        <a:t>​   ​</a:t>
                      </a:r>
                      <a:endParaRPr lang="en-GB">
                        <a:effectLst/>
                      </a:endParaRPr>
                    </a:p>
                    <a:p>
                      <a:pPr fontAlgn="base"/>
                      <a:r>
                        <a:rPr lang="en-GB" sz="1000">
                          <a:effectLst/>
                        </a:rPr>
                        <a:t>Name the days of the week and month of the year ​</a:t>
                      </a:r>
                      <a:endParaRPr lang="en-GB">
                        <a:effectLst/>
                      </a:endParaRPr>
                    </a:p>
                    <a:p>
                      <a:pPr fontAlgn="base"/>
                      <a:r>
                        <a:rPr lang="en-GB" sz="1000">
                          <a:effectLst/>
                        </a:rPr>
                        <a:t>​</a:t>
                      </a:r>
                      <a:endParaRPr lang="en-GB">
                        <a:effectLst/>
                      </a:endParaRPr>
                    </a:p>
                    <a:p>
                      <a:pPr fontAlgn="base"/>
                      <a:r>
                        <a:rPr lang="en-GB" sz="1000">
                          <a:effectLst/>
                        </a:rPr>
                        <a:t>Comment on like and dislikes ​</a:t>
                      </a:r>
                      <a:endParaRPr lang="en-GB">
                        <a:effectLst/>
                      </a:endParaRPr>
                    </a:p>
                    <a:p>
                      <a:pPr fontAlgn="base"/>
                      <a:r>
                        <a:rPr lang="en-GB" sz="1000">
                          <a:effectLst/>
                        </a:rPr>
                        <a:t>  ​</a:t>
                      </a:r>
                      <a:endParaRPr lang="en-GB">
                        <a:effectLst/>
                      </a:endParaRPr>
                    </a:p>
                    <a:p>
                      <a:pPr fontAlgn="base"/>
                      <a:r>
                        <a:rPr lang="en-GB" sz="1000">
                          <a:effectLst/>
                        </a:rPr>
                        <a:t>  ​</a:t>
                      </a:r>
                      <a:endParaRPr lang="en-GB">
                        <a:effectLst/>
                      </a:endParaRPr>
                    </a:p>
                    <a:p>
                      <a:pPr fontAlgn="base"/>
                      <a:r>
                        <a:rPr lang="en-GB" sz="1000">
                          <a:effectLst/>
                        </a:rPr>
                        <a:t>  ​</a:t>
                      </a:r>
                      <a:endParaRPr lang="en-GB">
                        <a:effectLst/>
                      </a:endParaRPr>
                    </a:p>
                  </a:txBody>
                  <a:tcPr/>
                </a:tc>
                <a:extLst>
                  <a:ext uri="{0D108BD9-81ED-4DB2-BD59-A6C34878D82A}">
                    <a16:rowId xmlns:a16="http://schemas.microsoft.com/office/drawing/2014/main" val="3657863398"/>
                  </a:ext>
                </a:extLst>
              </a:tr>
            </a:tbl>
          </a:graphicData>
        </a:graphic>
      </p:graphicFrame>
    </p:spTree>
    <p:extLst>
      <p:ext uri="{BB962C8B-B14F-4D97-AF65-F5344CB8AC3E}">
        <p14:creationId xmlns:p14="http://schemas.microsoft.com/office/powerpoint/2010/main" val="2841610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c8b76cb-a435-4ff2-aa72-e96e05e54d32">
      <Terms xmlns="http://schemas.microsoft.com/office/infopath/2007/PartnerControls"/>
    </lcf76f155ced4ddcb4097134ff3c332f>
    <TaxCatchAll xmlns="1c5bbdc9-acea-48ee-8edc-3bfa7455711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9DF373A07483C4A8DFB4F6C97DA1E07" ma:contentTypeVersion="16" ma:contentTypeDescription="Create a new document." ma:contentTypeScope="" ma:versionID="32c1eed00bed1dfeacc77d801dfe03fe">
  <xsd:schema xmlns:xsd="http://www.w3.org/2001/XMLSchema" xmlns:xs="http://www.w3.org/2001/XMLSchema" xmlns:p="http://schemas.microsoft.com/office/2006/metadata/properties" xmlns:ns2="ec8b76cb-a435-4ff2-aa72-e96e05e54d32" xmlns:ns3="1c5bbdc9-acea-48ee-8edc-3bfa74557116" targetNamespace="http://schemas.microsoft.com/office/2006/metadata/properties" ma:root="true" ma:fieldsID="e61653a865188a05cc3aa91e4fce24f3" ns2:_="" ns3:_="">
    <xsd:import namespace="ec8b76cb-a435-4ff2-aa72-e96e05e54d32"/>
    <xsd:import namespace="1c5bbdc9-acea-48ee-8edc-3bfa7455711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8b76cb-a435-4ff2-aa72-e96e05e54d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9b6a167-3b0d-42a6-bc35-9a1c0af79a6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c5bbdc9-acea-48ee-8edc-3bfa7455711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b75f9b9-b063-4438-ad05-3dd0c7291a91}" ma:internalName="TaxCatchAll" ma:showField="CatchAllData" ma:web="1c5bbdc9-acea-48ee-8edc-3bfa7455711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17DB5A-D34F-4921-8E9F-1EA162229BC8}">
  <ds:schemaRefs>
    <ds:schemaRef ds:uri="http://schemas.microsoft.com/office/2006/metadata/properties"/>
    <ds:schemaRef ds:uri="http://schemas.microsoft.com/office/infopath/2007/PartnerControls"/>
    <ds:schemaRef ds:uri="ec8b76cb-a435-4ff2-aa72-e96e05e54d32"/>
    <ds:schemaRef ds:uri="1c5bbdc9-acea-48ee-8edc-3bfa74557116"/>
  </ds:schemaRefs>
</ds:datastoreItem>
</file>

<file path=customXml/itemProps2.xml><?xml version="1.0" encoding="utf-8"?>
<ds:datastoreItem xmlns:ds="http://schemas.openxmlformats.org/officeDocument/2006/customXml" ds:itemID="{8404C3C5-93A5-407C-B4F4-C71423CC7C03}">
  <ds:schemaRefs>
    <ds:schemaRef ds:uri="http://schemas.microsoft.com/sharepoint/v3/contenttype/forms"/>
  </ds:schemaRefs>
</ds:datastoreItem>
</file>

<file path=customXml/itemProps3.xml><?xml version="1.0" encoding="utf-8"?>
<ds:datastoreItem xmlns:ds="http://schemas.openxmlformats.org/officeDocument/2006/customXml" ds:itemID="{93C2932A-CFDC-4B4B-BE36-0DB4832E48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8b76cb-a435-4ff2-aa72-e96e05e54d32"/>
    <ds:schemaRef ds:uri="1c5bbdc9-acea-48ee-8edc-3bfa745571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13</Slides>
  <Notes>1</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revision>9</cp:revision>
  <dcterms:created xsi:type="dcterms:W3CDTF">2015-03-16T20:58:14Z</dcterms:created>
  <dcterms:modified xsi:type="dcterms:W3CDTF">2022-11-10T11:26:51Z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0x01010069DF373A07483C4A8DFB4F6C97DA1E07</vt:lpwstr>
  </property>
  <property fmtid="{D5CDD505-2E9C-101B-9397-08002B2CF9AE}" pid="3" name="Order">
    <vt:r8>858200</vt:r8>
  </property>
  <property fmtid="{D5CDD505-2E9C-101B-9397-08002B2CF9AE}" pid="4" name="MediaServiceImageTags">
    <vt:lpwstr/>
  </property>
</Properties>
</file>