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58" r:id="rId7"/>
    <p:sldId id="259" r:id="rId8"/>
    <p:sldId id="260" r:id="rId9"/>
    <p:sldId id="270" r:id="rId10"/>
    <p:sldId id="263" r:id="rId11"/>
    <p:sldId id="262" r:id="rId12"/>
    <p:sldId id="275" r:id="rId13"/>
    <p:sldId id="266" r:id="rId14"/>
    <p:sldId id="272" r:id="rId15"/>
    <p:sldId id="273" r:id="rId16"/>
    <p:sldId id="274" r:id="rId1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308C89-129E-43DA-8B7B-0C77F993D55D}" v="10" dt="2022-10-30T22:29:22.412"/>
    <p1510:client id="{23005148-3907-44A3-92C4-002E60AF7AE1}" v="111" dt="2022-10-11T15:57:02.686"/>
    <p1510:client id="{4B011146-F5DC-48A9-9B49-28C36FDE35FC}" v="196" dt="2022-10-18T09:41:05.169"/>
    <p1510:client id="{7BCEC5F2-4AC5-4F7A-B4EB-DF4D2A946777}" v="41" dt="2022-10-17T15:20:52.402"/>
    <p1510:client id="{8000A021-DE84-4777-8C4B-AF93AA0900B7}" v="58" dt="2022-10-18T10:20:48.511"/>
    <p1510:client id="{911D00C1-81F6-464A-BC41-A25357B4E3E0}" v="59" dt="2022-07-13T13:53:54.630"/>
    <p1510:client id="{B06F804F-4986-4442-B662-A537FB9397B7}" v="18" dt="2022-07-13T16:10:55.735"/>
    <p1510:client id="{CFB3675B-9BE4-4050-A8CC-82C6AEBAD22E}" v="2" dt="2022-07-13T14:43:20.274"/>
    <p1510:client id="{E20C1EB2-8D4B-9698-12CE-A02938A234E8}" v="18" dt="2022-11-10T11:20:56.8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1" autoAdjust="0"/>
  </p:normalViewPr>
  <p:slideViewPr>
    <p:cSldViewPr>
      <p:cViewPr>
        <p:scale>
          <a:sx n="50" d="100"/>
          <a:sy n="50" d="100"/>
        </p:scale>
        <p:origin x="-2304" y="-15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ise Perkins" userId="S::missperkins@branstonjunioracademy.co.uk::45cc8c54-6001-457c-b623-287ea620a771" providerId="AD" clId="Web-{CFB3675B-9BE4-4050-A8CC-82C6AEBAD22E}"/>
    <pc:docChg chg="addSld delSld">
      <pc:chgData name="Louise Perkins" userId="S::missperkins@branstonjunioracademy.co.uk::45cc8c54-6001-457c-b623-287ea620a771" providerId="AD" clId="Web-{CFB3675B-9BE4-4050-A8CC-82C6AEBAD22E}" dt="2022-07-13T14:43:20.274" v="1"/>
      <pc:docMkLst>
        <pc:docMk/>
      </pc:docMkLst>
      <pc:sldChg chg="del">
        <pc:chgData name="Louise Perkins" userId="S::missperkins@branstonjunioracademy.co.uk::45cc8c54-6001-457c-b623-287ea620a771" providerId="AD" clId="Web-{CFB3675B-9BE4-4050-A8CC-82C6AEBAD22E}" dt="2022-07-13T14:43:14.993" v="0"/>
        <pc:sldMkLst>
          <pc:docMk/>
          <pc:sldMk cId="2027491244" sldId="271"/>
        </pc:sldMkLst>
      </pc:sldChg>
      <pc:sldChg chg="add">
        <pc:chgData name="Louise Perkins" userId="S::missperkins@branstonjunioracademy.co.uk::45cc8c54-6001-457c-b623-287ea620a771" providerId="AD" clId="Web-{CFB3675B-9BE4-4050-A8CC-82C6AEBAD22E}" dt="2022-07-13T14:43:20.274" v="1"/>
        <pc:sldMkLst>
          <pc:docMk/>
          <pc:sldMk cId="4087014993" sldId="275"/>
        </pc:sldMkLst>
      </pc:sldChg>
    </pc:docChg>
  </pc:docChgLst>
  <pc:docChgLst>
    <pc:chgData name="Matt Pyburn" userId="S::matt.pyburn@branstonjunioracademy.co.uk::def6e57e-a1a8-452b-9681-bc3dee67ebca" providerId="AD" clId="Web-{8000A021-DE84-4777-8C4B-AF93AA0900B7}"/>
    <pc:docChg chg="modSld">
      <pc:chgData name="Matt Pyburn" userId="S::matt.pyburn@branstonjunioracademy.co.uk::def6e57e-a1a8-452b-9681-bc3dee67ebca" providerId="AD" clId="Web-{8000A021-DE84-4777-8C4B-AF93AA0900B7}" dt="2022-10-18T10:13:50.624" v="56"/>
      <pc:docMkLst>
        <pc:docMk/>
      </pc:docMkLst>
      <pc:sldChg chg="modSp">
        <pc:chgData name="Matt Pyburn" userId="S::matt.pyburn@branstonjunioracademy.co.uk::def6e57e-a1a8-452b-9681-bc3dee67ebca" providerId="AD" clId="Web-{8000A021-DE84-4777-8C4B-AF93AA0900B7}" dt="2022-10-18T10:13:50.624" v="56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8000A021-DE84-4777-8C4B-AF93AA0900B7}" dt="2022-10-18T10:13:50.624" v="56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Louise Perkins" userId="S::missperkins@branstonjunioracademy.co.uk::45cc8c54-6001-457c-b623-287ea620a771" providerId="AD" clId="Web-{E20C1EB2-8D4B-9698-12CE-A02938A234E8}"/>
    <pc:docChg chg="modSld">
      <pc:chgData name="Louise Perkins" userId="S::missperkins@branstonjunioracademy.co.uk::45cc8c54-6001-457c-b623-287ea620a771" providerId="AD" clId="Web-{E20C1EB2-8D4B-9698-12CE-A02938A234E8}" dt="2022-11-10T11:20:53.887" v="15"/>
      <pc:docMkLst>
        <pc:docMk/>
      </pc:docMkLst>
      <pc:sldChg chg="modSp">
        <pc:chgData name="Louise Perkins" userId="S::missperkins@branstonjunioracademy.co.uk::45cc8c54-6001-457c-b623-287ea620a771" providerId="AD" clId="Web-{E20C1EB2-8D4B-9698-12CE-A02938A234E8}" dt="2022-11-10T11:20:53.887" v="15"/>
        <pc:sldMkLst>
          <pc:docMk/>
          <pc:sldMk cId="548366753" sldId="262"/>
        </pc:sldMkLst>
        <pc:graphicFrameChg chg="mod modGraphic">
          <ac:chgData name="Louise Perkins" userId="S::missperkins@branstonjunioracademy.co.uk::45cc8c54-6001-457c-b623-287ea620a771" providerId="AD" clId="Web-{E20C1EB2-8D4B-9698-12CE-A02938A234E8}" dt="2022-11-10T11:20:53.887" v="15"/>
          <ac:graphicFrameMkLst>
            <pc:docMk/>
            <pc:sldMk cId="548366753" sldId="262"/>
            <ac:graphicFrameMk id="2" creationId="{00000000-0000-0000-0000-000000000000}"/>
          </ac:graphicFrameMkLst>
        </pc:graphicFrameChg>
      </pc:sldChg>
    </pc:docChg>
  </pc:docChgLst>
  <pc:docChgLst>
    <pc:chgData name="Kate James" userId="S::mrsjames@branstonjunioracademy.co.uk::6c10609a-f64b-482b-a227-c9da740d1918" providerId="AD" clId="Web-{23005148-3907-44A3-92C4-002E60AF7AE1}"/>
    <pc:docChg chg="modSld">
      <pc:chgData name="Kate James" userId="S::mrsjames@branstonjunioracademy.co.uk::6c10609a-f64b-482b-a227-c9da740d1918" providerId="AD" clId="Web-{23005148-3907-44A3-92C4-002E60AF7AE1}" dt="2022-10-11T15:56:51.154" v="109"/>
      <pc:docMkLst>
        <pc:docMk/>
      </pc:docMkLst>
      <pc:sldChg chg="modSp">
        <pc:chgData name="Kate James" userId="S::mrsjames@branstonjunioracademy.co.uk::6c10609a-f64b-482b-a227-c9da740d1918" providerId="AD" clId="Web-{23005148-3907-44A3-92C4-002E60AF7AE1}" dt="2022-10-11T15:56:51.154" v="109"/>
        <pc:sldMkLst>
          <pc:docMk/>
          <pc:sldMk cId="1478780341" sldId="258"/>
        </pc:sldMkLst>
        <pc:graphicFrameChg chg="mod modGraphic">
          <ac:chgData name="Kate James" userId="S::mrsjames@branstonjunioracademy.co.uk::6c10609a-f64b-482b-a227-c9da740d1918" providerId="AD" clId="Web-{23005148-3907-44A3-92C4-002E60AF7AE1}" dt="2022-10-11T15:56:51.154" v="109"/>
          <ac:graphicFrameMkLst>
            <pc:docMk/>
            <pc:sldMk cId="1478780341" sldId="258"/>
            <ac:graphicFrameMk id="2" creationId="{00000000-0000-0000-0000-000000000000}"/>
          </ac:graphicFrameMkLst>
        </pc:graphicFrameChg>
      </pc:sldChg>
    </pc:docChg>
  </pc:docChgLst>
  <pc:docChgLst>
    <pc:chgData name="Emma Tysoe" userId="S::missetysoe@branstonjunioracademy.co.uk::12b7b5ce-57e1-4579-bb09-071f0eb1646d" providerId="AD" clId="Web-{1A308C89-129E-43DA-8B7B-0C77F993D55D}"/>
    <pc:docChg chg="modSld">
      <pc:chgData name="Emma Tysoe" userId="S::missetysoe@branstonjunioracademy.co.uk::12b7b5ce-57e1-4579-bb09-071f0eb1646d" providerId="AD" clId="Web-{1A308C89-129E-43DA-8B7B-0C77F993D55D}" dt="2022-10-30T22:29:02.504" v="7"/>
      <pc:docMkLst>
        <pc:docMk/>
      </pc:docMkLst>
      <pc:sldChg chg="modSp">
        <pc:chgData name="Emma Tysoe" userId="S::missetysoe@branstonjunioracademy.co.uk::12b7b5ce-57e1-4579-bb09-071f0eb1646d" providerId="AD" clId="Web-{1A308C89-129E-43DA-8B7B-0C77F993D55D}" dt="2022-10-30T22:29:02.504" v="7"/>
        <pc:sldMkLst>
          <pc:docMk/>
          <pc:sldMk cId="1026090401" sldId="272"/>
        </pc:sldMkLst>
        <pc:graphicFrameChg chg="mod modGraphic">
          <ac:chgData name="Emma Tysoe" userId="S::missetysoe@branstonjunioracademy.co.uk::12b7b5ce-57e1-4579-bb09-071f0eb1646d" providerId="AD" clId="Web-{1A308C89-129E-43DA-8B7B-0C77F993D55D}" dt="2022-10-30T22:29:02.504" v="7"/>
          <ac:graphicFrameMkLst>
            <pc:docMk/>
            <pc:sldMk cId="1026090401" sldId="272"/>
            <ac:graphicFrameMk id="2" creationId="{00000000-0000-0000-0000-000000000000}"/>
          </ac:graphicFrameMkLst>
        </pc:graphicFrameChg>
      </pc:sldChg>
    </pc:docChg>
  </pc:docChgLst>
  <pc:docChgLst>
    <pc:chgData name="Louise Perkins" userId="S::missperkins@branstonjunioracademy.co.uk::45cc8c54-6001-457c-b623-287ea620a771" providerId="AD" clId="Web-{911D00C1-81F6-464A-BC41-A25357B4E3E0}"/>
    <pc:docChg chg="modSld">
      <pc:chgData name="Louise Perkins" userId="S::missperkins@branstonjunioracademy.co.uk::45cc8c54-6001-457c-b623-287ea620a771" providerId="AD" clId="Web-{911D00C1-81F6-464A-BC41-A25357B4E3E0}" dt="2022-07-13T13:53:54.630" v="48"/>
      <pc:docMkLst>
        <pc:docMk/>
      </pc:docMkLst>
      <pc:sldChg chg="addSp delSp modSp">
        <pc:chgData name="Louise Perkins" userId="S::missperkins@branstonjunioracademy.co.uk::45cc8c54-6001-457c-b623-287ea620a771" providerId="AD" clId="Web-{911D00C1-81F6-464A-BC41-A25357B4E3E0}" dt="2022-07-13T13:53:54.630" v="48"/>
        <pc:sldMkLst>
          <pc:docMk/>
          <pc:sldMk cId="3393289674" sldId="259"/>
        </pc:sldMkLst>
        <pc:graphicFrameChg chg="mod modGraphic">
          <ac:chgData name="Louise Perkins" userId="S::missperkins@branstonjunioracademy.co.uk::45cc8c54-6001-457c-b623-287ea620a771" providerId="AD" clId="Web-{911D00C1-81F6-464A-BC41-A25357B4E3E0}" dt="2022-07-13T13:53:54.630" v="48"/>
          <ac:graphicFrameMkLst>
            <pc:docMk/>
            <pc:sldMk cId="3393289674" sldId="259"/>
            <ac:graphicFrameMk id="2" creationId="{00000000-0000-0000-0000-000000000000}"/>
          </ac:graphicFrameMkLst>
        </pc:graphicFrameChg>
        <pc:graphicFrameChg chg="add del mod modGraphic">
          <ac:chgData name="Louise Perkins" userId="S::missperkins@branstonjunioracademy.co.uk::45cc8c54-6001-457c-b623-287ea620a771" providerId="AD" clId="Web-{911D00C1-81F6-464A-BC41-A25357B4E3E0}" dt="2022-07-13T13:53:51.458" v="45"/>
          <ac:graphicFrameMkLst>
            <pc:docMk/>
            <pc:sldMk cId="3393289674" sldId="259"/>
            <ac:graphicFrameMk id="4" creationId="{45B17C76-A2BE-A646-EB4D-3AF051C1819B}"/>
          </ac:graphicFrameMkLst>
        </pc:graphicFrameChg>
      </pc:sldChg>
    </pc:docChg>
  </pc:docChgLst>
  <pc:docChgLst>
    <pc:chgData name="Louise Perkins" userId="S::missperkins@branstonjunioracademy.co.uk::45cc8c54-6001-457c-b623-287ea620a771" providerId="AD" clId="Web-{B06F804F-4986-4442-B662-A537FB9397B7}"/>
    <pc:docChg chg="modSld">
      <pc:chgData name="Louise Perkins" userId="S::missperkins@branstonjunioracademy.co.uk::45cc8c54-6001-457c-b623-287ea620a771" providerId="AD" clId="Web-{B06F804F-4986-4442-B662-A537FB9397B7}" dt="2022-07-13T16:10:54.204" v="15"/>
      <pc:docMkLst>
        <pc:docMk/>
      </pc:docMkLst>
      <pc:sldChg chg="modSp">
        <pc:chgData name="Louise Perkins" userId="S::missperkins@branstonjunioracademy.co.uk::45cc8c54-6001-457c-b623-287ea620a771" providerId="AD" clId="Web-{B06F804F-4986-4442-B662-A537FB9397B7}" dt="2022-07-13T16:10:54.204" v="15"/>
        <pc:sldMkLst>
          <pc:docMk/>
          <pc:sldMk cId="4087014993" sldId="275"/>
        </pc:sldMkLst>
        <pc:graphicFrameChg chg="mod modGraphic">
          <ac:chgData name="Louise Perkins" userId="S::missperkins@branstonjunioracademy.co.uk::45cc8c54-6001-457c-b623-287ea620a771" providerId="AD" clId="Web-{B06F804F-4986-4442-B662-A537FB9397B7}" dt="2022-07-13T16:10:54.204" v="15"/>
          <ac:graphicFrameMkLst>
            <pc:docMk/>
            <pc:sldMk cId="4087014993" sldId="275"/>
            <ac:graphicFrameMk id="4" creationId="{72A6FBD8-5A46-8DE3-643D-BC9D400E2658}"/>
          </ac:graphicFrameMkLst>
        </pc:graphicFrameChg>
      </pc:sldChg>
    </pc:docChg>
  </pc:docChgLst>
  <pc:docChgLst>
    <pc:chgData name="Hannah Gethings" userId="S::hgethings@branstonjunioracademy.co.uk::9a8493a6-a312-4a3a-b2dc-ccd3b79f605b" providerId="AD" clId="Web-{7BCEC5F2-4AC5-4F7A-B4EB-DF4D2A946777}"/>
    <pc:docChg chg="modSld">
      <pc:chgData name="Hannah Gethings" userId="S::hgethings@branstonjunioracademy.co.uk::9a8493a6-a312-4a3a-b2dc-ccd3b79f605b" providerId="AD" clId="Web-{7BCEC5F2-4AC5-4F7A-B4EB-DF4D2A946777}" dt="2022-10-17T15:20:47.870" v="39"/>
      <pc:docMkLst>
        <pc:docMk/>
      </pc:docMkLst>
      <pc:sldChg chg="modSp">
        <pc:chgData name="Hannah Gethings" userId="S::hgethings@branstonjunioracademy.co.uk::9a8493a6-a312-4a3a-b2dc-ccd3b79f605b" providerId="AD" clId="Web-{7BCEC5F2-4AC5-4F7A-B4EB-DF4D2A946777}" dt="2022-10-17T15:20:47.870" v="39"/>
        <pc:sldMkLst>
          <pc:docMk/>
          <pc:sldMk cId="3647134216" sldId="273"/>
        </pc:sldMkLst>
        <pc:graphicFrameChg chg="mod modGraphic">
          <ac:chgData name="Hannah Gethings" userId="S::hgethings@branstonjunioracademy.co.uk::9a8493a6-a312-4a3a-b2dc-ccd3b79f605b" providerId="AD" clId="Web-{7BCEC5F2-4AC5-4F7A-B4EB-DF4D2A946777}" dt="2022-10-17T15:20:47.870" v="39"/>
          <ac:graphicFrameMkLst>
            <pc:docMk/>
            <pc:sldMk cId="3647134216" sldId="273"/>
            <ac:graphicFrameMk id="2" creationId="{00000000-0000-0000-0000-000000000000}"/>
          </ac:graphicFrameMkLst>
        </pc:graphicFrameChg>
      </pc:sldChg>
    </pc:docChg>
  </pc:docChgLst>
  <pc:docChgLst>
    <pc:chgData name="Claire Hennegan" userId="S::mrshennegan@branstonjunioracademy.co.uk::56525f70-f0f4-4fb3-ae81-a9c04692af71" providerId="AD" clId="Web-{4B011146-F5DC-48A9-9B49-28C36FDE35FC}"/>
    <pc:docChg chg="modSld">
      <pc:chgData name="Claire Hennegan" userId="S::mrshennegan@branstonjunioracademy.co.uk::56525f70-f0f4-4fb3-ae81-a9c04692af71" providerId="AD" clId="Web-{4B011146-F5DC-48A9-9B49-28C36FDE35FC}" dt="2022-10-18T09:40:36.543" v="193"/>
      <pc:docMkLst>
        <pc:docMk/>
      </pc:docMkLst>
      <pc:sldChg chg="modSp">
        <pc:chgData name="Claire Hennegan" userId="S::mrshennegan@branstonjunioracademy.co.uk::56525f70-f0f4-4fb3-ae81-a9c04692af71" providerId="AD" clId="Web-{4B011146-F5DC-48A9-9B49-28C36FDE35FC}" dt="2022-10-18T09:40:36.543" v="193"/>
        <pc:sldMkLst>
          <pc:docMk/>
          <pc:sldMk cId="2683570577" sldId="266"/>
        </pc:sldMkLst>
        <pc:graphicFrameChg chg="mod modGraphic">
          <ac:chgData name="Claire Hennegan" userId="S::mrshennegan@branstonjunioracademy.co.uk::56525f70-f0f4-4fb3-ae81-a9c04692af71" providerId="AD" clId="Web-{4B011146-F5DC-48A9-9B49-28C36FDE35FC}" dt="2022-10-18T09:40:36.543" v="193"/>
          <ac:graphicFrameMkLst>
            <pc:docMk/>
            <pc:sldMk cId="2683570577" sldId="266"/>
            <ac:graphicFrameMk id="2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112DD-73F2-496C-9037-E722B5A66E18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ECEB6-CB85-42B0-AB14-05EE7DEC8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197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ECEB6-CB85-42B0-AB14-05EE7DEC8D0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068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407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378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19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8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195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65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676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219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52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364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97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63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Academy logo 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740" y="3163910"/>
            <a:ext cx="4608512" cy="364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20688" y="323528"/>
            <a:ext cx="5544616" cy="1877437"/>
          </a:xfrm>
          <a:prstGeom prst="rect">
            <a:avLst/>
          </a:prstGeom>
          <a:solidFill>
            <a:srgbClr val="121896"/>
          </a:solidFill>
          <a:ln w="1270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err="1">
                <a:solidFill>
                  <a:schemeClr val="bg1"/>
                </a:solidFill>
              </a:rPr>
              <a:t>Branston</a:t>
            </a:r>
            <a:r>
              <a:rPr lang="en-GB" sz="4000" b="1" dirty="0">
                <a:solidFill>
                  <a:schemeClr val="bg1"/>
                </a:solidFill>
              </a:rPr>
              <a:t> Junior Academy </a:t>
            </a:r>
          </a:p>
          <a:p>
            <a:pPr algn="ctr"/>
            <a:r>
              <a:rPr lang="en-GB" sz="4000" b="1" dirty="0">
                <a:solidFill>
                  <a:schemeClr val="bg1"/>
                </a:solidFill>
              </a:rPr>
              <a:t>Topic Planning</a:t>
            </a:r>
          </a:p>
          <a:p>
            <a:pPr algn="ctr"/>
            <a:r>
              <a:rPr lang="en-GB" sz="3600" b="1" dirty="0">
                <a:solidFill>
                  <a:schemeClr val="bg1"/>
                </a:solidFill>
              </a:rPr>
              <a:t>Topic: The Olympics</a:t>
            </a:r>
          </a:p>
        </p:txBody>
      </p:sp>
    </p:spTree>
    <p:extLst>
      <p:ext uri="{BB962C8B-B14F-4D97-AF65-F5344CB8AC3E}">
        <p14:creationId xmlns:p14="http://schemas.microsoft.com/office/powerpoint/2010/main" val="3033922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204387"/>
              </p:ext>
            </p:extLst>
          </p:nvPr>
        </p:nvGraphicFramePr>
        <p:xfrm>
          <a:off x="404664" y="323528"/>
          <a:ext cx="5976664" cy="631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8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Music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National</a:t>
                      </a:r>
                      <a:r>
                        <a:rPr lang="en-GB" sz="1400" b="1" baseline="0" dirty="0"/>
                        <a:t> Curriculum Objectives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Pupils should be taught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play and perform in solo and ensemble contexts, using their voices and playing musical instruments with increasing accuracy, fluency, control and expression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improvise and compose music for a range of purposes using the inter-related dimensions of music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listen with attention to detail and recall sounds with increasing aural memory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use and understand staff and other musical notations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appreciate and understand a wide range of high-quality live and recorded music drawn from different traditions and from great composers and musicians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develop an understanding of the history of music.</a:t>
                      </a:r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Whole School:</a:t>
                      </a:r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compose three note patterns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compose melodic and rhythmic phrases 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explain what I think a piece of music’s purpose could be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>
                        <a:buNone/>
                      </a:pPr>
                      <a:r>
                        <a:rPr lang="en-GB" sz="1200" dirty="0"/>
                        <a:t>Year 3/4:</a:t>
                      </a:r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compose simple tunes using a pentatonic scale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>
                        <a:buNone/>
                      </a:pPr>
                      <a:r>
                        <a:rPr lang="en-GB" sz="1200" dirty="0"/>
                        <a:t>Year 5/6 :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compose a soundscape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sing expressively in time to the beat and rhythm </a:t>
                      </a:r>
                      <a:r>
                        <a:rPr lang="en-GB" sz="1200" b="0" i="0" u="none" strike="noStrike" noProof="0" dirty="0"/>
                        <a:t>(School Play)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take part in two-part songs </a:t>
                      </a:r>
                      <a:r>
                        <a:rPr lang="en-GB" sz="1200" b="0" i="0" u="none" strike="noStrike" noProof="0" dirty="0"/>
                        <a:t>(School Play)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sing expressively combining dynamics, tempo and pitch </a:t>
                      </a:r>
                      <a:r>
                        <a:rPr lang="en-GB" sz="1200" b="0" i="0" u="none" strike="noStrike" noProof="0" dirty="0"/>
                        <a:t>(School Play)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3570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329473"/>
              </p:ext>
            </p:extLst>
          </p:nvPr>
        </p:nvGraphicFramePr>
        <p:xfrm>
          <a:off x="404664" y="323528"/>
          <a:ext cx="6264696" cy="6700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4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0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Physical</a:t>
                      </a:r>
                      <a:r>
                        <a:rPr lang="en-GB" sz="1400" b="1" baseline="0" dirty="0"/>
                        <a:t> Education</a:t>
                      </a:r>
                      <a:endParaRPr lang="en-GB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National</a:t>
                      </a:r>
                      <a:r>
                        <a:rPr lang="en-GB" sz="1400" b="1" baseline="0" dirty="0"/>
                        <a:t> Curriculum Objectives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Pupils should be taught to: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running, jumping, throwing and catching in isolation and in combination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Play competitive games, modified where appropriate [for example, badminton, basketball, cricket, football, hockey, netball, rounders and tennis], and apply basic principles suitable for attacking and defending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flexibility, strength, technique, control and balance [for example, through athletics and gymnastics]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Take part in outdoor and adventurous activity challenges both individually and within a team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Compare their performances with previous ones and demonstrate improvement to achieve their personal best.</a:t>
                      </a:r>
                    </a:p>
                    <a:p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Rounders/ Cricket: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I can strike a ball.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I can bowl over arm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I can use a basket catch to field.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I can return a ball to the pitcher or whoever I want.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I can call out clearly for a ball.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Athletics: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I can sprint 60 metres in under 12 seconds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I can change my body shape to decrease air resistance.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I can run a mile.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I can use my toe and heel to spin and throw a discus.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I can throw the javelin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With a run up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Without a run up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I can handle a shot put safety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I can use a push throw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I can jump: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One foot to the other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(high jump)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One foot to two feet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(long jump)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One foot to same foot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to two feet ( triple)</a:t>
                      </a:r>
                      <a:br>
                        <a:rPr lang="en-GB" sz="1100" b="0" i="0" u="none" strike="noStrike" noProof="0" dirty="0">
                          <a:latin typeface="Calibri"/>
                        </a:rPr>
                      </a:br>
                      <a:br>
                        <a:rPr lang="en-GB" sz="1100" b="0" i="0" u="none" strike="noStrike" noProof="0" dirty="0">
                          <a:latin typeface="Calibri"/>
                        </a:rPr>
                      </a:br>
                      <a:r>
                        <a:rPr lang="en-GB" sz="1100" b="0" i="0" u="none" strike="noStrike" noProof="0" dirty="0">
                          <a:latin typeface="Calibri"/>
                        </a:rPr>
                        <a:t>Swimming: </a:t>
                      </a:r>
                      <a:br>
                        <a:rPr lang="en-GB" sz="1100" b="0" i="0" u="none" strike="noStrike" noProof="0" dirty="0">
                          <a:latin typeface="Calibri"/>
                        </a:rPr>
                      </a:b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I can swim over 20 metres using front crawl, back stroke or breast stroke.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I can use a float to swim a length using just my feet.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I can synchronise my breathing with my stroke.</a:t>
                      </a:r>
                      <a:endParaRPr lang="en-GB" dirty="0"/>
                    </a:p>
                    <a:p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090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748635"/>
              </p:ext>
            </p:extLst>
          </p:nvPr>
        </p:nvGraphicFramePr>
        <p:xfrm>
          <a:off x="332656" y="23983"/>
          <a:ext cx="6408712" cy="5473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39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4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Lincolnshire Syllabus Objectives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050" b="0" i="0" u="none" strike="noStrike" noProof="0" dirty="0">
                          <a:latin typeface="Calibri"/>
                        </a:rPr>
                        <a:t>Hinduism</a:t>
                      </a:r>
                      <a:endParaRPr lang="en-US" sz="1050" b="0" i="0" u="none" strike="noStrike" noProof="0" dirty="0"/>
                    </a:p>
                    <a:p>
                      <a:pPr lvl="0">
                        <a:buNone/>
                      </a:pPr>
                      <a:r>
                        <a:rPr lang="en-GB" sz="1050" b="0" i="0" u="none" strike="noStrike" noProof="0" dirty="0">
                          <a:latin typeface="Calibri"/>
                        </a:rPr>
                        <a:t>Year 3/4 Symbols and Community Expression: Hinduism</a:t>
                      </a:r>
                      <a:endParaRPr lang="en-US" sz="1050" b="0" i="0" u="none" strike="noStrike" noProof="0" dirty="0"/>
                    </a:p>
                    <a:p>
                      <a:pPr lvl="0">
                        <a:buNone/>
                      </a:pPr>
                      <a:r>
                        <a:rPr lang="en-GB" sz="1050" b="0" i="0" u="none" strike="noStrike" noProof="0" dirty="0">
                          <a:latin typeface="Calibri"/>
                        </a:rPr>
                        <a:t>Year 5/6 Faith and belief in action and Expressions of Belonging: Hinduism</a:t>
                      </a:r>
                      <a:endParaRPr lang="en-US" sz="1050" b="0" i="0" u="none" strike="noStrike" noProof="0" dirty="0"/>
                    </a:p>
                    <a:p>
                      <a:pPr lvl="0">
                        <a:buNone/>
                      </a:pPr>
                      <a:endParaRPr lang="en-GB" sz="1050" b="0" i="0" u="none" strike="noStrike" noProof="0" dirty="0"/>
                    </a:p>
                    <a:p>
                      <a:pPr lvl="0">
                        <a:buNone/>
                      </a:pPr>
                      <a:endParaRPr lang="en-GB" sz="1050" b="0" i="0" u="none" strike="noStrike" noProof="0" dirty="0"/>
                    </a:p>
                    <a:p>
                      <a:pPr lvl="0">
                        <a:buNone/>
                      </a:pPr>
                      <a:r>
                        <a:rPr lang="en-GB" sz="1050" b="0" i="0" u="none" strike="noStrike" noProof="0" dirty="0">
                          <a:latin typeface="Calibri"/>
                        </a:rPr>
                        <a:t>Year ¾: </a:t>
                      </a:r>
                      <a:endParaRPr lang="en-US" sz="105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/>
                        <a:t>•How are deities and key figures described in Hindu sacred texts and stories?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/>
                        <a:t>•What is the purpose of visual symbols in the mandir?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/>
                        <a:t>•What might Hindus understand about the Divine through these stories?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/>
                        <a:t>•How is Hindu worship expressed personally </a:t>
                      </a:r>
                      <a:r>
                        <a:rPr lang="en-GB" sz="1050" b="0" i="0" u="none" strike="noStrike" noProof="0" dirty="0"/>
                        <a:t>and collectively?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/>
                        <a:t>•How does Hindu worship and celebration build </a:t>
                      </a:r>
                      <a:r>
                        <a:rPr lang="en-GB" sz="1050" b="0" i="0" u="none" strike="noStrike" noProof="0" dirty="0"/>
                        <a:t>a sense of community?</a:t>
                      </a:r>
                    </a:p>
                    <a:p>
                      <a:pPr lvl="0">
                        <a:buNone/>
                      </a:pPr>
                      <a:endParaRPr lang="en-GB" sz="1050" b="0" i="0" u="none" strike="noStrike" noProof="0" dirty="0"/>
                    </a:p>
                    <a:p>
                      <a:pPr lvl="0">
                        <a:buNone/>
                      </a:pPr>
                      <a:r>
                        <a:rPr lang="en-GB" sz="1050" b="0" i="0" u="none" strike="noStrike" noProof="0" dirty="0">
                          <a:latin typeface="Calibri"/>
                        </a:rPr>
                        <a:t>Year 5/6:</a:t>
                      </a:r>
                      <a:endParaRPr lang="en-US" sz="105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/>
                        <a:t>•How do Hindus reflect their faith in the way </a:t>
                      </a:r>
                      <a:r>
                        <a:rPr lang="en-GB" sz="1050" b="0" i="0" u="none" strike="noStrike" noProof="0" dirty="0"/>
                        <a:t>they live?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/>
                        <a:t>•How might a Hindu seek to achieve moksha?</a:t>
                      </a:r>
                      <a:endParaRPr lang="en-GB" sz="105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/>
                        <a:t>•What is karma and how does it drive the cycle </a:t>
                      </a:r>
                      <a:r>
                        <a:rPr lang="en-GB" sz="1050" b="0" i="0" u="none" strike="noStrike" noProof="0" dirty="0"/>
                        <a:t>of samsara?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/>
                        <a:t>•How do Hindus show they belong?</a:t>
                      </a:r>
                      <a:endParaRPr lang="en-GB" sz="1050" b="0" i="0" u="none" strike="noStrike" noProof="0" dirty="0"/>
                    </a:p>
                    <a:p>
                      <a:pPr lvl="0">
                        <a:buNone/>
                      </a:pPr>
                      <a:endParaRPr lang="en-GB" sz="1050" b="0" i="0" u="none" strike="noStrike" noProof="0" dirty="0"/>
                    </a:p>
                    <a:p>
                      <a:pPr lvl="0">
                        <a:buNone/>
                      </a:pPr>
                      <a:endParaRPr lang="en-GB" sz="1050" dirty="0">
                        <a:latin typeface="+mn-lt"/>
                      </a:endParaRPr>
                    </a:p>
                    <a:p>
                      <a:endParaRPr lang="en-GB" sz="105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I can explain things that are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the same and different for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religious people.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can describe and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compare the different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practices and experiences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involved with different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religious groups.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can explain how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similarities and differences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between religions affect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peoples’ lives.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can describe what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can be learned from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religious stories.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suggest reasons for the similarities and differences in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forms </a:t>
                      </a:r>
                      <a:r>
                        <a:rPr lang="en-GB" sz="1050">
                          <a:latin typeface="+mn-lt"/>
                        </a:rPr>
                        <a:t>of religion. 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can compare some of the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things that influence me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with </a:t>
                      </a:r>
                      <a:r>
                        <a:rPr lang="en-GB" sz="1050">
                          <a:latin typeface="+mn-lt"/>
                        </a:rPr>
                        <a:t>those that influence other people.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can explain things that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are important to me and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how they link me to other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people.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can think about what I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believe.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7134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102629"/>
              </p:ext>
            </p:extLst>
          </p:nvPr>
        </p:nvGraphicFramePr>
        <p:xfrm>
          <a:off x="404664" y="323528"/>
          <a:ext cx="633670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36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PSHE</a:t>
                      </a:r>
                      <a:r>
                        <a:rPr lang="en-GB" sz="1400" b="1" baseline="0" dirty="0"/>
                        <a:t>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</a:t>
                      </a:r>
                      <a:r>
                        <a:rPr lang="en-GB" sz="1400" b="1" baseline="0" dirty="0"/>
                        <a:t>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See KS2 Life Value</a:t>
                      </a:r>
                      <a:r>
                        <a:rPr lang="en-GB" sz="1200" baseline="0" dirty="0"/>
                        <a:t>s on Skills Journal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PSHE</a:t>
                      </a:r>
                      <a:r>
                        <a:rPr lang="en-GB" sz="1200" baseline="0" dirty="0"/>
                        <a:t> objectives to be followed in Dimension programme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456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1110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639554"/>
              </p:ext>
            </p:extLst>
          </p:nvPr>
        </p:nvGraphicFramePr>
        <p:xfrm>
          <a:off x="404664" y="323528"/>
          <a:ext cx="6120680" cy="8605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2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Science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+mn-lt"/>
                        </a:rPr>
                        <a:t>National</a:t>
                      </a:r>
                      <a:r>
                        <a:rPr lang="en-GB" sz="1400" b="1" baseline="0" dirty="0">
                          <a:latin typeface="+mn-lt"/>
                        </a:rPr>
                        <a:t> Curriculum Objectives</a:t>
                      </a:r>
                      <a:endParaRPr lang="en-GB" sz="14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0" dirty="0" err="1">
                          <a:latin typeface="+mn-lt"/>
                        </a:rPr>
                        <a:t>Yr</a:t>
                      </a:r>
                      <a:r>
                        <a:rPr lang="en-GB" sz="1200" b="0" baseline="0" dirty="0">
                          <a:latin typeface="+mn-lt"/>
                        </a:rPr>
                        <a:t> 3/4 Sound:</a:t>
                      </a:r>
                    </a:p>
                    <a:p>
                      <a:r>
                        <a:rPr lang="en-GB" sz="1200" b="0" dirty="0">
                          <a:latin typeface="+mn-lt"/>
                        </a:rPr>
                        <a:t>Pupils should be taught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latin typeface="+mn-lt"/>
                        </a:rPr>
                        <a:t>identify how sounds are made, associating some of them with something vibrating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latin typeface="+mn-lt"/>
                        </a:rPr>
                        <a:t>recognise that vibrations from sounds travel through a medium to the ear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latin typeface="+mn-lt"/>
                        </a:rPr>
                        <a:t>find patterns between the pitch of a sound and features of the object that produced 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latin typeface="+mn-lt"/>
                        </a:rPr>
                        <a:t>find patterns between the volume of a sound and the strength of the vibrations that produced 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latin typeface="+mn-lt"/>
                        </a:rPr>
                        <a:t>recognise that sounds get fainter as the distance from the sound source increases.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GB" sz="1200" b="0" dirty="0">
                        <a:latin typeface="+mn-lt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GB" sz="1200" b="0" baseline="0" dirty="0">
                          <a:latin typeface="+mn-lt"/>
                        </a:rPr>
                        <a:t>Year 3/4 Electricity: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200" b="0" i="0" u="none" strike="noStrike" baseline="0" noProof="0" dirty="0"/>
                        <a:t>identify common appliances that run on electricity </a:t>
                      </a:r>
                      <a:endParaRPr lang="en-GB" dirty="0"/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200" b="0" i="0" u="none" strike="noStrike" baseline="0" noProof="0" dirty="0"/>
                        <a:t>construct a simple series electrical circuit, identifying and naming its basic parts, including cells, wires, bulbs, switches and buzzers </a:t>
                      </a:r>
                      <a:endParaRPr lang="en-GB"/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200" b="0" i="0" u="none" strike="noStrike" baseline="0" noProof="0" dirty="0"/>
                        <a:t>identify whether or not a lamp will light in a simple series circuit, based on whether or not the lamp is part of a complete loop with a battery </a:t>
                      </a:r>
                      <a:endParaRPr lang="en-GB"/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200" b="0" i="0" u="none" strike="noStrike" baseline="0" noProof="0" dirty="0"/>
                        <a:t>recognise that a switch opens and closes a circuit and associate this with whether or not a lamp lights in a simple series circuit </a:t>
                      </a:r>
                      <a:endParaRPr lang="en-GB"/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200" b="0" i="0" u="none" strike="noStrike" baseline="0" noProof="0" dirty="0"/>
                        <a:t>recognise some common conductors and insulators, and associate metals with being good conductors.</a:t>
                      </a:r>
                      <a:endParaRPr lang="en-GB"/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GB" sz="1200" b="0" baseline="0" dirty="0">
                        <a:latin typeface="+mn-lt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GB" sz="1200" b="0" baseline="0" dirty="0">
                          <a:latin typeface="+mn-lt"/>
                        </a:rPr>
                        <a:t>Year 5/6 Animals including humans 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GB" sz="1200" b="0" baseline="0" dirty="0">
                          <a:latin typeface="+mn-lt"/>
                        </a:rPr>
                        <a:t>Pupils should be taught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latin typeface="+mn-lt"/>
                        </a:rPr>
                        <a:t>describe the changes as humans develop to old age.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latin typeface="+mn-lt"/>
                        </a:rPr>
                        <a:t>identify and name the main parts of the human circulatory system, and describe the functions of the heart, blood vessels and blood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latin typeface="+mn-lt"/>
                        </a:rPr>
                        <a:t>recognise the impact of diet, exercise, drugs and lifestyle on the way their bodies function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latin typeface="+mn-lt"/>
                        </a:rPr>
                        <a:t>describe the ways in which nutrients and water are transported within animals, including humans.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200" b="0" dirty="0">
                        <a:latin typeface="+mn-lt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b="0" dirty="0">
                        <a:latin typeface="+mn-lt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0" dirty="0">
                          <a:latin typeface="+mn-lt"/>
                        </a:rPr>
                        <a:t>Year 5/6 Earth</a:t>
                      </a:r>
                      <a:r>
                        <a:rPr lang="en-GB" sz="1200" b="0" baseline="0" dirty="0">
                          <a:latin typeface="+mn-lt"/>
                        </a:rPr>
                        <a:t> and Space: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0" baseline="0" dirty="0">
                          <a:latin typeface="+mn-lt"/>
                        </a:rPr>
                        <a:t>Pupils should be taught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+mn-lt"/>
                        </a:rPr>
                        <a:t>describe the movement of the Earth, and other planets, relative to the Sun in the solar system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+mn-lt"/>
                        </a:rPr>
                        <a:t>describe the movement of the Moon relative to the Earth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+mn-lt"/>
                        </a:rPr>
                        <a:t>describe the Sun, Earth and Moon as approximately spherical bodies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+mn-lt"/>
                        </a:rPr>
                        <a:t>use the idea of the Earth’s rotation to explain day and night and the apparent movement of the sun across the sky.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350" b="0" baseline="0" dirty="0">
                        <a:latin typeface="+mn-lt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350" b="0" dirty="0">
                        <a:latin typeface="+mn-lt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GB" sz="1350" b="0" dirty="0">
                        <a:latin typeface="+mn-lt"/>
                      </a:endParaRPr>
                    </a:p>
                    <a:p>
                      <a:endParaRPr lang="en-GB" sz="135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8780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976358"/>
              </p:ext>
            </p:extLst>
          </p:nvPr>
        </p:nvGraphicFramePr>
        <p:xfrm>
          <a:off x="404664" y="323528"/>
          <a:ext cx="6120679" cy="8536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45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5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350" b="1" dirty="0"/>
                        <a:t>Computing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350" b="1" dirty="0"/>
                        <a:t>National</a:t>
                      </a:r>
                      <a:r>
                        <a:rPr lang="en-GB" sz="1350" b="1" baseline="0" dirty="0"/>
                        <a:t> Curriculum Objectives</a:t>
                      </a:r>
                      <a:endParaRPr lang="en-GB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50" b="1" dirty="0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62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250" b="1" i="0" u="none" strike="noStrike" noProof="0" dirty="0"/>
                        <a:t>Years 3 and 4</a:t>
                      </a:r>
                      <a:endParaRPr lang="en-US" sz="1250" b="0" i="0" u="none" strike="noStrike" noProof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250" b="0" i="1" u="none" strike="noStrike" noProof="0" dirty="0"/>
                        <a:t>Summer 1 – Word Processing Skills and Understanding – Key skills that can be applied within the Microsoft Office Suite</a:t>
                      </a:r>
                      <a:endParaRPr lang="en-GB" sz="1250" b="0" i="0" u="none" strike="noStrike" noProof="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250" b="0" i="0" u="none" strike="noStrike" noProof="0" dirty="0"/>
                        <a:t>IT 2: Select, use and combine a variety of software […] on a range of digital devices to design and create a range of programs, systems and content that accomplish given goals, including […] presenting data and information.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endParaRPr lang="en-GB" sz="1250" b="0" i="0" u="none" strike="noStrike" noProof="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250" b="0" i="1" u="none" strike="noStrike" noProof="0" dirty="0"/>
                        <a:t>Summer 2 –  Filmmaking: Stop-frame Animation Using Stop Motion Studio for Android tablets</a:t>
                      </a:r>
                      <a:endParaRPr lang="en-GB" sz="1250" b="0" i="0" u="none" strike="noStrike" noProof="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250" b="0" i="0" u="none" strike="noStrike" noProof="0" dirty="0"/>
                        <a:t>IT 2: Select, use and combine a variety of software […] on a range of digital devices to design and create a range of programs, systems and content that accomplish given goals, including […] evaluating and presenting data and information.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250" b="0" i="0" u="none" strike="noStrike" noProof="0" dirty="0"/>
                        <a:t>DL 3: Use technology safely, respectfully and responsibly; recognise acceptable/unacceptable behaviour; identify a range of ways to report concerns about content and contact.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endParaRPr lang="en-GB" sz="1250" b="0" i="0" u="none" strike="noStrike" noProof="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250" b="1" i="0" u="none" strike="noStrike" noProof="0" dirty="0"/>
                        <a:t>Years 5 and 6</a:t>
                      </a:r>
                      <a:endParaRPr lang="en-GB" sz="1250" b="0" i="0" u="none" strike="noStrike" noProof="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250" b="0" i="1" u="none" strike="noStrike" noProof="0" dirty="0"/>
                        <a:t>Summer 1 – Computational Thinking</a:t>
                      </a:r>
                      <a:endParaRPr lang="en-GB" sz="1250" b="0" i="0" u="none" strike="noStrike" noProof="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250" b="0" i="0" u="none" strike="noStrike" noProof="0" dirty="0"/>
                        <a:t>CS 1: […] solve problems by decomposing them into smaller parts.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250" b="0" i="0" u="none" strike="noStrike" noProof="0" dirty="0"/>
                        <a:t>CS 3: Use logical reasoning to explain how some simple algorithms work and to detect and correct errors in algorithms and programs.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endParaRPr lang="en-GB" sz="1250" b="0" i="0" u="none" strike="noStrike" noProof="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250" b="0" i="1" u="none" strike="noStrike" noProof="0" dirty="0"/>
                        <a:t>Summer 2 – Filmmaking</a:t>
                      </a:r>
                      <a:endParaRPr lang="en-GB" sz="1250" b="0" i="0" u="none" strike="noStrike" noProof="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250" b="0" i="0" u="none" strike="noStrike" noProof="0" dirty="0"/>
                        <a:t>IT 2: Select, use and combine a variety of software […] on a range of digital devices to design and create a range of programs, systems and content that accomplish given goals, including […] evaluating and presenting data and information.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250" b="0" i="0" u="none" strike="noStrike" noProof="0" dirty="0"/>
                        <a:t>DL 3: Use technology safely, respectfully and responsibly; recognise acceptable/unacceptable behaviour; identify a range of ways to report concerns about content and contact.</a:t>
                      </a:r>
                    </a:p>
                    <a:p>
                      <a:pPr lvl="0" algn="l">
                        <a:buNone/>
                      </a:pP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350" b="0" i="0" u="none" strike="noStrike" noProof="0" dirty="0">
                          <a:latin typeface="Calibri"/>
                        </a:rPr>
                        <a:t>I can search images and websites on Google  </a:t>
                      </a:r>
                      <a:endParaRPr lang="en-US" sz="1350" b="0" i="0" u="none" strike="noStrike" noProof="0">
                        <a:latin typeface="Calibri"/>
                      </a:endParaRPr>
                    </a:p>
                    <a:p>
                      <a:pPr lvl="0" algn="l">
                        <a:buNone/>
                      </a:pPr>
                      <a:r>
                        <a:rPr lang="en-GB" sz="1350" b="0" i="0" u="none" strike="noStrike" noProof="0" dirty="0">
                          <a:latin typeface="Calibri"/>
                        </a:rPr>
                        <a:t>   </a:t>
                      </a:r>
                      <a:endParaRPr lang="en-US" sz="1350" b="0" i="0" u="none" strike="noStrike" noProof="0">
                        <a:latin typeface="Calibri"/>
                      </a:endParaRPr>
                    </a:p>
                    <a:p>
                      <a:pPr lvl="0" algn="l">
                        <a:buNone/>
                      </a:pPr>
                      <a:r>
                        <a:rPr lang="en-GB" sz="1350" b="0" i="0" u="none" strike="noStrike" noProof="0" dirty="0">
                          <a:latin typeface="Calibri"/>
                        </a:rPr>
                        <a:t>I can use Microsoft word including text and pictures  </a:t>
                      </a:r>
                      <a:endParaRPr lang="en-US" sz="1350" b="0" i="0" u="none" strike="noStrike" noProof="0">
                        <a:latin typeface="Calibri"/>
                      </a:endParaRPr>
                    </a:p>
                    <a:p>
                      <a:pPr lvl="0" algn="l">
                        <a:buNone/>
                      </a:pPr>
                      <a:r>
                        <a:rPr lang="en-GB" sz="1350" b="0" i="0" u="none" strike="noStrike" noProof="0" dirty="0">
                          <a:latin typeface="Calibri"/>
                        </a:rPr>
                        <a:t>   </a:t>
                      </a:r>
                      <a:endParaRPr lang="en-US" sz="1350" b="0" i="0" u="none" strike="noStrike" noProof="0">
                        <a:latin typeface="Calibri"/>
                      </a:endParaRPr>
                    </a:p>
                    <a:p>
                      <a:pPr lvl="0" algn="l">
                        <a:buNone/>
                      </a:pPr>
                      <a:r>
                        <a:rPr lang="en-GB" sz="1350" b="0" i="0" u="none" strike="noStrike" noProof="0" dirty="0">
                          <a:latin typeface="Calibri"/>
                        </a:rPr>
                        <a:t>I can use Microsoft</a:t>
                      </a:r>
                      <a:endParaRPr lang="en-US" sz="135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buNone/>
                      </a:pPr>
                      <a:r>
                        <a:rPr lang="en-GB" sz="1350" b="0" i="0" u="none" strike="noStrike" noProof="0" dirty="0">
                          <a:latin typeface="Calibri"/>
                        </a:rPr>
                        <a:t>PowerPoint to  combine pictures, words, animations and sounds   </a:t>
                      </a:r>
                      <a:endParaRPr lang="en-US" sz="1350" b="0" i="0" u="none" strike="noStrike" noProof="0">
                        <a:latin typeface="Calibri"/>
                      </a:endParaRPr>
                    </a:p>
                    <a:p>
                      <a:pPr lvl="0" algn="l">
                        <a:buNone/>
                      </a:pPr>
                      <a:r>
                        <a:rPr lang="en-GB" sz="1350" b="0" i="0" u="none" strike="noStrike" noProof="0" dirty="0">
                          <a:latin typeface="Calibri"/>
                        </a:rPr>
                        <a:t>   </a:t>
                      </a:r>
                      <a:endParaRPr lang="en-US" sz="1350" b="0" i="0" u="none" strike="noStrike" noProof="0">
                        <a:latin typeface="Calibri"/>
                      </a:endParaRPr>
                    </a:p>
                    <a:p>
                      <a:pPr lvl="0" algn="l">
                        <a:buNone/>
                      </a:pPr>
                      <a:r>
                        <a:rPr lang="en-GB" sz="1350" b="0" i="0" u="none" strike="noStrike" noProof="0" dirty="0">
                          <a:latin typeface="Calibri"/>
                        </a:rPr>
                        <a:t>I understand how  algorithms work and detect mistakes in algorithms  </a:t>
                      </a:r>
                      <a:endParaRPr lang="en-US" sz="1350" b="0" i="0" u="none" strike="noStrike" noProof="0">
                        <a:latin typeface="Calibri"/>
                      </a:endParaRPr>
                    </a:p>
                    <a:p>
                      <a:pPr lvl="0" algn="l">
                        <a:buNone/>
                      </a:pPr>
                      <a:r>
                        <a:rPr lang="en-GB" sz="1350" b="0" i="0" u="none" strike="noStrike" noProof="0" dirty="0">
                          <a:latin typeface="Calibri"/>
                        </a:rPr>
                        <a:t>   </a:t>
                      </a:r>
                      <a:endParaRPr lang="en-US" sz="1350" b="0" i="0" u="none" strike="noStrike" noProof="0">
                        <a:latin typeface="Calibri"/>
                      </a:endParaRPr>
                    </a:p>
                    <a:p>
                      <a:pPr lvl="0" algn="l">
                        <a:buNone/>
                      </a:pPr>
                      <a:r>
                        <a:rPr lang="en-GB" sz="1350" b="0" i="0" u="none" strike="noStrike" noProof="0" dirty="0">
                          <a:latin typeface="Calibri"/>
                        </a:rPr>
                        <a:t>Work with variables and various forms of input and output  </a:t>
                      </a:r>
                      <a:endParaRPr lang="en-US" sz="1350" b="0" i="0" u="none" strike="noStrike" noProof="0">
                        <a:latin typeface="Calibri"/>
                      </a:endParaRPr>
                    </a:p>
                    <a:p>
                      <a:pPr lvl="0" algn="l">
                        <a:buNone/>
                      </a:pPr>
                      <a:r>
                        <a:rPr lang="en-GB" sz="1350" b="0" i="0" u="none" strike="noStrike" noProof="0" dirty="0">
                          <a:latin typeface="Calibri"/>
                        </a:rPr>
                        <a:t>   </a:t>
                      </a:r>
                      <a:endParaRPr lang="en-US" sz="1350" b="0" i="0" u="none" strike="noStrike" noProof="0">
                        <a:latin typeface="Calibri"/>
                      </a:endParaRPr>
                    </a:p>
                    <a:p>
                      <a:pPr lvl="0" algn="l">
                        <a:buNone/>
                      </a:pPr>
                      <a:r>
                        <a:rPr lang="en-GB" sz="1350" b="0" i="0" u="none" strike="noStrike" noProof="0" dirty="0">
                          <a:latin typeface="Calibri"/>
                        </a:rPr>
                        <a:t>I can design and debug programs</a:t>
                      </a:r>
                      <a:endParaRPr lang="en-GB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289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351362"/>
              </p:ext>
            </p:extLst>
          </p:nvPr>
        </p:nvGraphicFramePr>
        <p:xfrm>
          <a:off x="332656" y="179512"/>
          <a:ext cx="6264696" cy="763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8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History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National</a:t>
                      </a:r>
                      <a:r>
                        <a:rPr lang="en-GB" sz="1400" b="1" baseline="0" dirty="0"/>
                        <a:t> Curriculum Coverage 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2520">
                <a:tc>
                  <a:txBody>
                    <a:bodyPr/>
                    <a:lstStyle/>
                    <a:p>
                      <a:pPr marL="226695" indent="-226695">
                        <a:lnSpc>
                          <a:spcPct val="120000"/>
                        </a:lnSpc>
                        <a:spcAft>
                          <a:spcPts val="300"/>
                        </a:spcAft>
                        <a:tabLst>
                          <a:tab pos="226695" algn="l"/>
                        </a:tabLst>
                      </a:pPr>
                      <a:r>
                        <a:rPr lang="en-GB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Pupils should be taught about: </a:t>
                      </a:r>
                    </a:p>
                    <a:p>
                      <a:pPr marL="226695" marR="0" lvl="0" indent="-226695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226695" algn="l"/>
                        </a:tabLst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Ancient Greece – a study of Greek life and achievements and their influence on the western world</a:t>
                      </a:r>
                    </a:p>
                    <a:p>
                      <a:pPr marL="226695" indent="-226695">
                        <a:lnSpc>
                          <a:spcPct val="120000"/>
                        </a:lnSpc>
                        <a:spcAft>
                          <a:spcPts val="300"/>
                        </a:spcAft>
                        <a:tabLst>
                          <a:tab pos="226695" algn="l"/>
                        </a:tabLst>
                      </a:pP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I can identify and describe</a:t>
                      </a:r>
                    </a:p>
                    <a:p>
                      <a:r>
                        <a:rPr lang="en-GB" sz="1200" dirty="0"/>
                        <a:t>changes in specific periods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dirty="0"/>
                        <a:t>of History.</a:t>
                      </a:r>
                    </a:p>
                    <a:p>
                      <a:endParaRPr lang="en-GB" sz="1200" dirty="0"/>
                    </a:p>
                    <a:p>
                      <a:r>
                        <a:rPr lang="en-GB" sz="1200" dirty="0"/>
                        <a:t>I can explain how the past</a:t>
                      </a:r>
                    </a:p>
                    <a:p>
                      <a:r>
                        <a:rPr lang="en-GB" sz="1200" dirty="0"/>
                        <a:t>can be represented i.e.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dirty="0"/>
                        <a:t>pictures, postcards and</a:t>
                      </a:r>
                    </a:p>
                    <a:p>
                      <a:r>
                        <a:rPr lang="en-GB" sz="1200" dirty="0"/>
                        <a:t>so on.</a:t>
                      </a:r>
                    </a:p>
                    <a:p>
                      <a:endParaRPr lang="en-GB" sz="1200" dirty="0"/>
                    </a:p>
                    <a:p>
                      <a:r>
                        <a:rPr lang="en-GB" sz="1200" dirty="0"/>
                        <a:t>I can use dates and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dirty="0"/>
                        <a:t>vocabulary relating to the</a:t>
                      </a:r>
                    </a:p>
                    <a:p>
                      <a:r>
                        <a:rPr lang="en-GB" sz="1200" dirty="0"/>
                        <a:t>passing of time, including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dirty="0"/>
                        <a:t>ancient, modern, century</a:t>
                      </a:r>
                    </a:p>
                    <a:p>
                      <a:r>
                        <a:rPr lang="en-GB" sz="1200" dirty="0"/>
                        <a:t>and decade.</a:t>
                      </a:r>
                    </a:p>
                    <a:p>
                      <a:endParaRPr lang="en-GB" sz="1200" dirty="0"/>
                    </a:p>
                    <a:p>
                      <a:r>
                        <a:rPr lang="en-GB" sz="1200" dirty="0"/>
                        <a:t>I can place events,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dirty="0"/>
                        <a:t>people and changes</a:t>
                      </a:r>
                    </a:p>
                    <a:p>
                      <a:r>
                        <a:rPr lang="en-GB" sz="1200" dirty="0"/>
                        <a:t>into correct periods of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dirty="0"/>
                        <a:t>time.</a:t>
                      </a:r>
                    </a:p>
                    <a:p>
                      <a:endParaRPr lang="en-GB" sz="1200" dirty="0"/>
                    </a:p>
                    <a:p>
                      <a:r>
                        <a:rPr lang="en-GB" sz="1200" dirty="0"/>
                        <a:t>I can describe what I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dirty="0"/>
                        <a:t>know clearly in writing and</a:t>
                      </a:r>
                    </a:p>
                    <a:p>
                      <a:r>
                        <a:rPr lang="en-GB" sz="1200" dirty="0"/>
                        <a:t>pictures</a:t>
                      </a:r>
                    </a:p>
                    <a:p>
                      <a:endParaRPr lang="en-GB" sz="1200" dirty="0"/>
                    </a:p>
                    <a:p>
                      <a:r>
                        <a:rPr lang="en-GB" sz="1200" dirty="0"/>
                        <a:t>I can handle artefacts</a:t>
                      </a:r>
                    </a:p>
                    <a:p>
                      <a:r>
                        <a:rPr lang="en-GB" sz="1200" dirty="0"/>
                        <a:t>properly.</a:t>
                      </a:r>
                    </a:p>
                    <a:p>
                      <a:endParaRPr lang="en-GB" sz="1200" dirty="0"/>
                    </a:p>
                    <a:p>
                      <a:r>
                        <a:rPr lang="en-GB" sz="1200" dirty="0"/>
                        <a:t>I can examine artefacts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dirty="0"/>
                        <a:t>and explain how they are</a:t>
                      </a:r>
                    </a:p>
                    <a:p>
                      <a:r>
                        <a:rPr lang="en-GB" sz="1200" dirty="0"/>
                        <a:t>different, thinking about:</a:t>
                      </a:r>
                    </a:p>
                    <a:p>
                      <a:r>
                        <a:rPr lang="en-GB" sz="1200" dirty="0"/>
                        <a:t>What it is made from, size,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dirty="0"/>
                        <a:t>signs of wear and tear,</a:t>
                      </a:r>
                    </a:p>
                    <a:p>
                      <a:r>
                        <a:rPr lang="en-GB" sz="1200" dirty="0"/>
                        <a:t>purpose.</a:t>
                      </a:r>
                    </a:p>
                    <a:p>
                      <a:endParaRPr lang="en-GB" sz="1200" dirty="0"/>
                    </a:p>
                    <a:p>
                      <a:r>
                        <a:rPr lang="en-GB" sz="1200" dirty="0"/>
                        <a:t>I can choose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dirty="0"/>
                        <a:t>appropriate sources</a:t>
                      </a:r>
                    </a:p>
                    <a:p>
                      <a:r>
                        <a:rPr lang="en-GB" sz="1200" dirty="0"/>
                        <a:t>to answer questions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dirty="0"/>
                        <a:t>about specific people</a:t>
                      </a:r>
                    </a:p>
                    <a:p>
                      <a:r>
                        <a:rPr lang="en-GB" sz="1200" dirty="0"/>
                        <a:t>and events.</a:t>
                      </a:r>
                    </a:p>
                    <a:p>
                      <a:endParaRPr lang="en-GB" sz="1200" dirty="0"/>
                    </a:p>
                    <a:p>
                      <a:r>
                        <a:rPr lang="en-GB" sz="1200" dirty="0"/>
                        <a:t>I can combine sources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dirty="0"/>
                        <a:t>and information to form an</a:t>
                      </a:r>
                    </a:p>
                    <a:p>
                      <a:r>
                        <a:rPr lang="en-GB" sz="1200" dirty="0"/>
                        <a:t>opinion.</a:t>
                      </a:r>
                    </a:p>
                    <a:p>
                      <a:endParaRPr lang="en-GB" sz="1000" dirty="0"/>
                    </a:p>
                    <a:p>
                      <a:endParaRPr lang="en-GB" sz="1000" dirty="0"/>
                    </a:p>
                  </a:txBody>
                  <a:tcPr marL="71755" marR="7175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3401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990116"/>
              </p:ext>
            </p:extLst>
          </p:nvPr>
        </p:nvGraphicFramePr>
        <p:xfrm>
          <a:off x="404664" y="323528"/>
          <a:ext cx="6120680" cy="714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5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5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+mn-lt"/>
                        </a:rPr>
                        <a:t>Geography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+mn-lt"/>
                        </a:rPr>
                        <a:t>National</a:t>
                      </a:r>
                      <a:r>
                        <a:rPr lang="en-GB" sz="1400" b="1" baseline="0" dirty="0">
                          <a:latin typeface="+mn-lt"/>
                        </a:rPr>
                        <a:t> Curriculum Objectives</a:t>
                      </a:r>
                      <a:endParaRPr lang="en-GB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+mn-lt"/>
                        </a:rPr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Pupils should be taught to:</a:t>
                      </a:r>
                    </a:p>
                    <a:p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Locational knowledge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 and locate counties and cities of the United Kingdom, geographical regions and their identifying human and physical characteristics, key topographical features (including hills, mountains, coasts and rivers), and land-use patterns; and understand how some of these aspects have changed over time</a:t>
                      </a:r>
                    </a:p>
                    <a:p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Place knowledge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geographical similarities and differences through the study of human and physical geography of a region of the United Kingdom</a:t>
                      </a:r>
                    </a:p>
                    <a:p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Geographical skills and fieldwork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maps, atlases, globes and digital/computer mapping to locate countries and describe features studied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the eight points of a compass, four and six-figure grid references, symbols and key (including the use of Ordnance Survey maps) to build their knowledge of the United Kingdom and the wider world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fieldwork to observe, measure, record and present the human and physical features in the local area using a range of methods, including sketch maps, plans and graphs, and digital technologies.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locate places on an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OS map using a 4 figure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grid reference.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use latitude and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longitude as a guide to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location on an atlas.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locate places on an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OS map using a 6 figure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grid reference.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read the scale on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contour lines on an OS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map.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identify and interpret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relief maps.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read and interpret the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globe as a flat map.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make a simple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scale drawing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e.g. 1sq cm = 1sq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metre.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draw my own simple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thematic map based on my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own data.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125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405031"/>
              </p:ext>
            </p:extLst>
          </p:nvPr>
        </p:nvGraphicFramePr>
        <p:xfrm>
          <a:off x="404664" y="323528"/>
          <a:ext cx="6048672" cy="494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59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9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+mn-lt"/>
                        </a:rPr>
                        <a:t>Design</a:t>
                      </a:r>
                      <a:r>
                        <a:rPr lang="en-GB" sz="1400" b="1" baseline="0" dirty="0">
                          <a:latin typeface="+mn-lt"/>
                        </a:rPr>
                        <a:t> Technology</a:t>
                      </a:r>
                      <a:endParaRPr lang="en-GB" sz="1400" b="1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+mn-lt"/>
                        </a:rPr>
                        <a:t>National</a:t>
                      </a:r>
                      <a:r>
                        <a:rPr lang="en-GB" sz="1400" b="1" baseline="0" dirty="0">
                          <a:latin typeface="+mn-lt"/>
                        </a:rPr>
                        <a:t> Curriculum Objectives</a:t>
                      </a:r>
                      <a:endParaRPr lang="en-GB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+mn-lt"/>
                        </a:rPr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and apply the principles of a healthy and varied diet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prepare and cook a variety of predominantly savoury dishes using a range of cooking techniques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seasonality, and know where and how a variety of ingredients are grown, reared, caught and processed.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/>
                        </a:rPr>
                        <a:t>I can analyse taste, texture,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/>
                        </a:rPr>
                        <a:t>smell and appearance of a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/>
                        </a:rPr>
                        <a:t>range of foods.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/>
                        </a:rPr>
                        <a:t>I can join and combine a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/>
                        </a:rPr>
                        <a:t>range of ingredients.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/>
                        </a:rPr>
                        <a:t>I can work safely and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/>
                        </a:rPr>
                        <a:t>hygienically.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/>
                        </a:rPr>
                        <a:t>I can weigh and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/>
                        </a:rPr>
                        <a:t>measure using scales.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/>
                        </a:rPr>
                        <a:t>I can cut and shape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/>
                        </a:rPr>
                        <a:t>ingredients using tools and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/>
                        </a:rPr>
                        <a:t>equipment.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/>
                        </a:rPr>
                        <a:t>I can join and combine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/>
                        </a:rPr>
                        <a:t>food ingredients by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/>
                        </a:rPr>
                        <a:t>beating, kneading &amp;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/>
                        </a:rPr>
                        <a:t>rubbing in.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4572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825718"/>
              </p:ext>
            </p:extLst>
          </p:nvPr>
        </p:nvGraphicFramePr>
        <p:xfrm>
          <a:off x="404664" y="323528"/>
          <a:ext cx="6048672" cy="302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Art</a:t>
                      </a:r>
                      <a:r>
                        <a:rPr lang="en-GB" sz="1400" b="1" baseline="0" dirty="0"/>
                        <a:t> and Design</a:t>
                      </a:r>
                      <a:endParaRPr lang="en-GB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National</a:t>
                      </a:r>
                      <a:r>
                        <a:rPr lang="en-GB" sz="1400" b="1" baseline="0" dirty="0"/>
                        <a:t> Curriculum Objectives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Pupils should be taught: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to create sketch books to record their observations and use them to review and revisit ideas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to improve their mastery of art and design techniques, including drawing, painting and sculpture with a range of materials [for example, pencil, charcoal, paint, clay]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about great artists, architects and designers in history.</a:t>
                      </a:r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* No</a:t>
                      </a:r>
                      <a:r>
                        <a:rPr lang="en-GB" sz="1200" baseline="0" dirty="0"/>
                        <a:t> key skills for use of IT </a:t>
                      </a:r>
                      <a:endParaRPr lang="en-GB" sz="1200" baseline="0"/>
                    </a:p>
                    <a:p>
                      <a:pPr lvl="0">
                        <a:buNone/>
                      </a:pPr>
                      <a:endParaRPr lang="en-GB" sz="1200" baseline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Calibri"/>
                        </a:rPr>
                        <a:t>I can place events, peoples and changes into correct periods of time.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200" baseline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Calibri"/>
                        </a:rPr>
                        <a:t>I can explain how the past can be represented through art.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200" baseline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Calibri"/>
                        </a:rPr>
                        <a:t>I know art has changed throughout history.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2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366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2A6FBD8-5A46-8DE3-643D-BC9D400E26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436305"/>
              </p:ext>
            </p:extLst>
          </p:nvPr>
        </p:nvGraphicFramePr>
        <p:xfrm>
          <a:off x="359672" y="254939"/>
          <a:ext cx="6105525" cy="55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90950">
                  <a:extLst>
                    <a:ext uri="{9D8B030D-6E8A-4147-A177-3AD203B41FA5}">
                      <a16:colId xmlns:a16="http://schemas.microsoft.com/office/drawing/2014/main" val="1776019568"/>
                    </a:ext>
                  </a:extLst>
                </a:gridCol>
                <a:gridCol w="2314575">
                  <a:extLst>
                    <a:ext uri="{9D8B030D-6E8A-4147-A177-3AD203B41FA5}">
                      <a16:colId xmlns:a16="http://schemas.microsoft.com/office/drawing/2014/main" val="3002738984"/>
                    </a:ext>
                  </a:extLst>
                </a:gridCol>
              </a:tblGrid>
              <a:tr h="361950"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en-GB" sz="1400" b="1" dirty="0">
                          <a:effectLst/>
                        </a:rPr>
                        <a:t>Languages​</a:t>
                      </a:r>
                      <a:endParaRPr lang="en-GB" b="1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314413301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GB" sz="1400" b="1" dirty="0">
                          <a:effectLst/>
                        </a:rPr>
                        <a:t>National Curriculum Objectives​</a:t>
                      </a:r>
                      <a:endParaRPr lang="en-GB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400" b="1" dirty="0">
                          <a:effectLst/>
                        </a:rPr>
                        <a:t>Skills Journal Objectives​</a:t>
                      </a:r>
                      <a:endParaRPr lang="en-GB" b="1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550847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listen attentively to spoken language and show understanding by joining in and responding​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explore the patterns and sounds of language through songs and rhymes and link the spelling, sound and meaning of words​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engage in conversations; ask and answer questions; express opinions and respond to those of others; seek clarification and help*​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speak in sentences, using familiar vocabulary, phrases and basic language structures​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develop accurate pronunciation and intonation so that others understand when they are reading aloud or using familiar words and phrases*​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present ideas and information orally to a range of audiences*​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read carefully and show understanding of words, phrases and simple writing​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appreciate stories, songs, poems and rhymes in the language​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broaden their vocabulary and develop their ability to understand new words that are introduced into familiar written material, including through using a dictionary​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write phrases from memory, and adapt these to create new sentences, to express ideas clearly​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describe people, places, things and actions orally* and in writing​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understand basic grammar appropriate to the language being studied, including (where relevant): feminine, masculine and neuter forms and the conjugation of high-frequency verbs; key features and patterns of the language; how to apply these, for instance, to build sentences; and how these differ from or are similar to English​</a:t>
                      </a:r>
                      <a:endParaRPr lang="en-GB" sz="800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​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000" dirty="0">
                          <a:effectLst/>
                        </a:rPr>
                        <a:t>Listen attentively to spoken language and show understanding by joining in and responding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Speak in sentences using familiar      vocabulary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Read carefully and show understanding of words and phrases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Use a dictionary to identify         unfamiliar words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Write phrases from memory and adapt these to create new sentences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Ask and answer basic questions such as what is your name, where do you live, how old are you, what time is it?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Count up to 100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​​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Name basic animals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​ 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Name the days of the week and month of the year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endParaRPr lang="en-GB" sz="1000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​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863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7014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DF373A07483C4A8DFB4F6C97DA1E07" ma:contentTypeVersion="16" ma:contentTypeDescription="Create a new document." ma:contentTypeScope="" ma:versionID="32c1eed00bed1dfeacc77d801dfe03fe">
  <xsd:schema xmlns:xsd="http://www.w3.org/2001/XMLSchema" xmlns:xs="http://www.w3.org/2001/XMLSchema" xmlns:p="http://schemas.microsoft.com/office/2006/metadata/properties" xmlns:ns2="ec8b76cb-a435-4ff2-aa72-e96e05e54d32" xmlns:ns3="1c5bbdc9-acea-48ee-8edc-3bfa74557116" targetNamespace="http://schemas.microsoft.com/office/2006/metadata/properties" ma:root="true" ma:fieldsID="e61653a865188a05cc3aa91e4fce24f3" ns2:_="" ns3:_="">
    <xsd:import namespace="ec8b76cb-a435-4ff2-aa72-e96e05e54d32"/>
    <xsd:import namespace="1c5bbdc9-acea-48ee-8edc-3bfa745571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8b76cb-a435-4ff2-aa72-e96e05e54d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9b6a167-3b0d-42a6-bc35-9a1c0af79a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5bbdc9-acea-48ee-8edc-3bfa7455711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b75f9b9-b063-4438-ad05-3dd0c7291a91}" ma:internalName="TaxCatchAll" ma:showField="CatchAllData" ma:web="1c5bbdc9-acea-48ee-8edc-3bfa745571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c8b76cb-a435-4ff2-aa72-e96e05e54d32">
      <Terms xmlns="http://schemas.microsoft.com/office/infopath/2007/PartnerControls"/>
    </lcf76f155ced4ddcb4097134ff3c332f>
    <TaxCatchAll xmlns="1c5bbdc9-acea-48ee-8edc-3bfa74557116" xsi:nil="true"/>
  </documentManagement>
</p:properties>
</file>

<file path=customXml/itemProps1.xml><?xml version="1.0" encoding="utf-8"?>
<ds:datastoreItem xmlns:ds="http://schemas.openxmlformats.org/officeDocument/2006/customXml" ds:itemID="{AF073940-BC00-42A7-AC7E-CC22807F57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CBC5BF-195D-4EBC-BEA0-2A3821416A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8b76cb-a435-4ff2-aa72-e96e05e54d32"/>
    <ds:schemaRef ds:uri="1c5bbdc9-acea-48ee-8edc-3bfa745571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8F436F1-241D-4A3A-80BD-1110B767A3E5}">
  <ds:schemaRefs>
    <ds:schemaRef ds:uri="http://schemas.microsoft.com/office/2006/metadata/properties"/>
    <ds:schemaRef ds:uri="http://schemas.microsoft.com/office/infopath/2007/PartnerControls"/>
    <ds:schemaRef ds:uri="ec8b76cb-a435-4ff2-aa72-e96e05e54d32"/>
    <ds:schemaRef ds:uri="1c5bbdc9-acea-48ee-8edc-3bfa7455711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20282</TotalTime>
  <Words>2149</Words>
  <Application>Microsoft Office PowerPoint</Application>
  <PresentationFormat>On-screen Show (4:3)</PresentationFormat>
  <Paragraphs>347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121</cp:revision>
  <dcterms:created xsi:type="dcterms:W3CDTF">2015-03-16T20:58:14Z</dcterms:created>
  <dcterms:modified xsi:type="dcterms:W3CDTF">2022-11-10T11:21:00Z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0x01010069DF373A07483C4A8DFB4F6C97DA1E07</vt:lpwstr>
  </property>
  <property fmtid="{D5CDD505-2E9C-101B-9397-08002B2CF9AE}" pid="3" name="Order">
    <vt:r8>859000</vt:r8>
  </property>
  <property fmtid="{D5CDD505-2E9C-101B-9397-08002B2CF9AE}" pid="4" name="MediaServiceImageTags">
    <vt:lpwstr/>
  </property>
</Properties>
</file>