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70" r:id="rId10"/>
    <p:sldId id="262" r:id="rId11"/>
    <p:sldId id="263" r:id="rId12"/>
    <p:sldId id="275" r:id="rId13"/>
    <p:sldId id="266" r:id="rId14"/>
    <p:sldId id="272" r:id="rId15"/>
    <p:sldId id="273" r:id="rId16"/>
    <p:sldId id="274" r:id="rId1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B988ED-05EA-49BB-8826-D3473B198E2C}" v="2" dt="2022-07-13T14:41:29.946"/>
    <p1510:client id="{5285979E-87FA-4509-AA10-FBB5AEBE1F30}" v="44" dt="2022-07-13T13:41:42.646"/>
    <p1510:client id="{6D8B68B8-709F-454A-9AF2-F62F766E5147}" v="43" dt="2022-10-11T16:11:31.653"/>
    <p1510:client id="{A353AF8C-7F77-8DDD-5418-6820E0A85A4F}" v="100" dt="2022-11-10T11:17:44.783"/>
    <p1510:client id="{C6D0BE12-4BE7-4813-A7AD-BD44DB054191}" v="34" dt="2022-10-17T15:10:35.509"/>
    <p1510:client id="{CB17F28B-4D16-498F-8457-AD199C59605B}" v="18" dt="2022-10-30T22:07:47.898"/>
    <p1510:client id="{DB443B65-0630-41F4-833D-0CCA95CE23CE}" v="8" dt="2022-10-18T10:08:09.194"/>
    <p1510:client id="{F1E176BD-B6C0-4120-94FD-0550717378C1}" v="108" dt="2022-10-18T09:58:53.428"/>
    <p1510:client id="{F2E16BE4-95FE-401A-AA60-E05EDCF47FF6}" v="16" dt="2022-07-13T16:07:47.341"/>
    <p1510:client id="{FD134883-6D2D-49EF-B33C-C72D44094CE3}" v="13" dt="2022-10-25T15:23:50.1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e Perkins" userId="S::missperkins@branstonjunioracademy.co.uk::45cc8c54-6001-457c-b623-287ea620a771" providerId="AD" clId="Web-{A353AF8C-7F77-8DDD-5418-6820E0A85A4F}"/>
    <pc:docChg chg="modSld">
      <pc:chgData name="Louise Perkins" userId="S::missperkins@branstonjunioracademy.co.uk::45cc8c54-6001-457c-b623-287ea620a771" providerId="AD" clId="Web-{A353AF8C-7F77-8DDD-5418-6820E0A85A4F}" dt="2022-11-10T11:17:43.314" v="93"/>
      <pc:docMkLst>
        <pc:docMk/>
      </pc:docMkLst>
      <pc:sldChg chg="modSp">
        <pc:chgData name="Louise Perkins" userId="S::missperkins@branstonjunioracademy.co.uk::45cc8c54-6001-457c-b623-287ea620a771" providerId="AD" clId="Web-{A353AF8C-7F77-8DDD-5418-6820E0A85A4F}" dt="2022-11-10T11:17:43.314" v="93"/>
        <pc:sldMkLst>
          <pc:docMk/>
          <pc:sldMk cId="548366753" sldId="262"/>
        </pc:sldMkLst>
        <pc:graphicFrameChg chg="mod modGraphic">
          <ac:chgData name="Louise Perkins" userId="S::missperkins@branstonjunioracademy.co.uk::45cc8c54-6001-457c-b623-287ea620a771" providerId="AD" clId="Web-{A353AF8C-7F77-8DDD-5418-6820E0A85A4F}" dt="2022-11-10T11:17:43.314" v="93"/>
          <ac:graphicFrameMkLst>
            <pc:docMk/>
            <pc:sldMk cId="548366753" sldId="262"/>
            <ac:graphicFrameMk id="2" creationId="{00000000-0000-0000-0000-000000000000}"/>
          </ac:graphicFrameMkLst>
        </pc:graphicFrameChg>
      </pc:sldChg>
    </pc:docChg>
  </pc:docChgLst>
  <pc:docChgLst>
    <pc:chgData name="Kate James" userId="S::mrsjames@branstonjunioracademy.co.uk::6c10609a-f64b-482b-a227-c9da740d1918" providerId="AD" clId="Web-{6D8B68B8-709F-454A-9AF2-F62F766E5147}"/>
    <pc:docChg chg="modSld">
      <pc:chgData name="Kate James" userId="S::mrsjames@branstonjunioracademy.co.uk::6c10609a-f64b-482b-a227-c9da740d1918" providerId="AD" clId="Web-{6D8B68B8-709F-454A-9AF2-F62F766E5147}" dt="2022-10-11T16:11:25.403" v="41"/>
      <pc:docMkLst>
        <pc:docMk/>
      </pc:docMkLst>
      <pc:sldChg chg="modSp">
        <pc:chgData name="Kate James" userId="S::mrsjames@branstonjunioracademy.co.uk::6c10609a-f64b-482b-a227-c9da740d1918" providerId="AD" clId="Web-{6D8B68B8-709F-454A-9AF2-F62F766E5147}" dt="2022-10-11T16:11:25.403" v="41"/>
        <pc:sldMkLst>
          <pc:docMk/>
          <pc:sldMk cId="1478780341" sldId="258"/>
        </pc:sldMkLst>
        <pc:graphicFrameChg chg="mod modGraphic">
          <ac:chgData name="Kate James" userId="S::mrsjames@branstonjunioracademy.co.uk::6c10609a-f64b-482b-a227-c9da740d1918" providerId="AD" clId="Web-{6D8B68B8-709F-454A-9AF2-F62F766E5147}" dt="2022-10-11T16:11:25.403" v="41"/>
          <ac:graphicFrameMkLst>
            <pc:docMk/>
            <pc:sldMk cId="1478780341" sldId="258"/>
            <ac:graphicFrameMk id="2" creationId="{00000000-0000-0000-0000-000000000000}"/>
          </ac:graphicFrameMkLst>
        </pc:graphicFrameChg>
      </pc:sldChg>
    </pc:docChg>
  </pc:docChgLst>
  <pc:docChgLst>
    <pc:chgData name="Hannah Gethings" userId="S::hgethings@branstonjunioracademy.co.uk::9a8493a6-a312-4a3a-b2dc-ccd3b79f605b" providerId="AD" clId="Web-{C6D0BE12-4BE7-4813-A7AD-BD44DB054191}"/>
    <pc:docChg chg="modSld">
      <pc:chgData name="Hannah Gethings" userId="S::hgethings@branstonjunioracademy.co.uk::9a8493a6-a312-4a3a-b2dc-ccd3b79f605b" providerId="AD" clId="Web-{C6D0BE12-4BE7-4813-A7AD-BD44DB054191}" dt="2022-10-17T15:10:24.681" v="31"/>
      <pc:docMkLst>
        <pc:docMk/>
      </pc:docMkLst>
      <pc:sldChg chg="modSp">
        <pc:chgData name="Hannah Gethings" userId="S::hgethings@branstonjunioracademy.co.uk::9a8493a6-a312-4a3a-b2dc-ccd3b79f605b" providerId="AD" clId="Web-{C6D0BE12-4BE7-4813-A7AD-BD44DB054191}" dt="2022-10-17T15:10:24.681" v="31"/>
        <pc:sldMkLst>
          <pc:docMk/>
          <pc:sldMk cId="2186425880" sldId="273"/>
        </pc:sldMkLst>
        <pc:graphicFrameChg chg="mod modGraphic">
          <ac:chgData name="Hannah Gethings" userId="S::hgethings@branstonjunioracademy.co.uk::9a8493a6-a312-4a3a-b2dc-ccd3b79f605b" providerId="AD" clId="Web-{C6D0BE12-4BE7-4813-A7AD-BD44DB054191}" dt="2022-10-17T15:10:24.681" v="31"/>
          <ac:graphicFrameMkLst>
            <pc:docMk/>
            <pc:sldMk cId="2186425880" sldId="273"/>
            <ac:graphicFrameMk id="2" creationId="{00000000-0000-0000-0000-000000000000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F2E16BE4-95FE-401A-AA60-E05EDCF47FF6}"/>
    <pc:docChg chg="modSld">
      <pc:chgData name="Louise Perkins" userId="S::missperkins@branstonjunioracademy.co.uk::45cc8c54-6001-457c-b623-287ea620a771" providerId="AD" clId="Web-{F2E16BE4-95FE-401A-AA60-E05EDCF47FF6}" dt="2022-07-13T16:07:44.247" v="13"/>
      <pc:docMkLst>
        <pc:docMk/>
      </pc:docMkLst>
      <pc:sldChg chg="modSp">
        <pc:chgData name="Louise Perkins" userId="S::missperkins@branstonjunioracademy.co.uk::45cc8c54-6001-457c-b623-287ea620a771" providerId="AD" clId="Web-{F2E16BE4-95FE-401A-AA60-E05EDCF47FF6}" dt="2022-07-13T16:07:44.247" v="13"/>
        <pc:sldMkLst>
          <pc:docMk/>
          <pc:sldMk cId="436258651" sldId="275"/>
        </pc:sldMkLst>
        <pc:graphicFrameChg chg="mod modGraphic">
          <ac:chgData name="Louise Perkins" userId="S::missperkins@branstonjunioracademy.co.uk::45cc8c54-6001-457c-b623-287ea620a771" providerId="AD" clId="Web-{F2E16BE4-95FE-401A-AA60-E05EDCF47FF6}" dt="2022-07-13T16:07:44.247" v="13"/>
          <ac:graphicFrameMkLst>
            <pc:docMk/>
            <pc:sldMk cId="436258651" sldId="275"/>
            <ac:graphicFrameMk id="4" creationId="{72A6FBD8-5A46-8DE3-643D-BC9D400E2658}"/>
          </ac:graphicFrameMkLst>
        </pc:graphicFrameChg>
      </pc:sldChg>
    </pc:docChg>
  </pc:docChgLst>
  <pc:docChgLst>
    <pc:chgData name="Claire Hennegan" userId="S::mrshennegan@branstonjunioracademy.co.uk::56525f70-f0f4-4fb3-ae81-a9c04692af71" providerId="AD" clId="Web-{F1E176BD-B6C0-4120-94FD-0550717378C1}"/>
    <pc:docChg chg="modSld">
      <pc:chgData name="Claire Hennegan" userId="S::mrshennegan@branstonjunioracademy.co.uk::56525f70-f0f4-4fb3-ae81-a9c04692af71" providerId="AD" clId="Web-{F1E176BD-B6C0-4120-94FD-0550717378C1}" dt="2022-10-18T09:57:53.534" v="105"/>
      <pc:docMkLst>
        <pc:docMk/>
      </pc:docMkLst>
      <pc:sldChg chg="modSp">
        <pc:chgData name="Claire Hennegan" userId="S::mrshennegan@branstonjunioracademy.co.uk::56525f70-f0f4-4fb3-ae81-a9c04692af71" providerId="AD" clId="Web-{F1E176BD-B6C0-4120-94FD-0550717378C1}" dt="2022-10-18T09:57:53.534" v="105"/>
        <pc:sldMkLst>
          <pc:docMk/>
          <pc:sldMk cId="2683570577" sldId="266"/>
        </pc:sldMkLst>
        <pc:graphicFrameChg chg="mod modGraphic">
          <ac:chgData name="Claire Hennegan" userId="S::mrshennegan@branstonjunioracademy.co.uk::56525f70-f0f4-4fb3-ae81-a9c04692af71" providerId="AD" clId="Web-{F1E176BD-B6C0-4120-94FD-0550717378C1}" dt="2022-10-18T09:57:53.534" v="105"/>
          <ac:graphicFrameMkLst>
            <pc:docMk/>
            <pc:sldMk cId="2683570577" sldId="266"/>
            <ac:graphicFrameMk id="2" creationId="{00000000-0000-0000-0000-000000000000}"/>
          </ac:graphicFrameMkLst>
        </pc:graphicFrameChg>
      </pc:sldChg>
    </pc:docChg>
  </pc:docChgLst>
  <pc:docChgLst>
    <pc:chgData name="Matt Pyburn" userId="S::matt.pyburn@branstonjunioracademy.co.uk::def6e57e-a1a8-452b-9681-bc3dee67ebca" providerId="AD" clId="Web-{DB443B65-0630-41F4-833D-0CCA95CE23CE}"/>
    <pc:docChg chg="modSld">
      <pc:chgData name="Matt Pyburn" userId="S::matt.pyburn@branstonjunioracademy.co.uk::def6e57e-a1a8-452b-9681-bc3dee67ebca" providerId="AD" clId="Web-{DB443B65-0630-41F4-833D-0CCA95CE23CE}" dt="2022-10-18T10:07:56.552" v="6"/>
      <pc:docMkLst>
        <pc:docMk/>
      </pc:docMkLst>
      <pc:sldChg chg="modSp">
        <pc:chgData name="Matt Pyburn" userId="S::matt.pyburn@branstonjunioracademy.co.uk::def6e57e-a1a8-452b-9681-bc3dee67ebca" providerId="AD" clId="Web-{DB443B65-0630-41F4-833D-0CCA95CE23CE}" dt="2022-10-18T10:07:56.552" v="6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DB443B65-0630-41F4-833D-0CCA95CE23CE}" dt="2022-10-18T10:07:56.552" v="6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Emma Tysoe" userId="S::missetysoe@branstonjunioracademy.co.uk::12b7b5ce-57e1-4579-bb09-071f0eb1646d" providerId="AD" clId="Web-{CB17F28B-4D16-498F-8457-AD199C59605B}"/>
    <pc:docChg chg="modSld">
      <pc:chgData name="Emma Tysoe" userId="S::missetysoe@branstonjunioracademy.co.uk::12b7b5ce-57e1-4579-bb09-071f0eb1646d" providerId="AD" clId="Web-{CB17F28B-4D16-498F-8457-AD199C59605B}" dt="2022-10-30T22:07:43.757" v="15"/>
      <pc:docMkLst>
        <pc:docMk/>
      </pc:docMkLst>
      <pc:sldChg chg="modSp">
        <pc:chgData name="Emma Tysoe" userId="S::missetysoe@branstonjunioracademy.co.uk::12b7b5ce-57e1-4579-bb09-071f0eb1646d" providerId="AD" clId="Web-{CB17F28B-4D16-498F-8457-AD199C59605B}" dt="2022-10-30T22:07:43.757" v="15"/>
        <pc:sldMkLst>
          <pc:docMk/>
          <pc:sldMk cId="1680961802" sldId="272"/>
        </pc:sldMkLst>
        <pc:graphicFrameChg chg="mod modGraphic">
          <ac:chgData name="Emma Tysoe" userId="S::missetysoe@branstonjunioracademy.co.uk::12b7b5ce-57e1-4579-bb09-071f0eb1646d" providerId="AD" clId="Web-{CB17F28B-4D16-498F-8457-AD199C59605B}" dt="2022-10-30T22:07:43.757" v="15"/>
          <ac:graphicFrameMkLst>
            <pc:docMk/>
            <pc:sldMk cId="1680961802" sldId="272"/>
            <ac:graphicFrameMk id="2" creationId="{00000000-0000-0000-0000-000000000000}"/>
          </ac:graphicFrameMkLst>
        </pc:graphicFrameChg>
      </pc:sldChg>
    </pc:docChg>
  </pc:docChgLst>
  <pc:docChgLst>
    <pc:chgData name="Matt Pyburn" userId="S::matt.pyburn@branstonjunioracademy.co.uk::def6e57e-a1a8-452b-9681-bc3dee67ebca" providerId="AD" clId="Web-{FD134883-6D2D-49EF-B33C-C72D44094CE3}"/>
    <pc:docChg chg="modSld">
      <pc:chgData name="Matt Pyburn" userId="S::matt.pyburn@branstonjunioracademy.co.uk::def6e57e-a1a8-452b-9681-bc3dee67ebca" providerId="AD" clId="Web-{FD134883-6D2D-49EF-B33C-C72D44094CE3}" dt="2022-10-25T15:23:28.081" v="11"/>
      <pc:docMkLst>
        <pc:docMk/>
      </pc:docMkLst>
      <pc:sldChg chg="modSp">
        <pc:chgData name="Matt Pyburn" userId="S::matt.pyburn@branstonjunioracademy.co.uk::def6e57e-a1a8-452b-9681-bc3dee67ebca" providerId="AD" clId="Web-{FD134883-6D2D-49EF-B33C-C72D44094CE3}" dt="2022-10-25T15:23:28.081" v="11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FD134883-6D2D-49EF-B33C-C72D44094CE3}" dt="2022-10-25T15:23:28.081" v="11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5285979E-87FA-4509-AA10-FBB5AEBE1F30}"/>
    <pc:docChg chg="modSld">
      <pc:chgData name="Louise Perkins" userId="S::missperkins@branstonjunioracademy.co.uk::45cc8c54-6001-457c-b623-287ea620a771" providerId="AD" clId="Web-{5285979E-87FA-4509-AA10-FBB5AEBE1F30}" dt="2022-07-13T13:41:42.646" v="29"/>
      <pc:docMkLst>
        <pc:docMk/>
      </pc:docMkLst>
      <pc:sldChg chg="addSp delSp modSp">
        <pc:chgData name="Louise Perkins" userId="S::missperkins@branstonjunioracademy.co.uk::45cc8c54-6001-457c-b623-287ea620a771" providerId="AD" clId="Web-{5285979E-87FA-4509-AA10-FBB5AEBE1F30}" dt="2022-07-13T13:41:42.646" v="29"/>
        <pc:sldMkLst>
          <pc:docMk/>
          <pc:sldMk cId="3393289674" sldId="259"/>
        </pc:sldMkLst>
        <pc:graphicFrameChg chg="mod modGraphic">
          <ac:chgData name="Louise Perkins" userId="S::missperkins@branstonjunioracademy.co.uk::45cc8c54-6001-457c-b623-287ea620a771" providerId="AD" clId="Web-{5285979E-87FA-4509-AA10-FBB5AEBE1F30}" dt="2022-07-13T13:41:38.427" v="28"/>
          <ac:graphicFrameMkLst>
            <pc:docMk/>
            <pc:sldMk cId="3393289674" sldId="259"/>
            <ac:graphicFrameMk id="2" creationId="{00000000-0000-0000-0000-000000000000}"/>
          </ac:graphicFrameMkLst>
        </pc:graphicFrameChg>
        <pc:graphicFrameChg chg="add del mod modGraphic">
          <ac:chgData name="Louise Perkins" userId="S::missperkins@branstonjunioracademy.co.uk::45cc8c54-6001-457c-b623-287ea620a771" providerId="AD" clId="Web-{5285979E-87FA-4509-AA10-FBB5AEBE1F30}" dt="2022-07-13T13:41:42.646" v="29"/>
          <ac:graphicFrameMkLst>
            <pc:docMk/>
            <pc:sldMk cId="3393289674" sldId="259"/>
            <ac:graphicFrameMk id="4" creationId="{19EABF52-D65A-E3BB-046F-7E935A599D98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04B988ED-05EA-49BB-8826-D3473B198E2C}"/>
    <pc:docChg chg="addSld delSld">
      <pc:chgData name="Louise Perkins" userId="S::missperkins@branstonjunioracademy.co.uk::45cc8c54-6001-457c-b623-287ea620a771" providerId="AD" clId="Web-{04B988ED-05EA-49BB-8826-D3473B198E2C}" dt="2022-07-13T14:41:29.946" v="1"/>
      <pc:docMkLst>
        <pc:docMk/>
      </pc:docMkLst>
      <pc:sldChg chg="del">
        <pc:chgData name="Louise Perkins" userId="S::missperkins@branstonjunioracademy.co.uk::45cc8c54-6001-457c-b623-287ea620a771" providerId="AD" clId="Web-{04B988ED-05EA-49BB-8826-D3473B198E2C}" dt="2022-07-13T14:41:24.149" v="0"/>
        <pc:sldMkLst>
          <pc:docMk/>
          <pc:sldMk cId="1295620934" sldId="271"/>
        </pc:sldMkLst>
      </pc:sldChg>
      <pc:sldChg chg="add">
        <pc:chgData name="Louise Perkins" userId="S::missperkins@branstonjunioracademy.co.uk::45cc8c54-6001-457c-b623-287ea620a771" providerId="AD" clId="Web-{04B988ED-05EA-49BB-8826-D3473B198E2C}" dt="2022-07-13T14:41:29.946" v="1"/>
        <pc:sldMkLst>
          <pc:docMk/>
          <pc:sldMk cId="436258651" sldId="2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112DD-73F2-496C-9037-E722B5A66E18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ECEB6-CB85-42B0-AB14-05EE7DEC8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19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EB6-CB85-42B0-AB14-05EE7DEC8D0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6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40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37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19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8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19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5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67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21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52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36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97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3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Academy logo 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40" y="3163910"/>
            <a:ext cx="4608512" cy="364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0688" y="323528"/>
            <a:ext cx="5544616" cy="1877437"/>
          </a:xfrm>
          <a:prstGeom prst="rect">
            <a:avLst/>
          </a:prstGeom>
          <a:solidFill>
            <a:srgbClr val="121896"/>
          </a:solidFill>
          <a:ln w="1270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err="1">
                <a:solidFill>
                  <a:schemeClr val="bg1"/>
                </a:solidFill>
              </a:rPr>
              <a:t>Branston</a:t>
            </a:r>
            <a:r>
              <a:rPr lang="en-GB" sz="4000" b="1">
                <a:solidFill>
                  <a:schemeClr val="bg1"/>
                </a:solidFill>
              </a:rPr>
              <a:t> Junior Academy </a:t>
            </a:r>
          </a:p>
          <a:p>
            <a:pPr algn="ctr"/>
            <a:r>
              <a:rPr lang="en-GB" sz="4000" b="1">
                <a:solidFill>
                  <a:schemeClr val="bg1"/>
                </a:solidFill>
              </a:rPr>
              <a:t>Topic Planning</a:t>
            </a:r>
          </a:p>
          <a:p>
            <a:pPr algn="ctr"/>
            <a:r>
              <a:rPr lang="en-GB" sz="3600" b="1">
                <a:solidFill>
                  <a:schemeClr val="bg1"/>
                </a:solidFill>
              </a:rPr>
              <a:t>Topic: Walk Like an Egyptian</a:t>
            </a:r>
          </a:p>
        </p:txBody>
      </p:sp>
    </p:spTree>
    <p:extLst>
      <p:ext uri="{BB962C8B-B14F-4D97-AF65-F5344CB8AC3E}">
        <p14:creationId xmlns:p14="http://schemas.microsoft.com/office/powerpoint/2010/main" val="3033922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226203"/>
              </p:ext>
            </p:extLst>
          </p:nvPr>
        </p:nvGraphicFramePr>
        <p:xfrm>
          <a:off x="404664" y="323528"/>
          <a:ext cx="6120680" cy="705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Music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National</a:t>
                      </a:r>
                      <a:r>
                        <a:rPr lang="en-GB" sz="1400" b="1" baseline="0"/>
                        <a:t> Curriculum Objectives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>Skills Journal Objectives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/>
                        <a:t>Pupils should be taught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/>
                        <a:t>play and perform in solo and ensemble contexts, using their voices and playing musical instruments with increasing accuracy, fluency, control and expression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/>
                        <a:t>improvise and compose music for a range of purposes using the inter-related dimensions of music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/>
                        <a:t>listen with attention to detail and recall sounds with increasing aural memory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/>
                        <a:t>use and understand staff and other musical notations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/>
                        <a:t>appreciate and understand a wide range of high-quality live and recorded music drawn from different traditions and from great composers and musicians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/>
                        <a:t>develop an understanding of the history of music.</a:t>
                      </a:r>
                    </a:p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Whole School:</a:t>
                      </a:r>
                      <a:endParaRPr lang="en-US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perform simple melodic patterns on an instrument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reflect on, and improve my own work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compare pieces, thinking about pitch, mood, rhythm, timbre, dynamics and tempo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evaluate others’ work, thinking about pitch, mood, rhythm, timbre, dynamics and tempo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am starting to interpret musical notation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perform from memory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>
                        <a:buNone/>
                      </a:pPr>
                      <a:r>
                        <a:rPr lang="en-GB" sz="1200"/>
                        <a:t>Year 3/4:</a:t>
                      </a:r>
                      <a:endParaRPr lang="en-US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sing expressively in time to the beat and rhythm 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/>
                        <a:t>I can sing expressively combining dynamics, tempo and pitch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Year 5/6: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/>
                        <a:t>I can take part in rounds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/>
                        <a:t>I can take part in harmonies and descants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/>
                        <a:t>.</a:t>
                      </a:r>
                      <a:endParaRPr lang="en-US"/>
                    </a:p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570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784711"/>
              </p:ext>
            </p:extLst>
          </p:nvPr>
        </p:nvGraphicFramePr>
        <p:xfrm>
          <a:off x="404664" y="323528"/>
          <a:ext cx="6192688" cy="814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2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Physical</a:t>
                      </a:r>
                      <a:r>
                        <a:rPr lang="en-GB" sz="1400" b="1" baseline="0"/>
                        <a:t> Education</a:t>
                      </a:r>
                      <a:endParaRPr lang="en-GB" sz="1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National</a:t>
                      </a:r>
                      <a:r>
                        <a:rPr lang="en-GB" sz="1400" b="1" baseline="0"/>
                        <a:t> Curriculum Objectives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Pupils should be taught to: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running, jumping, throwing and catching in isolation and in combination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 competitive games, modified where appropriate [for example, badminton, basketball, cricket, football, hockey, netball, rounders and tennis], and apply basic principles suitable for attacking and defending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flexibility, strength, technique, control and balance [for example, through athletics and gymnastics]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 dances using a range of movement patterns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Compare their performances with previous ones and demonstrate improvement to achieve their personal best.</a:t>
                      </a:r>
                    </a:p>
                    <a:p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Football:</a:t>
                      </a:r>
                      <a:endParaRPr lang="en-US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dribble a football.</a:t>
                      </a:r>
                      <a:endParaRPr lang="en-US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use dribbling in a</a:t>
                      </a:r>
                      <a:endParaRPr lang="en-US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team game.</a:t>
                      </a:r>
                      <a:endParaRPr lang="en-US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pass whilst moving.</a:t>
                      </a:r>
                      <a:endParaRPr lang="en-US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give advice and</a:t>
                      </a:r>
                      <a:endParaRPr lang="en-US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coaching to other pupils.</a:t>
                      </a:r>
                      <a:endParaRPr lang="en-US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Netball/ Basketball:</a:t>
                      </a:r>
                      <a:endParaRPr lang="en-US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do chest pass, bounce pass and overhead pass. </a:t>
                      </a:r>
                      <a:endParaRPr lang="en-US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use the correct footwork (including pivot) in a game. </a:t>
                      </a:r>
                      <a:br>
                        <a:rPr lang="en-GB" sz="1200" b="0" i="0" u="none" strike="noStrike" noProof="0">
                          <a:latin typeface="Calibri"/>
                        </a:rPr>
                      </a:br>
                      <a:r>
                        <a:rPr lang="en-GB" sz="1200" b="0" i="0" u="none" strike="noStrike" noProof="0">
                          <a:latin typeface="Calibri"/>
                        </a:rPr>
                        <a:t>I can move and use space effectively.</a:t>
                      </a:r>
                      <a:br>
                        <a:rPr lang="en-GB" sz="1200" b="0" i="0" u="none" strike="noStrike" noProof="0">
                          <a:latin typeface="Calibri"/>
                        </a:rPr>
                      </a:br>
                      <a:r>
                        <a:rPr lang="en-GB" sz="1200" b="0" i="0" u="none" strike="noStrike" noProof="0">
                          <a:latin typeface="Calibri"/>
                        </a:rPr>
                        <a:t>I can use the correct technique to shoot. </a:t>
                      </a:r>
                      <a:br>
                        <a:rPr lang="en-GB" sz="1200" b="0" i="0" u="none" strike="noStrike" noProof="0">
                          <a:latin typeface="Calibri"/>
                        </a:rPr>
                      </a:br>
                      <a:r>
                        <a:rPr lang="en-GB" sz="1200" b="0" i="0" u="none" strike="noStrike" noProof="0">
                          <a:latin typeface="Calibri"/>
                        </a:rPr>
                        <a:t>I can show understanding of rules and umpire a game. </a:t>
                      </a:r>
                      <a:br>
                        <a:rPr lang="en-GB" sz="1200" b="0" i="0" u="none" strike="noStrike" noProof="0">
                          <a:latin typeface="Calibri"/>
                        </a:rPr>
                      </a:br>
                      <a:br>
                        <a:rPr lang="en-GB" sz="1200" b="0" i="0" u="none" strike="noStrike" noProof="0">
                          <a:latin typeface="Calibri"/>
                        </a:rPr>
                      </a:br>
                      <a:r>
                        <a:rPr lang="en-GB" sz="1200" b="0" i="0" u="none" strike="noStrike" noProof="0">
                          <a:latin typeface="Calibri"/>
                        </a:rPr>
                        <a:t>I can dribble the ball whilst moving. </a:t>
                      </a:r>
                      <a:br>
                        <a:rPr lang="en-GB" sz="1200" b="0" i="0" u="none" strike="noStrike" noProof="0">
                          <a:latin typeface="Calibri"/>
                        </a:rPr>
                      </a:br>
                      <a:r>
                        <a:rPr lang="en-GB" sz="1200" b="0" i="0" u="none" strike="noStrike" noProof="0">
                          <a:latin typeface="Calibri"/>
                        </a:rPr>
                        <a:t>I can shoot accurately from various distances.</a:t>
                      </a:r>
                      <a:br>
                        <a:rPr lang="en-GB" sz="1200" b="0" i="0" u="none" strike="noStrike" noProof="0">
                          <a:latin typeface="Calibri"/>
                        </a:rPr>
                      </a:br>
                      <a:r>
                        <a:rPr lang="en-GB" sz="1200" b="0" i="0" u="none" strike="noStrike" noProof="0">
                          <a:latin typeface="Calibri"/>
                        </a:rPr>
                        <a:t>I can mark effectively to gain possession</a:t>
                      </a:r>
                      <a:endParaRPr lang="en-US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Gymnastics</a:t>
                      </a:r>
                      <a:br>
                        <a:rPr lang="en-GB" sz="1200" b="0" i="0" u="none" strike="noStrike" noProof="0">
                          <a:latin typeface="Calibri"/>
                        </a:rPr>
                      </a:br>
                      <a:r>
                        <a:rPr lang="en-GB" sz="1200" b="0" i="0" u="none" strike="noStrike" noProof="0">
                          <a:latin typeface="Calibri"/>
                        </a:rPr>
                        <a:t>I can balance on pads and points.</a:t>
                      </a:r>
                      <a:br>
                        <a:rPr lang="en-GB" sz="1200" b="0" i="0" u="none" strike="noStrike" noProof="0">
                          <a:latin typeface="Calibri"/>
                        </a:rPr>
                      </a:br>
                      <a:r>
                        <a:rPr lang="en-GB" sz="1200" b="0" i="0" u="none" strike="noStrike" noProof="0">
                          <a:latin typeface="Calibri"/>
                        </a:rPr>
                        <a:t>I can make shapes with my body.</a:t>
                      </a:r>
                      <a:br>
                        <a:rPr lang="en-GB" sz="1200" b="0" i="0" u="none" strike="noStrike" noProof="0">
                          <a:latin typeface="Calibri"/>
                        </a:rPr>
                      </a:br>
                      <a:r>
                        <a:rPr lang="en-GB" sz="1200" b="0" i="0" u="none" strike="noStrike" noProof="0">
                          <a:latin typeface="Calibri"/>
                        </a:rPr>
                        <a:t>I can plan and perform a sequence of moves.</a:t>
                      </a:r>
                      <a:br>
                        <a:rPr lang="en-GB" sz="1200" b="0" i="0" u="none" strike="noStrike" noProof="0">
                          <a:latin typeface="Calibri"/>
                        </a:rPr>
                      </a:br>
                      <a:r>
                        <a:rPr lang="en-GB" sz="1200" b="0" i="0" u="none" strike="noStrike" noProof="0">
                          <a:latin typeface="Calibri"/>
                        </a:rPr>
                        <a:t>I can make sequences </a:t>
                      </a:r>
                      <a:br>
                        <a:rPr lang="en-GB" sz="1200" b="0" i="0" u="none" strike="noStrike" noProof="0">
                          <a:latin typeface="Calibri"/>
                        </a:rPr>
                      </a:br>
                      <a:r>
                        <a:rPr lang="en-GB" sz="1200" b="0" i="0" u="none" strike="noStrike" noProof="0">
                          <a:latin typeface="Calibri"/>
                        </a:rPr>
                        <a:t>I can combine shapes and balances in my performance.</a:t>
                      </a:r>
                      <a:br>
                        <a:rPr lang="en-GB" sz="1200" b="0" i="0" u="none" strike="noStrike" noProof="0">
                          <a:latin typeface="Calibri"/>
                        </a:rPr>
                      </a:br>
                      <a:r>
                        <a:rPr lang="en-GB" sz="1200" b="0" i="0" u="none" strike="noStrike" noProof="0">
                          <a:latin typeface="Calibri"/>
                        </a:rPr>
                        <a:t>I can use balances, shapes, levels and actions. </a:t>
                      </a:r>
                      <a:br>
                        <a:rPr lang="en-GB" sz="1200" b="0" i="0" u="none" strike="noStrike" noProof="0">
                          <a:latin typeface="Calibri"/>
                        </a:rPr>
                      </a:br>
                      <a:r>
                        <a:rPr lang="en-GB" sz="1200" b="0" i="0" u="none" strike="noStrike" noProof="0">
                          <a:latin typeface="Calibri"/>
                        </a:rPr>
                        <a:t>I can link my ideas and actions into well times sequences</a:t>
                      </a:r>
                    </a:p>
                    <a:p>
                      <a:pPr lvl="0">
                        <a:buNone/>
                      </a:pPr>
                      <a:endParaRPr lang="en-GB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Swimming: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swim over 20 metres</a:t>
                      </a:r>
                      <a:endParaRPr lang="en-US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using front crawl, backstroke or breast stroke.</a:t>
                      </a:r>
                      <a:endParaRPr lang="en-US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use a float to swim alength using just my feet.</a:t>
                      </a:r>
                      <a:endParaRPr lang="en-US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synchronise my breathing with my stroke.</a:t>
                      </a:r>
                      <a:endParaRPr lang="en-GB"/>
                    </a:p>
                    <a:p>
                      <a:endParaRPr lang="en-GB" sz="1200"/>
                    </a:p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961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384377"/>
              </p:ext>
            </p:extLst>
          </p:nvPr>
        </p:nvGraphicFramePr>
        <p:xfrm>
          <a:off x="116632" y="23983"/>
          <a:ext cx="6624736" cy="4513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1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2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Lincolnshire Syllabus Objectives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>Skills Journal Objectives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/>
                        <a:t>Year 3/4 Symbols and Community Expression: Islam</a:t>
                      </a:r>
                      <a:endParaRPr lang="en-US" sz="1050" b="0" i="0" u="none" strike="noStrike" noProof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/>
                        <a:t>Year 5/6 Faith and belief in action and Expressions of Belonging: Islam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50" b="0" i="0" u="none" strike="noStrike" noProof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/>
                        <a:t>Year ¾</a:t>
                      </a:r>
                      <a:endParaRPr lang="en-US" sz="1050" b="0" i="0" u="none" strike="noStrike" noProof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>
                          <a:latin typeface="Calibri"/>
                        </a:rPr>
                        <a:t>•What do the main concepts in Islam reveal about the nature of Allah? </a:t>
                      </a:r>
                      <a:endParaRPr lang="en-GB" sz="1050" b="0" i="0" u="none" strike="noStrike" noProof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>
                          <a:latin typeface="Calibri"/>
                        </a:rPr>
                        <a:t>•What is the purpose of visual symbols in a mosque?</a:t>
                      </a:r>
                      <a:endParaRPr lang="en-GB" sz="1050" b="0" i="0" u="none" strike="noStrike" noProof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>
                          <a:latin typeface="Calibri"/>
                        </a:rPr>
                        <a:t>•How is Muslim worship expressed collectively?</a:t>
                      </a:r>
                      <a:endParaRPr lang="en-GB" sz="1050" b="0" i="0" u="none" strike="noStrike" noProof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>
                          <a:latin typeface="Calibri"/>
                        </a:rPr>
                        <a:t>•How does Muslim worship and celebration build a sense of community? </a:t>
                      </a:r>
                      <a:endParaRPr lang="en-GB" sz="1050" b="0" i="0" u="none" strike="noStrike" noProof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50" b="0" i="0" u="none" strike="noStrike" noProof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/>
                        <a:t>Year 5/6 </a:t>
                      </a:r>
                      <a:endParaRPr lang="en-US" sz="1050" b="0" i="0" u="none" strike="noStrike" noProof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>
                          <a:latin typeface="Calibri"/>
                        </a:rPr>
                        <a:t>•What does the Qur’an teach Muslims about how they should treat others?</a:t>
                      </a:r>
                      <a:endParaRPr lang="en-GB" sz="1050" b="0" i="0" u="none" strike="noStrike" noProof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>
                          <a:latin typeface="Calibri"/>
                        </a:rPr>
                        <a:t>•How do Muslim teachings guide the way Muslims act in the world? </a:t>
                      </a:r>
                      <a:endParaRPr lang="en-GB" sz="1050" b="0" i="0" u="none" strike="noStrike" noProof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>
                          <a:latin typeface="Calibri"/>
                        </a:rPr>
                        <a:t>•How are Muslim beliefs expressed in practice?</a:t>
                      </a:r>
                      <a:endParaRPr lang="en-GB" sz="1050" b="0" i="0" u="none" strike="noStrike" noProof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>
                          <a:latin typeface="Calibri"/>
                        </a:rPr>
                        <a:t>•How do Muslims show they belong? </a:t>
                      </a:r>
                      <a:endParaRPr lang="en-GB" sz="1050" b="0" i="0" u="none" strike="noStrike" noProof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50" b="0" i="0" u="none" strike="noStrike" noProof="0"/>
                    </a:p>
                    <a:p>
                      <a:pPr lvl="0">
                        <a:buNone/>
                      </a:pPr>
                      <a:endParaRPr lang="en-GB" sz="105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latin typeface="+mn-lt"/>
                        </a:rPr>
                        <a:t>I can explain things that are the same and different for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religious people.</a:t>
                      </a:r>
                    </a:p>
                    <a:p>
                      <a:endParaRPr lang="en-GB" sz="1050">
                        <a:latin typeface="+mn-lt"/>
                      </a:endParaRPr>
                    </a:p>
                    <a:p>
                      <a:r>
                        <a:rPr lang="en-GB" sz="1050">
                          <a:latin typeface="+mn-lt"/>
                        </a:rPr>
                        <a:t>I can describe and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compare the different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practices and experiences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involved with different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religious groups.</a:t>
                      </a:r>
                    </a:p>
                    <a:p>
                      <a:endParaRPr lang="en-GB" sz="1050">
                        <a:latin typeface="+mn-lt"/>
                      </a:endParaRPr>
                    </a:p>
                    <a:p>
                      <a:r>
                        <a:rPr lang="en-GB" sz="1050">
                          <a:latin typeface="+mn-lt"/>
                        </a:rPr>
                        <a:t>I can explain how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similarities and differences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between religions affect peoples’ lives.</a:t>
                      </a:r>
                    </a:p>
                    <a:p>
                      <a:endParaRPr lang="en-GB" sz="1050">
                        <a:latin typeface="+mn-lt"/>
                      </a:endParaRPr>
                    </a:p>
                    <a:p>
                      <a:r>
                        <a:rPr lang="en-GB" sz="1050">
                          <a:latin typeface="+mn-lt"/>
                        </a:rPr>
                        <a:t>I can describe what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can be learned from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religious stories.</a:t>
                      </a:r>
                    </a:p>
                    <a:p>
                      <a:endParaRPr lang="en-GB" sz="1050">
                        <a:latin typeface="+mn-lt"/>
                      </a:endParaRPr>
                    </a:p>
                    <a:p>
                      <a:r>
                        <a:rPr lang="en-GB" sz="1050">
                          <a:latin typeface="+mn-lt"/>
                        </a:rPr>
                        <a:t>I suggest reasons for the similarities and differences in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forms of religion.</a:t>
                      </a:r>
                    </a:p>
                    <a:p>
                      <a:endParaRPr lang="en-GB" sz="1050">
                        <a:latin typeface="+mn-lt"/>
                      </a:endParaRPr>
                    </a:p>
                    <a:p>
                      <a:r>
                        <a:rPr lang="en-GB" sz="1050">
                          <a:latin typeface="+mn-lt"/>
                        </a:rPr>
                        <a:t>I can compare some of the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things that influence me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with those that influence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other people.</a:t>
                      </a:r>
                    </a:p>
                    <a:p>
                      <a:endParaRPr lang="en-GB" sz="1050">
                        <a:latin typeface="+mn-lt"/>
                      </a:endParaRPr>
                    </a:p>
                    <a:p>
                      <a:r>
                        <a:rPr lang="en-GB" sz="1050">
                          <a:latin typeface="+mn-lt"/>
                        </a:rPr>
                        <a:t>I can explain things that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are important to me and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how they link me to other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people.</a:t>
                      </a:r>
                    </a:p>
                    <a:p>
                      <a:endParaRPr lang="en-GB" sz="1050">
                        <a:latin typeface="+mn-lt"/>
                      </a:endParaRPr>
                    </a:p>
                    <a:p>
                      <a:endParaRPr lang="en-GB" sz="1050">
                        <a:latin typeface="+mn-lt"/>
                      </a:endParaRPr>
                    </a:p>
                    <a:p>
                      <a:r>
                        <a:rPr lang="en-GB" sz="1050">
                          <a:latin typeface="+mn-lt"/>
                        </a:rPr>
                        <a:t>I can think about what I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believe.</a:t>
                      </a:r>
                    </a:p>
                    <a:p>
                      <a:endParaRPr lang="en-GB" sz="105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425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63135"/>
              </p:ext>
            </p:extLst>
          </p:nvPr>
        </p:nvGraphicFramePr>
        <p:xfrm>
          <a:off x="404664" y="323528"/>
          <a:ext cx="6048672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PSHE</a:t>
                      </a:r>
                      <a:r>
                        <a:rPr lang="en-GB" sz="1400" b="1" baseline="0"/>
                        <a:t> 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Skills Journal Objectives</a:t>
                      </a:r>
                      <a:r>
                        <a:rPr lang="en-GB" sz="1400" b="1" baseline="0"/>
                        <a:t> 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/>
                        <a:t>See KS2 Life Value</a:t>
                      </a:r>
                      <a:r>
                        <a:rPr lang="en-GB" sz="1200" baseline="0"/>
                        <a:t>s on Skills Journal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/>
                        <a:t>PSHE</a:t>
                      </a:r>
                      <a:r>
                        <a:rPr lang="en-GB" sz="1200" baseline="0"/>
                        <a:t> objectives to be followed in Dimension programme 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56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111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7928"/>
              </p:ext>
            </p:extLst>
          </p:nvPr>
        </p:nvGraphicFramePr>
        <p:xfrm>
          <a:off x="404664" y="323528"/>
          <a:ext cx="6120680" cy="88524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Science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+mn-lt"/>
                        </a:rPr>
                        <a:t>National</a:t>
                      </a:r>
                      <a:r>
                        <a:rPr lang="en-GB" sz="1400" b="1" baseline="0">
                          <a:latin typeface="+mn-lt"/>
                        </a:rPr>
                        <a:t> Curriculum Objectives</a:t>
                      </a:r>
                      <a:endParaRPr lang="en-GB" sz="1400" b="1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>
                          <a:latin typeface="+mn-lt"/>
                        </a:rPr>
                        <a:t>Year</a:t>
                      </a:r>
                      <a:r>
                        <a:rPr lang="en-GB" sz="1200" b="1" baseline="0">
                          <a:latin typeface="+mn-lt"/>
                        </a:rPr>
                        <a:t> 3/4 Rocks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Times New Roman"/>
                          <a:cs typeface="Arial"/>
                        </a:rPr>
                        <a:t>Pupils should be taught to:</a:t>
                      </a:r>
                      <a:endParaRPr lang="en-GB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600"/>
                        </a:spcAft>
                        <a:buClr>
                          <a:srgbClr val="104F75"/>
                        </a:buClr>
                        <a:buFont typeface="Wingdings"/>
                        <a:buChar char=""/>
                        <a:tabLst>
                          <a:tab pos="226695" algn="l"/>
                        </a:tabLst>
                      </a:pPr>
                      <a:r>
                        <a:rPr lang="en-GB" sz="1200">
                          <a:effectLst/>
                          <a:latin typeface="+mn-lt"/>
                          <a:ea typeface="Times New Roman"/>
                        </a:rPr>
                        <a:t>compare and group together different kinds of rocks on the basis of their appearance and simple physical properties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600"/>
                        </a:spcAft>
                        <a:buClr>
                          <a:srgbClr val="104F75"/>
                        </a:buClr>
                        <a:buFont typeface="Wingdings"/>
                        <a:buChar char=""/>
                        <a:tabLst>
                          <a:tab pos="226695" algn="l"/>
                        </a:tabLst>
                      </a:pPr>
                      <a:r>
                        <a:rPr lang="en-GB" sz="1200">
                          <a:effectLst/>
                          <a:latin typeface="+mn-lt"/>
                          <a:ea typeface="Times New Roman"/>
                        </a:rPr>
                        <a:t>describe in simple terms how fossils are formed when things that have lived are trapped within rock</a:t>
                      </a:r>
                    </a:p>
                    <a:p>
                      <a:r>
                        <a:rPr lang="en-GB" sz="12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recognise that soils are made from rocks and organic matter.</a:t>
                      </a:r>
                      <a:endParaRPr lang="en-GB" sz="1200" b="0" baseline="0">
                        <a:latin typeface="+mn-lt"/>
                      </a:endParaRPr>
                    </a:p>
                    <a:p>
                      <a:endParaRPr lang="en-GB" sz="1200" b="1" baseline="0">
                        <a:latin typeface="+mn-lt"/>
                      </a:endParaRPr>
                    </a:p>
                    <a:p>
                      <a:r>
                        <a:rPr lang="en-GB" sz="1200" b="1" baseline="0">
                          <a:latin typeface="+mn-lt"/>
                        </a:rPr>
                        <a:t>Year 3/4 Light 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Times New Roman"/>
                          <a:cs typeface="Arial"/>
                        </a:rPr>
                        <a:t>Pupils should be taught to:</a:t>
                      </a:r>
                      <a:endParaRPr lang="en-GB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600"/>
                        </a:spcAft>
                        <a:buClr>
                          <a:srgbClr val="104F75"/>
                        </a:buClr>
                        <a:buFont typeface="Wingdings"/>
                        <a:buChar char=""/>
                        <a:tabLst>
                          <a:tab pos="226695" algn="l"/>
                        </a:tabLst>
                      </a:pPr>
                      <a:r>
                        <a:rPr lang="en-GB" sz="1200">
                          <a:effectLst/>
                          <a:latin typeface="+mn-lt"/>
                          <a:ea typeface="Times New Roman"/>
                        </a:rPr>
                        <a:t>recognise that they need light in order to see things and that dark is the absence of light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600"/>
                        </a:spcAft>
                        <a:buClr>
                          <a:srgbClr val="104F75"/>
                        </a:buClr>
                        <a:buFont typeface="Wingdings"/>
                        <a:buChar char=""/>
                        <a:tabLst>
                          <a:tab pos="226695" algn="l"/>
                        </a:tabLst>
                      </a:pPr>
                      <a:r>
                        <a:rPr lang="en-GB" sz="1200">
                          <a:effectLst/>
                          <a:latin typeface="+mn-lt"/>
                          <a:ea typeface="CenturyOldStyleStd-Regular"/>
                        </a:rPr>
                        <a:t>notice that light is reflected from surfaces</a:t>
                      </a:r>
                      <a:endParaRPr lang="en-GB" sz="120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600"/>
                        </a:spcAft>
                        <a:buClr>
                          <a:srgbClr val="104F75"/>
                        </a:buClr>
                        <a:buFont typeface="Wingdings"/>
                        <a:buChar char=""/>
                        <a:tabLst>
                          <a:tab pos="226695" algn="l"/>
                        </a:tabLst>
                      </a:pPr>
                      <a:r>
                        <a:rPr lang="en-GB" sz="1200">
                          <a:effectLst/>
                          <a:latin typeface="+mn-lt"/>
                          <a:ea typeface="CenturyOldStyleStd-Regular"/>
                        </a:rPr>
                        <a:t>recognise that light from the sun can be dangerous and that there are ways to protect their eyes</a:t>
                      </a:r>
                      <a:endParaRPr lang="en-GB" sz="120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600"/>
                        </a:spcAft>
                        <a:buClr>
                          <a:srgbClr val="104F75"/>
                        </a:buClr>
                        <a:buFont typeface="Wingdings"/>
                        <a:buChar char=""/>
                        <a:tabLst>
                          <a:tab pos="226695" algn="l"/>
                        </a:tabLst>
                      </a:pPr>
                      <a:r>
                        <a:rPr lang="en-GB" sz="1200">
                          <a:effectLst/>
                          <a:latin typeface="+mn-lt"/>
                          <a:ea typeface="Times New Roman"/>
                        </a:rPr>
                        <a:t>recognise that shadows are formed when the light from a light source is blocked by an opaque object</a:t>
                      </a:r>
                    </a:p>
                    <a:p>
                      <a:r>
                        <a:rPr lang="en-GB" sz="12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find patterns in the way that the size of shadows change.</a:t>
                      </a:r>
                      <a:endParaRPr lang="en-GB" sz="1200" b="0" baseline="0">
                        <a:latin typeface="+mn-lt"/>
                      </a:endParaRPr>
                    </a:p>
                    <a:p>
                      <a:endParaRPr lang="en-GB" sz="1200" b="0" baseline="0">
                        <a:latin typeface="+mn-lt"/>
                      </a:endParaRPr>
                    </a:p>
                    <a:p>
                      <a:r>
                        <a:rPr lang="en-GB" sz="1200" b="1" baseline="0">
                          <a:latin typeface="+mn-lt"/>
                        </a:rPr>
                        <a:t>Year 5/6 Light 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Times New Roman"/>
                          <a:cs typeface="Arial"/>
                        </a:rPr>
                        <a:t>Pupils should be taught to:</a:t>
                      </a:r>
                      <a:endParaRPr lang="en-GB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600"/>
                        </a:spcAft>
                        <a:buClr>
                          <a:srgbClr val="104F75"/>
                        </a:buClr>
                        <a:buFont typeface="Wingdings"/>
                        <a:buChar char=""/>
                        <a:tabLst>
                          <a:tab pos="226695" algn="l"/>
                        </a:tabLst>
                      </a:pPr>
                      <a:r>
                        <a:rPr lang="en-GB" sz="1200">
                          <a:effectLst/>
                          <a:latin typeface="+mn-lt"/>
                          <a:ea typeface="Times New Roman"/>
                        </a:rPr>
                        <a:t>recognise that light appears to travel in straight lines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600"/>
                        </a:spcAft>
                        <a:buClr>
                          <a:srgbClr val="104F75"/>
                        </a:buClr>
                        <a:buFont typeface="Wingdings"/>
                        <a:buChar char=""/>
                        <a:tabLst>
                          <a:tab pos="226695" algn="l"/>
                        </a:tabLst>
                      </a:pPr>
                      <a:r>
                        <a:rPr lang="en-GB" sz="1200">
                          <a:effectLst/>
                          <a:latin typeface="+mn-lt"/>
                          <a:ea typeface="Times New Roman"/>
                        </a:rPr>
                        <a:t>use the idea that light travels in straight lines to explain that objects are seen because they give out or reflect light into the eye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600"/>
                        </a:spcAft>
                        <a:buClr>
                          <a:srgbClr val="104F75"/>
                        </a:buClr>
                        <a:buFont typeface="Wingdings"/>
                        <a:buChar char=""/>
                        <a:tabLst>
                          <a:tab pos="226695" algn="l"/>
                        </a:tabLst>
                      </a:pPr>
                      <a:r>
                        <a:rPr lang="en-GB" sz="1200">
                          <a:effectLst/>
                          <a:latin typeface="+mn-lt"/>
                          <a:ea typeface="Times New Roman"/>
                        </a:rPr>
                        <a:t>explain that we see things because light travels from light sources to our eyes or from light sources to objects and then to our eyes</a:t>
                      </a:r>
                    </a:p>
                    <a:p>
                      <a:r>
                        <a:rPr lang="en-GB" sz="12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use the idea that light travels in straight lines to explain why shadows have the same shape as the objects that cast them</a:t>
                      </a: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lvl="0">
                        <a:buNone/>
                      </a:pPr>
                      <a:endParaRPr lang="en-GB" sz="1200" b="1">
                        <a:effectLst/>
                        <a:latin typeface="Arial"/>
                        <a:cs typeface="Times New Roman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1">
                          <a:effectLst/>
                          <a:latin typeface="Arial"/>
                          <a:cs typeface="Times New Roman"/>
                        </a:rPr>
                        <a:t>Year 5/6 Electricity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200" b="0" i="0" u="none" strike="noStrike" noProof="0">
                          <a:effectLst/>
                        </a:rPr>
                        <a:t>associate the brightness of a lamp or the volume of a buzzer with the number and voltage of cells used in the circuit </a:t>
                      </a:r>
                      <a:endParaRPr lang="en-GB"/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200" b="0" i="0" u="none" strike="noStrike" noProof="0">
                          <a:effectLst/>
                        </a:rPr>
                        <a:t>compare and give reasons for variations in how components function, including the brightness of bulbs, the loudness of buzzers and the on/off position of switches </a:t>
                      </a:r>
                      <a:endParaRPr lang="en-GB"/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200" b="0" i="0" u="none" strike="noStrike" noProof="0">
                          <a:effectLst/>
                        </a:rPr>
                        <a:t>use recognised symbols when representing a simple circuit in a diagram. 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78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206604"/>
              </p:ext>
            </p:extLst>
          </p:nvPr>
        </p:nvGraphicFramePr>
        <p:xfrm>
          <a:off x="404664" y="323528"/>
          <a:ext cx="6120679" cy="8712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0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9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Computing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National</a:t>
                      </a:r>
                      <a:r>
                        <a:rPr lang="en-GB" sz="1400" b="1" baseline="0"/>
                        <a:t> Curriculum Objectives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100" b="1" i="0" u="none" strike="noStrike" noProof="0">
                          <a:latin typeface="Calibri"/>
                        </a:rPr>
                        <a:t>Years 3 and 4</a:t>
                      </a:r>
                      <a:r>
                        <a:rPr lang="en-US" sz="1100" b="0" i="0" u="none" strike="noStrike" noProof="0">
                          <a:latin typeface="Calibri"/>
                        </a:rPr>
                        <a:t> 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100" b="0" i="1" u="none" strike="noStrike" noProof="0">
                          <a:latin typeface="Calibri"/>
                        </a:rPr>
                        <a:t>Autumn 1 – Online Safety and Using MS Teams</a:t>
                      </a:r>
                      <a:endParaRPr lang="en-GB" sz="1100" b="0" i="0" u="none" strike="noStrike" noProof="0">
                        <a:latin typeface="Calibri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DL 2: Be discerning in evaluating digital content.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DL 3: Use technology safely, respectfully and responsibly; recognise acceptable/unacceptable behaviour; identify a range of ways to report concerns about content and contact.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endParaRPr lang="en-GB" sz="1100" b="0" i="0" u="none" strike="noStrike" noProof="0">
                        <a:latin typeface="Calibri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100" b="0" i="1" u="none" strike="noStrike" noProof="0">
                          <a:latin typeface="Calibri"/>
                        </a:rPr>
                        <a:t>Autumn 2 – Programming with Scratch</a:t>
                      </a:r>
                      <a:endParaRPr lang="en-GB" sz="1100" b="0" i="0" u="none" strike="noStrike" noProof="0">
                        <a:latin typeface="Calibri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IT 2: Select, use and combine a variety of software […] on a range of digital devices to design and create a range of programs, systems and content that accomplish given goals, including […] presenting data and information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CS 1: Design, write and debug programs that accomplish specific goals, including controlling or simulating physical systems; solve problems by decomposing them into smaller parts.  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CS 2: Use sequence, selection, and repetition in programs; work with variables and various form of input and output.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CS 3: Use logical reasoning to explain how some simple algorithms work and to detect and correct errors in algorithms and programs.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endParaRPr lang="en-GB" sz="1100" b="0" i="0" u="none" strike="noStrike" noProof="0">
                        <a:latin typeface="Calibri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US" sz="1100" b="1" i="0" u="none" strike="noStrike" noProof="0">
                          <a:latin typeface="Calibri"/>
                        </a:rPr>
                        <a:t>Years 5 and 6</a:t>
                      </a:r>
                      <a:r>
                        <a:rPr lang="en-US" sz="1100" b="0" i="0" u="none" strike="noStrike" noProof="0">
                          <a:latin typeface="Calibri"/>
                        </a:rPr>
                        <a:t> </a:t>
                      </a:r>
                      <a:endParaRPr lang="en-GB" sz="1100" b="0" i="0" u="none" strike="noStrike" noProof="0">
                        <a:latin typeface="Calibri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US" sz="1100" b="0" i="1" u="none" strike="noStrike" noProof="0">
                          <a:latin typeface="Calibri"/>
                        </a:rPr>
                        <a:t>Autumn 1 – Online Safety and Using MS Teams</a:t>
                      </a:r>
                      <a:endParaRPr lang="en-GB" sz="1100" b="0" i="1" u="none" strike="noStrike" noProof="0">
                        <a:latin typeface="Calibri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DL 2: Be discerning in evaluating digital content.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DL 3: Use technology safely, respectfully and responsibly; recognise acceptable/unacceptable behaviour; identify a range of ways to report concerns about content and contact.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endParaRPr lang="en-GB" sz="1100" b="0" i="0" u="none" strike="noStrike" noProof="0">
                        <a:latin typeface="Calibri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100" b="0" i="1" u="none" strike="noStrike" noProof="0">
                          <a:latin typeface="Calibri"/>
                        </a:rPr>
                        <a:t>Autumn 2 – Programming with Scratch</a:t>
                      </a:r>
                      <a:endParaRPr lang="en-GB" sz="1100" b="0" i="0" u="none" strike="noStrike" noProof="0">
                        <a:latin typeface="Calibri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IT 2: Select, use and combine a variety of software […] on a range of digital devices to design and create a range of programs, systems and content that accomplish given goals, including […] presenting data and information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CS 1: Design, write and debug programs that accomplish specific goals, including controlling or simulating physical systems; solve problems by decomposing them into smaller parts.  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CS 2: Use sequence, selection, and repetition in programs; work with variables and various form of input and output.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CS 3: Use logical reasoning to explain how some simple algorithms work and to detect and correct errors in algorithms and programs.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know how to stay safe online  </a:t>
                      </a:r>
                      <a:endParaRPr lang="en-US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US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log on to the school system </a:t>
                      </a:r>
                      <a:endParaRPr lang="en-US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US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understand how  algorithms work and detect mistakes in algorithms  </a:t>
                      </a:r>
                      <a:endParaRPr lang="en-US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   </a:t>
                      </a:r>
                      <a:endParaRPr lang="en-US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Work with variables and various forms of input and output  </a:t>
                      </a:r>
                      <a:endParaRPr lang="en-US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   </a:t>
                      </a:r>
                      <a:endParaRPr lang="en-US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design and write programs</a:t>
                      </a:r>
                      <a:endParaRPr lang="en-GB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28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224611"/>
              </p:ext>
            </p:extLst>
          </p:nvPr>
        </p:nvGraphicFramePr>
        <p:xfrm>
          <a:off x="332656" y="179512"/>
          <a:ext cx="6120680" cy="714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History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National</a:t>
                      </a:r>
                      <a:r>
                        <a:rPr lang="en-GB" sz="1400" b="1" baseline="0"/>
                        <a:t> Curriculum Coverage 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pPr marL="226695" indent="-226695">
                        <a:lnSpc>
                          <a:spcPct val="120000"/>
                        </a:lnSpc>
                        <a:spcAft>
                          <a:spcPts val="300"/>
                        </a:spcAft>
                        <a:tabLst>
                          <a:tab pos="226695" algn="l"/>
                        </a:tabLst>
                      </a:pPr>
                      <a:r>
                        <a:rPr lang="en-GB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Pupil</a:t>
                      </a:r>
                      <a:r>
                        <a:rPr lang="en-GB" sz="1200" baseline="0">
                          <a:effectLst/>
                          <a:latin typeface="+mn-lt"/>
                          <a:ea typeface="Calibri"/>
                          <a:cs typeface="Times New Roman"/>
                        </a:rPr>
                        <a:t> will be taught about;</a:t>
                      </a:r>
                    </a:p>
                    <a:p>
                      <a:pPr marL="226695" indent="-226695">
                        <a:lnSpc>
                          <a:spcPct val="120000"/>
                        </a:lnSpc>
                        <a:spcAft>
                          <a:spcPts val="300"/>
                        </a:spcAft>
                        <a:tabLst>
                          <a:tab pos="226695" algn="l"/>
                        </a:tabLst>
                      </a:pPr>
                      <a:r>
                        <a:rPr lang="en-GB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GB" sz="1200" baseline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GB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The achievements of the earliest</a:t>
                      </a:r>
                      <a:r>
                        <a:rPr lang="en-GB" sz="1200" baseline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civilizations – an overview of where and when the first civilizations appeared and a depth study of one of the following: Ancient Sumer; The Indus Valley; Ancient Egypt; The Shang Dynasty of Ancient China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I can identify and describe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changes in specific periods</a:t>
                      </a:r>
                    </a:p>
                    <a:p>
                      <a:r>
                        <a:rPr lang="en-GB" sz="1200"/>
                        <a:t>of History.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I can explain how the past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can be represented i.e.</a:t>
                      </a:r>
                    </a:p>
                    <a:p>
                      <a:r>
                        <a:rPr lang="en-GB" sz="1200"/>
                        <a:t>pictures, postcards and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so on.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I can use dates and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vocabulary relating to the</a:t>
                      </a:r>
                    </a:p>
                    <a:p>
                      <a:r>
                        <a:rPr lang="en-GB" sz="1200"/>
                        <a:t>passing of time, including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ancient, modern, century</a:t>
                      </a:r>
                    </a:p>
                    <a:p>
                      <a:r>
                        <a:rPr lang="en-GB" sz="1200"/>
                        <a:t>and decade.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I can place events,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people and changes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into correct periods of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time.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I can describe what I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know clearly in writing and</a:t>
                      </a:r>
                      <a:r>
                        <a:rPr lang="en-GB" sz="1200" baseline="0"/>
                        <a:t> p</a:t>
                      </a:r>
                      <a:r>
                        <a:rPr lang="en-GB" sz="1200"/>
                        <a:t>ictures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I can handle artefacts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properly.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I can examine artefacts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and explain how they are</a:t>
                      </a:r>
                    </a:p>
                    <a:p>
                      <a:r>
                        <a:rPr lang="en-GB" sz="1200"/>
                        <a:t>different, thinking about: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What it is made from, size,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signs of wear and tear,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purpose.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I can choose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appropriate sources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to answer questions</a:t>
                      </a:r>
                    </a:p>
                    <a:p>
                      <a:r>
                        <a:rPr lang="en-GB" sz="1200"/>
                        <a:t>about specific people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and events.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I can combine sources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and information to form an</a:t>
                      </a:r>
                    </a:p>
                    <a:p>
                      <a:r>
                        <a:rPr lang="en-GB" sz="1200"/>
                        <a:t>opinion.</a:t>
                      </a:r>
                    </a:p>
                    <a:p>
                      <a:endParaRPr lang="en-GB" sz="1200"/>
                    </a:p>
                    <a:p>
                      <a:endParaRPr lang="en-GB" sz="1200"/>
                    </a:p>
                  </a:txBody>
                  <a:tcPr marL="71755" marR="7175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401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415622"/>
              </p:ext>
            </p:extLst>
          </p:nvPr>
        </p:nvGraphicFramePr>
        <p:xfrm>
          <a:off x="332656" y="179512"/>
          <a:ext cx="612068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Geography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National</a:t>
                      </a:r>
                      <a:r>
                        <a:rPr lang="en-GB" sz="1400" b="1" baseline="0"/>
                        <a:t> Curriculum Coverage 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pPr lvl="0"/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and understand key aspects of:</a:t>
                      </a:r>
                    </a:p>
                    <a:p>
                      <a:pPr lvl="0"/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rivers</a:t>
                      </a:r>
                    </a:p>
                    <a:p>
                      <a:pPr marL="226695" indent="-226695">
                        <a:lnSpc>
                          <a:spcPct val="120000"/>
                        </a:lnSpc>
                        <a:spcAft>
                          <a:spcPts val="300"/>
                        </a:spcAft>
                        <a:tabLst>
                          <a:tab pos="226695" algn="l"/>
                        </a:tabLst>
                      </a:pPr>
                      <a:endParaRPr lang="en-GB" sz="1200" baseline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I</a:t>
                      </a:r>
                      <a:r>
                        <a:rPr lang="en-GB" sz="1200" baseline="0"/>
                        <a:t> can read and interpret the globe as a flat map </a:t>
                      </a:r>
                      <a:endParaRPr lang="en-GB" sz="1200"/>
                    </a:p>
                  </a:txBody>
                  <a:tcPr marL="71755" marR="7175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167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913970"/>
              </p:ext>
            </p:extLst>
          </p:nvPr>
        </p:nvGraphicFramePr>
        <p:xfrm>
          <a:off x="404664" y="323528"/>
          <a:ext cx="6120680" cy="412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Art</a:t>
                      </a:r>
                      <a:r>
                        <a:rPr lang="en-GB" sz="1400" b="1" baseline="0" dirty="0"/>
                        <a:t> and Design</a:t>
                      </a:r>
                      <a:endParaRPr lang="en-GB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National</a:t>
                      </a:r>
                      <a:r>
                        <a:rPr lang="en-GB" sz="1400" b="1" baseline="0" dirty="0"/>
                        <a:t> Curriculum Objectives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Pupils should be taught: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dirty="0"/>
                        <a:t>To create sketch books to record their observations and use them to review and revisit ideas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dirty="0"/>
                        <a:t>To improve their mastery of art and design techniques, including drawing, painting and sculpture with a range of materials [for example, pencil, charcoal, paint, clay]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dirty="0"/>
                        <a:t>About great artists, architects and designers in history.</a:t>
                      </a:r>
                    </a:p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create and add precise detail to clay sculptures.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sculpt materials</a:t>
                      </a: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 can choose tools for sculpting.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 can join fabrics using a running stitch, over stitch and back stitch.  I can create a prototype using cheap materials.  (D&amp;T)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explain and use seam allowance. (D&amp;T)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 can use applique to decorate by gluing and stitching. (D&amp;T)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create a simple pattern. I can use </a:t>
                      </a:r>
                      <a:r>
                        <a:rPr lang="en-GB" sz="1200" b="0" i="0" u="none" strike="noStrike" noProof="0">
                          <a:latin typeface="Calibri"/>
                        </a:rPr>
                        <a:t>applique to decorate by gluing.  (D&amp;T) 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366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251094"/>
              </p:ext>
            </p:extLst>
          </p:nvPr>
        </p:nvGraphicFramePr>
        <p:xfrm>
          <a:off x="404664" y="323528"/>
          <a:ext cx="6192688" cy="705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1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+mn-lt"/>
                        </a:rPr>
                        <a:t>Design</a:t>
                      </a:r>
                      <a:r>
                        <a:rPr lang="en-GB" sz="1400" b="1" baseline="0">
                          <a:latin typeface="+mn-lt"/>
                        </a:rPr>
                        <a:t> Technology</a:t>
                      </a:r>
                      <a:endParaRPr lang="en-GB" sz="1400" b="1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+mn-lt"/>
                        </a:rPr>
                        <a:t>National</a:t>
                      </a:r>
                      <a:r>
                        <a:rPr lang="en-GB" sz="1400" b="1" baseline="0">
                          <a:latin typeface="+mn-lt"/>
                        </a:rPr>
                        <a:t> Curriculum Objectives</a:t>
                      </a:r>
                      <a:endParaRPr lang="en-GB" sz="1400" b="1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+mn-lt"/>
                        </a:rPr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Generate, develop, model and communicate their ideas through discussion, annotated sketches, cross-sectional and exploded diagrams, prototypes, pattern pieces and computer-aided design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from and use a wider range of tools and equipment to perform practical tasks [for example, cutting, shaping, joining and finishing], accurately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from and use a wider range of materials and components, including construction materials, textiles and ingredients, according to their functional properties and aesthetic qualities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Evaluate their ideas and products against their own design criteria and consider the views of others to improve their work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how key events and individuals in design and technology have helped shape the world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their understanding of how to strengthen, stiffen and reinforce more complex structures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and use mechanical systems in their products [for example, gears, pulleys, cams, levers and linkages]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Times New Roman"/>
                        </a:rPr>
                        <a:t>I can create a shell frame structure, strengthening with diagonal struts.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Times New Roman"/>
                        </a:rPr>
                        <a:t>I can measure and mark a square sections and dowelling to the nearest cm.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Times New Roman"/>
                        </a:rPr>
                        <a:t>I can use a glue gun with close supervision.</a:t>
                      </a:r>
                      <a:r>
                        <a:rPr lang="en-GB" sz="1200" baseline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aseline="0">
                          <a:effectLst/>
                          <a:latin typeface="+mn-lt"/>
                          <a:ea typeface="Times New Roman"/>
                        </a:rPr>
                        <a:t>I can use a bradawl to make hole positions.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aseline="0">
                          <a:effectLst/>
                          <a:latin typeface="+mn-lt"/>
                          <a:ea typeface="Times New Roman"/>
                        </a:rPr>
                        <a:t>I can use a hand drill to make tight holes and loose holes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aseline="0">
                          <a:effectLst/>
                          <a:latin typeface="+mn-lt"/>
                          <a:ea typeface="Times New Roman"/>
                        </a:rPr>
                        <a:t>I can cut accurately to 1mm, strip wood and dowel square sections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aseline="0">
                          <a:effectLst/>
                          <a:latin typeface="+mn-lt"/>
                          <a:ea typeface="Times New Roman"/>
                        </a:rPr>
                        <a:t>I can build frameworks using a range of materials; wood, card, corrugated plastic.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aseline="0">
                          <a:effectLst/>
                          <a:latin typeface="+mn-lt"/>
                          <a:ea typeface="Times New Roman"/>
                        </a:rPr>
                        <a:t>I can cut slots.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aseline="0">
                          <a:effectLst/>
                          <a:latin typeface="+mn-lt"/>
                          <a:ea typeface="Times New Roman"/>
                        </a:rPr>
                        <a:t>I can cut internal shapes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aseline="0">
                          <a:effectLst/>
                          <a:latin typeface="+mn-lt"/>
                          <a:ea typeface="Times New Roman"/>
                        </a:rPr>
                        <a:t>I can use lolly sticks/ card to make levers and linkages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aseline="0">
                          <a:effectLst/>
                          <a:latin typeface="+mn-lt"/>
                          <a:ea typeface="Times New Roman"/>
                        </a:rPr>
                        <a:t>I can cut accurately and safely to a marked line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aseline="0">
                          <a:effectLst/>
                          <a:latin typeface="+mn-lt"/>
                          <a:ea typeface="Times New Roman"/>
                        </a:rPr>
                        <a:t>I can use a craft knife, cutting mat and safety ruler under 1:1 supervision. </a:t>
                      </a:r>
                      <a:endParaRPr lang="en-GB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572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A6FBD8-5A46-8DE3-643D-BC9D400E2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467179"/>
              </p:ext>
            </p:extLst>
          </p:nvPr>
        </p:nvGraphicFramePr>
        <p:xfrm>
          <a:off x="359672" y="254939"/>
          <a:ext cx="6105525" cy="5387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90950">
                  <a:extLst>
                    <a:ext uri="{9D8B030D-6E8A-4147-A177-3AD203B41FA5}">
                      <a16:colId xmlns:a16="http://schemas.microsoft.com/office/drawing/2014/main" val="1776019568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val="3002738984"/>
                    </a:ext>
                  </a:extLst>
                </a:gridCol>
              </a:tblGrid>
              <a:tr h="361950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400" b="1">
                          <a:effectLst/>
                        </a:rPr>
                        <a:t>Languages​</a:t>
                      </a:r>
                      <a:endParaRPr lang="en-GB" b="1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314413301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GB" sz="1400" b="1">
                          <a:effectLst/>
                        </a:rPr>
                        <a:t>National Curriculum Objectives​</a:t>
                      </a:r>
                      <a:endParaRPr lang="en-GB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 b="1">
                          <a:effectLst/>
                        </a:rPr>
                        <a:t>Skills Journal Objectives​</a:t>
                      </a:r>
                      <a:endParaRPr lang="en-GB" b="1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55084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listen attentively to spoken language and show understanding by joining in and responding​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explore the patterns and sounds of language through songs and rhymes and link the spelling, sound and meaning of words​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engage in conversations; ask and answer questions; express opinions and respond to those of others; seek clarification and help*​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speak in sentences, using familiar vocabulary, phrases and basic language structures​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develop accurate pronunciation and intonation so that others understand when they are reading aloud or using familiar words and phrases*​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present ideas and information orally to a range of audiences*​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read carefully and show understanding of words, phrases and simple writing​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appreciate stories, songs, poems and rhymes in the language​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broaden their vocabulary and develop their ability to understand new words that are introduced into familiar written material, including through using a dictionary​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write phrases from memory, and adapt these to create new sentences, to express ideas clearly​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describe people, places, things and actions orally* and in writing​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understand basic grammar appropriate to the language being studied, including (where relevant): feminine, masculine and neuter forms and the conjugation of high-frequency verbs; key features and patterns of the language; how to apply these, for instance, to build sentences; and how these differ from or are similar to English​</a:t>
                      </a:r>
                      <a:endParaRPr lang="en-GB" sz="800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>
                          <a:effectLst/>
                        </a:rPr>
                        <a:t>Listen attentively to spoken language and show understanding by joining in and responding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Speak in sentences using familiar      vocabulary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Read carefully and show understanding of words and phrases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Use a dictionary to identify         unfamiliar words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Write phrases from memory and adapt these to create new sentences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Ask and answer basic questions such as what is your name, where do you live, how old are you, what time is it?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Count up to 100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Describe people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Name the days of the week and month of the year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​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863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25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DF373A07483C4A8DFB4F6C97DA1E07" ma:contentTypeVersion="16" ma:contentTypeDescription="Create a new document." ma:contentTypeScope="" ma:versionID="32c1eed00bed1dfeacc77d801dfe03fe">
  <xsd:schema xmlns:xsd="http://www.w3.org/2001/XMLSchema" xmlns:xs="http://www.w3.org/2001/XMLSchema" xmlns:p="http://schemas.microsoft.com/office/2006/metadata/properties" xmlns:ns2="ec8b76cb-a435-4ff2-aa72-e96e05e54d32" xmlns:ns3="1c5bbdc9-acea-48ee-8edc-3bfa74557116" targetNamespace="http://schemas.microsoft.com/office/2006/metadata/properties" ma:root="true" ma:fieldsID="e61653a865188a05cc3aa91e4fce24f3" ns2:_="" ns3:_="">
    <xsd:import namespace="ec8b76cb-a435-4ff2-aa72-e96e05e54d32"/>
    <xsd:import namespace="1c5bbdc9-acea-48ee-8edc-3bfa745571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8b76cb-a435-4ff2-aa72-e96e05e54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9b6a167-3b0d-42a6-bc35-9a1c0af79a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bbdc9-acea-48ee-8edc-3bfa7455711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75f9b9-b063-4438-ad05-3dd0c7291a91}" ma:internalName="TaxCatchAll" ma:showField="CatchAllData" ma:web="1c5bbdc9-acea-48ee-8edc-3bfa745571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c8b76cb-a435-4ff2-aa72-e96e05e54d32">
      <Terms xmlns="http://schemas.microsoft.com/office/infopath/2007/PartnerControls"/>
    </lcf76f155ced4ddcb4097134ff3c332f>
    <TaxCatchAll xmlns="1c5bbdc9-acea-48ee-8edc-3bfa74557116" xsi:nil="true"/>
  </documentManagement>
</p:properties>
</file>

<file path=customXml/itemProps1.xml><?xml version="1.0" encoding="utf-8"?>
<ds:datastoreItem xmlns:ds="http://schemas.openxmlformats.org/officeDocument/2006/customXml" ds:itemID="{C71410A4-33F2-4885-A84B-C0A32BAC6C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1FFACF-727A-43B1-8100-512F26359E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8b76cb-a435-4ff2-aa72-e96e05e54d32"/>
    <ds:schemaRef ds:uri="1c5bbdc9-acea-48ee-8edc-3bfa745571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7A47C7-FB14-4156-9CBC-4720B4409F17}">
  <ds:schemaRefs>
    <ds:schemaRef ds:uri="http://schemas.microsoft.com/office/2006/metadata/properties"/>
    <ds:schemaRef ds:uri="http://schemas.microsoft.com/office/infopath/2007/PartnerControls"/>
    <ds:schemaRef ds:uri="ec8b76cb-a435-4ff2-aa72-e96e05e54d32"/>
    <ds:schemaRef ds:uri="1c5bbdc9-acea-48ee-8edc-3bfa7455711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13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revision>19</cp:revision>
  <dcterms:created xsi:type="dcterms:W3CDTF">2015-03-16T20:58:14Z</dcterms:created>
  <dcterms:modified xsi:type="dcterms:W3CDTF">2022-11-10T11:17:47Z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0x01010069DF373A07483C4A8DFB4F6C97DA1E07</vt:lpwstr>
  </property>
  <property fmtid="{D5CDD505-2E9C-101B-9397-08002B2CF9AE}" pid="3" name="Order">
    <vt:r8>859600</vt:r8>
  </property>
  <property fmtid="{D5CDD505-2E9C-101B-9397-08002B2CF9AE}" pid="4" name="MediaServiceImageTags">
    <vt:lpwstr/>
  </property>
</Properties>
</file>